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CE2B9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CE2B9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CE2B9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F5BE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8350" y="157479"/>
            <a:ext cx="7607300" cy="1207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FCE2B9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9229" y="2731820"/>
            <a:ext cx="4132579" cy="2622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8739" y="6596040"/>
            <a:ext cx="1616710" cy="2400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159500" y="6566152"/>
            <a:ext cx="2891790" cy="209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1">
                <a:solidFill>
                  <a:schemeClr val="bg1"/>
                </a:solidFill>
                <a:latin typeface="TeXGyrePagella"/>
                <a:cs typeface="TeXGyrePagell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0910" y="450910"/>
            <a:ext cx="1384300" cy="6108700"/>
            <a:chOff x="450910" y="450910"/>
            <a:chExt cx="1384300" cy="6108700"/>
          </a:xfrm>
        </p:grpSpPr>
        <p:sp>
          <p:nvSpPr>
            <p:cNvPr id="3" name="object 3"/>
            <p:cNvSpPr/>
            <p:nvPr/>
          </p:nvSpPr>
          <p:spPr>
            <a:xfrm>
              <a:off x="455930" y="455929"/>
              <a:ext cx="1374140" cy="48260"/>
            </a:xfrm>
            <a:custGeom>
              <a:avLst/>
              <a:gdLst/>
              <a:ahLst/>
              <a:cxnLst/>
              <a:rect l="l" t="t" r="r" b="b"/>
              <a:pathLst>
                <a:path w="1374139" h="48259">
                  <a:moveTo>
                    <a:pt x="1374140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0" y="48260"/>
                  </a:lnTo>
                  <a:lnTo>
                    <a:pt x="1374140" y="48260"/>
                  </a:lnTo>
                  <a:lnTo>
                    <a:pt x="1374140" y="24130"/>
                  </a:lnTo>
                  <a:lnTo>
                    <a:pt x="1374140" y="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5929" y="50418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05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29" y="52831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59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155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55117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255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57530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356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59943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457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6235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5570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64769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59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6580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67055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759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69468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859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7188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95A0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74295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A5B0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76707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59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B5B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78993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C5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140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D5D0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3820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E5D0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6232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0F5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8645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05F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9105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15F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93471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59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260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95757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361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98170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46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10058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5621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10299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663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105410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763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107822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59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86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11010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966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11252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A66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114935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B66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117347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C67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119760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D67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122174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59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E6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124460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1F69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126872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069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129285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16A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13169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26B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134112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36B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136524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59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46C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138810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56D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14122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66D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143637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76E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14604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86F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148462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59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96F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15074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A70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153162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B71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15557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C71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157987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D72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160400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E73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16281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2F73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165227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074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167512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175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169925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37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17233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37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174752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477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177164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577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179450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678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18186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779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184277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879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18668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97A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189102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A7B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19138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B7B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193802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C7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19621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D7D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198627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E7D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201040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3F7E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20345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07F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205867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17F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208152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280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21056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381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21297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481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21539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582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217805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683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22009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783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22250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884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22491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985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227330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A85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229742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B86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32156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C87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3444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D87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36855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E88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39267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4F89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4168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089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4409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18A5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46506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28B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48792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38B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5120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48C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455929" y="25361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58D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55929" y="25603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68D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55929" y="258445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78E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55929" y="260857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88F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455929" y="26314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98F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455929" y="26555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A9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455929" y="267970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B9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455929" y="270382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C91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455929" y="27279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D92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455929" y="27520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E93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455929" y="277621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5F93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455929" y="279907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094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455929" y="28232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195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455929" y="28473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2956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455929" y="28714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396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455929" y="289560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497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455929" y="29184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697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455929" y="29425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698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455929" y="29667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799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455929" y="299085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899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455929" y="301497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99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455929" y="30378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A9B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455929" y="30619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B9B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455929" y="308610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C9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455929" y="311022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D9D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455929" y="31343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E9D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455929" y="31584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6F9E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455929" y="318261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09F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455929" y="320547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30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19F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455929" y="32296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2A0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455929" y="32537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3A1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455929" y="32778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4A1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455929" y="330200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5A2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455929" y="33248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6A37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455929" y="33489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7A3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455929" y="33731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8A4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455929" y="339725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9A5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455929" y="342137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AA5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55929" y="34442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BA6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455929" y="34683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CA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455929" y="349250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DA7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455929" y="351662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EA8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455929" y="35407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7FA9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455929" y="35648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0A9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455929" y="358901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1AA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455929" y="361187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2AB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455929" y="36360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3AB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455929" y="36601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4AC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455929" y="36842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5AD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455929" y="37083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6AD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455929" y="373253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7AE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455929" y="37553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8A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455929" y="37795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9A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55929" y="38036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AB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455929" y="382778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BB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455929" y="385191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CB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455929" y="38747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DB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455929" y="38988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EB3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455929" y="392303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8FB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455929" y="39471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0B4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455929" y="39712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1B5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455929" y="39954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2B5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455929" y="401954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3B6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455929" y="40424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4B7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455929" y="40665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5B7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455929" y="40906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6B8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455929" y="41147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7B9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455929" y="413893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8B9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455929" y="41617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9BA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455929" y="41859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ABB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455929" y="42100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BB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455929" y="423418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CBC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455929" y="42583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DBD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455929" y="42824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EBD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455929" y="430656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9FBE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455929" y="432943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0BF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455929" y="43535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1BF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455929" y="43776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2C0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455929" y="44018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3C1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455929" y="442594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4C1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455929" y="44488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5C2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455929" y="44729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6C3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455929" y="44970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7C3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55929" y="45211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8C4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455929" y="454533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9C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455929" y="45681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AC5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455929" y="45923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BC6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455929" y="46164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CC7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455929" y="464058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DC7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455929" y="46647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EC8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455929" y="46888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AFC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455929" y="471296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0C9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455929" y="473583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1CA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455929" y="47599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2CC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455929" y="47840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3C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455929" y="48082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4CC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455929" y="483234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5CD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455929" y="48552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6CD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455929" y="48793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7CE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455929" y="49034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8CF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455929" y="49275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9CF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455929" y="495173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AD0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455929" y="497586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BD1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455929" y="49987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CD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455929" y="50228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DD2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455929" y="504698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ED3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455929" y="50711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BFD3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455929" y="50952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0D4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455929" y="51193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1D5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55929" y="514349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2D5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55929" y="51663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3D6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55929" y="51904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4D7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55929" y="52146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5D7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55929" y="52387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6D8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55929" y="526288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7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55929" y="52857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8D9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55929" y="53098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9DA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55929" y="53339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ADB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55929" y="535813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CDB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55929" y="53822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CD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55929" y="540639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DDD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455929" y="54292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EDD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455929" y="545338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CFDE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455929" y="54775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0DF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455929" y="55016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1DF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455929" y="55257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2E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455929" y="554989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3E1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455929" y="55727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4E1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455929" y="55968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5E2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455929" y="56210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6E3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455929" y="56451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7E3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455929" y="566928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8E4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455929" y="56921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9E5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455929" y="57162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AE5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455929" y="57403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BE6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455929" y="576453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CE7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455929" y="57886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DE7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455929" y="58127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EE8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455929" y="583691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DFE9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455929" y="585978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0E9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455929" y="58839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1EA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455929" y="59080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2EB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455929" y="59321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3EB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455929" y="595629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4EC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455929" y="59791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5ED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455929" y="60032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6ED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455929" y="60274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7E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455929" y="60515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8EF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455929" y="607568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9EF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455929" y="60985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AF0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455929" y="61226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BF1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455929" y="61467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CF1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455929" y="617093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DF2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455929" y="619506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EF3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455929" y="62191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EFF3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455929" y="6243319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1374139" y="2285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0F4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455929" y="626618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1F5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455929" y="629031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2F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455929" y="631444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3F6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455929" y="63385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4F7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455929" y="636269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5F7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455929" y="638683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60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6F8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455929" y="640969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7F9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455929" y="643381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8F9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455929" y="645794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9FA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455929" y="6482080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1374139" y="2413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AFB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455929" y="6506210"/>
              <a:ext cx="1374140" cy="22860"/>
            </a:xfrm>
            <a:custGeom>
              <a:avLst/>
              <a:gdLst/>
              <a:ahLst/>
              <a:cxnLst/>
              <a:rect l="l" t="t" r="r" b="b"/>
              <a:pathLst>
                <a:path w="1374139" h="22859">
                  <a:moveTo>
                    <a:pt x="1374139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1374139" y="22860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BFB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455929" y="6529069"/>
              <a:ext cx="1374140" cy="24130"/>
            </a:xfrm>
            <a:custGeom>
              <a:avLst/>
              <a:gdLst/>
              <a:ahLst/>
              <a:cxnLst/>
              <a:rect l="l" t="t" r="r" b="b"/>
              <a:pathLst>
                <a:path w="1374139" h="24129">
                  <a:moveTo>
                    <a:pt x="1374139" y="0"/>
                  </a:moveTo>
                  <a:lnTo>
                    <a:pt x="0" y="0"/>
                  </a:lnTo>
                  <a:lnTo>
                    <a:pt x="0" y="24129"/>
                  </a:lnTo>
                  <a:lnTo>
                    <a:pt x="1374139" y="24129"/>
                  </a:lnTo>
                  <a:lnTo>
                    <a:pt x="1374139" y="0"/>
                  </a:lnTo>
                  <a:close/>
                </a:path>
              </a:pathLst>
            </a:custGeom>
            <a:solidFill>
              <a:srgbClr val="FCFC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457199" y="457199"/>
              <a:ext cx="1371600" cy="6096000"/>
            </a:xfrm>
            <a:custGeom>
              <a:avLst/>
              <a:gdLst/>
              <a:ahLst/>
              <a:cxnLst/>
              <a:rect l="l" t="t" r="r" b="b"/>
              <a:pathLst>
                <a:path w="1371600" h="6096000">
                  <a:moveTo>
                    <a:pt x="685800" y="6096000"/>
                  </a:moveTo>
                  <a:lnTo>
                    <a:pt x="0" y="6096000"/>
                  </a:lnTo>
                  <a:lnTo>
                    <a:pt x="0" y="0"/>
                  </a:lnTo>
                  <a:lnTo>
                    <a:pt x="1371600" y="0"/>
                  </a:lnTo>
                  <a:lnTo>
                    <a:pt x="1371600" y="6096000"/>
                  </a:lnTo>
                  <a:lnTo>
                    <a:pt x="685800" y="6096000"/>
                  </a:lnTo>
                  <a:close/>
                </a:path>
              </a:pathLst>
            </a:custGeom>
            <a:ln w="12579">
              <a:solidFill>
                <a:srgbClr val="0053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8" name="object 258"/>
          <p:cNvSpPr txBox="1">
            <a:spLocks noGrp="1"/>
          </p:cNvSpPr>
          <p:nvPr>
            <p:ph type="title"/>
          </p:nvPr>
        </p:nvSpPr>
        <p:spPr>
          <a:xfrm>
            <a:off x="2134870" y="1253490"/>
            <a:ext cx="5036820" cy="1366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400" b="1" spc="-5" dirty="0">
                <a:solidFill>
                  <a:srgbClr val="005300"/>
                </a:solidFill>
                <a:latin typeface="Times New Roman"/>
                <a:cs typeface="Times New Roman"/>
              </a:rPr>
              <a:t>BASIC</a:t>
            </a:r>
            <a:r>
              <a:rPr sz="4400" b="1" spc="-85" dirty="0">
                <a:solidFill>
                  <a:srgbClr val="005300"/>
                </a:solidFill>
                <a:latin typeface="Times New Roman"/>
                <a:cs typeface="Times New Roman"/>
              </a:rPr>
              <a:t> </a:t>
            </a:r>
            <a:r>
              <a:rPr sz="4400" b="1" spc="-5" dirty="0">
                <a:solidFill>
                  <a:srgbClr val="005300"/>
                </a:solidFill>
                <a:latin typeface="Times New Roman"/>
                <a:cs typeface="Times New Roman"/>
              </a:rPr>
              <a:t>FINANCIAL  STATEMENTS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259" name="object 259"/>
          <p:cNvSpPr txBox="1"/>
          <p:nvPr/>
        </p:nvSpPr>
        <p:spPr>
          <a:xfrm>
            <a:off x="588009" y="948690"/>
            <a:ext cx="1107440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5300"/>
                </a:solidFill>
                <a:latin typeface="Arial"/>
                <a:cs typeface="Arial"/>
              </a:rPr>
              <a:t>C</a:t>
            </a:r>
            <a:r>
              <a:rPr sz="2400" dirty="0">
                <a:solidFill>
                  <a:srgbClr val="005300"/>
                </a:solidFill>
                <a:latin typeface="Arial"/>
                <a:cs typeface="Arial"/>
              </a:rPr>
              <a:t>h</a:t>
            </a:r>
            <a:r>
              <a:rPr sz="2400" spc="-15" dirty="0">
                <a:solidFill>
                  <a:srgbClr val="005300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005300"/>
                </a:solidFill>
                <a:latin typeface="Arial"/>
                <a:cs typeface="Arial"/>
              </a:rPr>
              <a:t>pt</a:t>
            </a:r>
            <a:r>
              <a:rPr sz="2400" spc="-10" dirty="0">
                <a:solidFill>
                  <a:srgbClr val="005300"/>
                </a:solidFill>
                <a:latin typeface="Arial"/>
                <a:cs typeface="Arial"/>
              </a:rPr>
              <a:t>e</a:t>
            </a:r>
            <a:r>
              <a:rPr sz="2400" dirty="0">
                <a:solidFill>
                  <a:srgbClr val="005300"/>
                </a:solidFill>
                <a:latin typeface="Arial"/>
                <a:cs typeface="Arial"/>
              </a:rPr>
              <a:t>r</a:t>
            </a:r>
            <a:endParaRPr sz="24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</a:pPr>
            <a:r>
              <a:rPr sz="6000" dirty="0">
                <a:solidFill>
                  <a:srgbClr val="005300"/>
                </a:solidFill>
                <a:latin typeface="Times New Roman"/>
                <a:cs typeface="Times New Roman"/>
              </a:rPr>
              <a:t>2</a:t>
            </a:r>
            <a:endParaRPr sz="6000">
              <a:latin typeface="Times New Roman"/>
              <a:cs typeface="Times New Roman"/>
            </a:endParaRPr>
          </a:p>
        </p:txBody>
      </p:sp>
      <p:grpSp>
        <p:nvGrpSpPr>
          <p:cNvPr id="260" name="object 260"/>
          <p:cNvGrpSpPr/>
          <p:nvPr/>
        </p:nvGrpSpPr>
        <p:grpSpPr>
          <a:xfrm>
            <a:off x="5638800" y="2548889"/>
            <a:ext cx="2962910" cy="3843020"/>
            <a:chOff x="5638800" y="2548889"/>
            <a:chExt cx="2962910" cy="3843020"/>
          </a:xfrm>
        </p:grpSpPr>
        <p:sp>
          <p:nvSpPr>
            <p:cNvPr id="261" name="object 261"/>
            <p:cNvSpPr/>
            <p:nvPr/>
          </p:nvSpPr>
          <p:spPr>
            <a:xfrm>
              <a:off x="5638800" y="2719069"/>
              <a:ext cx="2962910" cy="3672840"/>
            </a:xfrm>
            <a:custGeom>
              <a:avLst/>
              <a:gdLst/>
              <a:ahLst/>
              <a:cxnLst/>
              <a:rect l="l" t="t" r="r" b="b"/>
              <a:pathLst>
                <a:path w="2962909" h="3672840">
                  <a:moveTo>
                    <a:pt x="524510" y="880109"/>
                  </a:moveTo>
                  <a:lnTo>
                    <a:pt x="265429" y="1060449"/>
                  </a:lnTo>
                  <a:lnTo>
                    <a:pt x="265429" y="2148840"/>
                  </a:lnTo>
                  <a:lnTo>
                    <a:pt x="0" y="2327910"/>
                  </a:lnTo>
                  <a:lnTo>
                    <a:pt x="0" y="2580640"/>
                  </a:lnTo>
                  <a:lnTo>
                    <a:pt x="1460500" y="3672840"/>
                  </a:lnTo>
                  <a:lnTo>
                    <a:pt x="2962909" y="3672840"/>
                  </a:lnTo>
                  <a:lnTo>
                    <a:pt x="2962909" y="1170939"/>
                  </a:lnTo>
                  <a:lnTo>
                    <a:pt x="811529" y="1170939"/>
                  </a:lnTo>
                  <a:lnTo>
                    <a:pt x="524510" y="880109"/>
                  </a:lnTo>
                  <a:close/>
                </a:path>
                <a:path w="2962909" h="3672840">
                  <a:moveTo>
                    <a:pt x="2962909" y="0"/>
                  </a:moveTo>
                  <a:lnTo>
                    <a:pt x="979170" y="0"/>
                  </a:lnTo>
                  <a:lnTo>
                    <a:pt x="979170" y="1170939"/>
                  </a:lnTo>
                  <a:lnTo>
                    <a:pt x="2962909" y="1170939"/>
                  </a:lnTo>
                  <a:lnTo>
                    <a:pt x="2962909" y="0"/>
                  </a:lnTo>
                  <a:close/>
                </a:path>
              </a:pathLst>
            </a:custGeom>
            <a:solidFill>
              <a:srgbClr val="DADD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" name="object 262"/>
            <p:cNvSpPr/>
            <p:nvPr/>
          </p:nvSpPr>
          <p:spPr>
            <a:xfrm>
              <a:off x="7458710" y="4714239"/>
              <a:ext cx="163830" cy="1677670"/>
            </a:xfrm>
            <a:custGeom>
              <a:avLst/>
              <a:gdLst/>
              <a:ahLst/>
              <a:cxnLst/>
              <a:rect l="l" t="t" r="r" b="b"/>
              <a:pathLst>
                <a:path w="163829" h="1677670">
                  <a:moveTo>
                    <a:pt x="0" y="0"/>
                  </a:moveTo>
                  <a:lnTo>
                    <a:pt x="27940" y="1677670"/>
                  </a:lnTo>
                  <a:lnTo>
                    <a:pt x="163830" y="1677670"/>
                  </a:lnTo>
                  <a:lnTo>
                    <a:pt x="157480" y="227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95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7250430" y="4359910"/>
              <a:ext cx="236220" cy="2032000"/>
            </a:xfrm>
            <a:custGeom>
              <a:avLst/>
              <a:gdLst/>
              <a:ahLst/>
              <a:cxnLst/>
              <a:rect l="l" t="t" r="r" b="b"/>
              <a:pathLst>
                <a:path w="236220" h="2032000">
                  <a:moveTo>
                    <a:pt x="0" y="0"/>
                  </a:moveTo>
                  <a:lnTo>
                    <a:pt x="0" y="2032000"/>
                  </a:lnTo>
                  <a:lnTo>
                    <a:pt x="236220" y="2032000"/>
                  </a:lnTo>
                  <a:lnTo>
                    <a:pt x="232410" y="3695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25D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5702300" y="3806189"/>
              <a:ext cx="910590" cy="2585720"/>
            </a:xfrm>
            <a:custGeom>
              <a:avLst/>
              <a:gdLst/>
              <a:ahLst/>
              <a:cxnLst/>
              <a:rect l="l" t="t" r="r" b="b"/>
              <a:pathLst>
                <a:path w="910590" h="2585720">
                  <a:moveTo>
                    <a:pt x="910590" y="1174750"/>
                  </a:moveTo>
                  <a:lnTo>
                    <a:pt x="822947" y="1151890"/>
                  </a:lnTo>
                  <a:lnTo>
                    <a:pt x="731520" y="1065530"/>
                  </a:lnTo>
                  <a:lnTo>
                    <a:pt x="731520" y="292100"/>
                  </a:lnTo>
                  <a:lnTo>
                    <a:pt x="455930" y="0"/>
                  </a:lnTo>
                  <a:lnTo>
                    <a:pt x="402590" y="1244600"/>
                  </a:lnTo>
                  <a:lnTo>
                    <a:pt x="223520" y="1244600"/>
                  </a:lnTo>
                  <a:lnTo>
                    <a:pt x="0" y="2150110"/>
                  </a:lnTo>
                  <a:lnTo>
                    <a:pt x="11430" y="2585720"/>
                  </a:lnTo>
                  <a:lnTo>
                    <a:pt x="516890" y="2585720"/>
                  </a:lnTo>
                  <a:lnTo>
                    <a:pt x="516890" y="1710626"/>
                  </a:lnTo>
                  <a:lnTo>
                    <a:pt x="731520" y="2585720"/>
                  </a:lnTo>
                  <a:lnTo>
                    <a:pt x="890270" y="2585720"/>
                  </a:lnTo>
                  <a:lnTo>
                    <a:pt x="910590" y="1174750"/>
                  </a:lnTo>
                  <a:close/>
                </a:path>
              </a:pathLst>
            </a:custGeom>
            <a:solidFill>
              <a:srgbClr val="8895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5638800" y="2943859"/>
              <a:ext cx="2586990" cy="3448685"/>
            </a:xfrm>
            <a:custGeom>
              <a:avLst/>
              <a:gdLst/>
              <a:ahLst/>
              <a:cxnLst/>
              <a:rect l="l" t="t" r="r" b="b"/>
              <a:pathLst>
                <a:path w="2586990" h="3448685">
                  <a:moveTo>
                    <a:pt x="287020" y="2106930"/>
                  </a:moveTo>
                  <a:lnTo>
                    <a:pt x="0" y="2355850"/>
                  </a:lnTo>
                  <a:lnTo>
                    <a:pt x="0" y="3448050"/>
                  </a:lnTo>
                  <a:lnTo>
                    <a:pt x="107950" y="3448050"/>
                  </a:lnTo>
                  <a:lnTo>
                    <a:pt x="107950" y="2997200"/>
                  </a:lnTo>
                  <a:lnTo>
                    <a:pt x="186690" y="2997200"/>
                  </a:lnTo>
                  <a:lnTo>
                    <a:pt x="186690" y="2562860"/>
                  </a:lnTo>
                  <a:lnTo>
                    <a:pt x="287020" y="2562860"/>
                  </a:lnTo>
                  <a:lnTo>
                    <a:pt x="287020" y="2106930"/>
                  </a:lnTo>
                  <a:close/>
                </a:path>
                <a:path w="2586990" h="3448685">
                  <a:moveTo>
                    <a:pt x="519430" y="862330"/>
                  </a:moveTo>
                  <a:lnTo>
                    <a:pt x="382270" y="969010"/>
                  </a:lnTo>
                  <a:lnTo>
                    <a:pt x="382270" y="2106930"/>
                  </a:lnTo>
                  <a:lnTo>
                    <a:pt x="519430" y="2106930"/>
                  </a:lnTo>
                  <a:lnTo>
                    <a:pt x="519430" y="862330"/>
                  </a:lnTo>
                  <a:close/>
                </a:path>
                <a:path w="2586990" h="3448685">
                  <a:moveTo>
                    <a:pt x="795020" y="1927860"/>
                  </a:moveTo>
                  <a:lnTo>
                    <a:pt x="577850" y="1673860"/>
                  </a:lnTo>
                  <a:lnTo>
                    <a:pt x="580390" y="3448050"/>
                  </a:lnTo>
                  <a:lnTo>
                    <a:pt x="795020" y="3448050"/>
                  </a:lnTo>
                  <a:lnTo>
                    <a:pt x="795020" y="1927860"/>
                  </a:lnTo>
                  <a:close/>
                </a:path>
                <a:path w="2586990" h="3448685">
                  <a:moveTo>
                    <a:pt x="2586990" y="3444240"/>
                  </a:moveTo>
                  <a:lnTo>
                    <a:pt x="2580640" y="0"/>
                  </a:lnTo>
                  <a:lnTo>
                    <a:pt x="2327910" y="193040"/>
                  </a:lnTo>
                  <a:lnTo>
                    <a:pt x="2325370" y="3448062"/>
                  </a:lnTo>
                  <a:lnTo>
                    <a:pt x="2586990" y="3444240"/>
                  </a:lnTo>
                  <a:close/>
                </a:path>
              </a:pathLst>
            </a:custGeom>
            <a:solidFill>
              <a:srgbClr val="625D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8219440" y="2946399"/>
              <a:ext cx="382270" cy="3446145"/>
            </a:xfrm>
            <a:custGeom>
              <a:avLst/>
              <a:gdLst/>
              <a:ahLst/>
              <a:cxnLst/>
              <a:rect l="l" t="t" r="r" b="b"/>
              <a:pathLst>
                <a:path w="382270" h="3446145">
                  <a:moveTo>
                    <a:pt x="212090" y="309880"/>
                  </a:moveTo>
                  <a:lnTo>
                    <a:pt x="0" y="0"/>
                  </a:lnTo>
                  <a:lnTo>
                    <a:pt x="6350" y="3445510"/>
                  </a:lnTo>
                  <a:lnTo>
                    <a:pt x="208280" y="3445522"/>
                  </a:lnTo>
                  <a:lnTo>
                    <a:pt x="212090" y="309880"/>
                  </a:lnTo>
                  <a:close/>
                </a:path>
                <a:path w="382270" h="3446145">
                  <a:moveTo>
                    <a:pt x="382270" y="2037080"/>
                  </a:moveTo>
                  <a:lnTo>
                    <a:pt x="300990" y="1920240"/>
                  </a:lnTo>
                  <a:lnTo>
                    <a:pt x="300990" y="3445510"/>
                  </a:lnTo>
                  <a:lnTo>
                    <a:pt x="382270" y="3445510"/>
                  </a:lnTo>
                  <a:lnTo>
                    <a:pt x="382270" y="2037080"/>
                  </a:lnTo>
                  <a:close/>
                </a:path>
              </a:pathLst>
            </a:custGeom>
            <a:solidFill>
              <a:srgbClr val="8895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267"/>
            <p:cNvSpPr/>
            <p:nvPr/>
          </p:nvSpPr>
          <p:spPr>
            <a:xfrm>
              <a:off x="8285479" y="4497069"/>
              <a:ext cx="234950" cy="1894839"/>
            </a:xfrm>
            <a:custGeom>
              <a:avLst/>
              <a:gdLst/>
              <a:ahLst/>
              <a:cxnLst/>
              <a:rect l="l" t="t" r="r" b="b"/>
              <a:pathLst>
                <a:path w="234950" h="1894839">
                  <a:moveTo>
                    <a:pt x="3810" y="0"/>
                  </a:moveTo>
                  <a:lnTo>
                    <a:pt x="0" y="1894839"/>
                  </a:lnTo>
                  <a:lnTo>
                    <a:pt x="234950" y="1894839"/>
                  </a:lnTo>
                  <a:lnTo>
                    <a:pt x="234950" y="369569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625D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268"/>
            <p:cNvSpPr/>
            <p:nvPr/>
          </p:nvSpPr>
          <p:spPr>
            <a:xfrm>
              <a:off x="6662419" y="2806699"/>
              <a:ext cx="436880" cy="3585210"/>
            </a:xfrm>
            <a:custGeom>
              <a:avLst/>
              <a:gdLst/>
              <a:ahLst/>
              <a:cxnLst/>
              <a:rect l="l" t="t" r="r" b="b"/>
              <a:pathLst>
                <a:path w="436879" h="3585210">
                  <a:moveTo>
                    <a:pt x="59689" y="0"/>
                  </a:moveTo>
                  <a:lnTo>
                    <a:pt x="0" y="2937510"/>
                  </a:lnTo>
                  <a:lnTo>
                    <a:pt x="63500" y="3585210"/>
                  </a:lnTo>
                  <a:lnTo>
                    <a:pt x="436879" y="3585209"/>
                  </a:lnTo>
                  <a:lnTo>
                    <a:pt x="435609" y="1595120"/>
                  </a:lnTo>
                  <a:lnTo>
                    <a:pt x="295909" y="1428750"/>
                  </a:lnTo>
                  <a:lnTo>
                    <a:pt x="292100" y="354329"/>
                  </a:lnTo>
                  <a:lnTo>
                    <a:pt x="59689" y="0"/>
                  </a:lnTo>
                  <a:close/>
                </a:path>
              </a:pathLst>
            </a:custGeom>
            <a:solidFill>
              <a:srgbClr val="8895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6525260" y="2548889"/>
              <a:ext cx="200660" cy="3843020"/>
            </a:xfrm>
            <a:custGeom>
              <a:avLst/>
              <a:gdLst/>
              <a:ahLst/>
              <a:cxnLst/>
              <a:rect l="l" t="t" r="r" b="b"/>
              <a:pathLst>
                <a:path w="200659" h="3843020">
                  <a:moveTo>
                    <a:pt x="0" y="0"/>
                  </a:moveTo>
                  <a:lnTo>
                    <a:pt x="0" y="2409190"/>
                  </a:lnTo>
                  <a:lnTo>
                    <a:pt x="67310" y="2468880"/>
                  </a:lnTo>
                  <a:lnTo>
                    <a:pt x="67310" y="3843020"/>
                  </a:lnTo>
                  <a:lnTo>
                    <a:pt x="200660" y="3843020"/>
                  </a:lnTo>
                  <a:lnTo>
                    <a:pt x="196850" y="2578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25D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7128510" y="3465829"/>
              <a:ext cx="464820" cy="615950"/>
            </a:xfrm>
            <a:custGeom>
              <a:avLst/>
              <a:gdLst/>
              <a:ahLst/>
              <a:cxnLst/>
              <a:rect l="l" t="t" r="r" b="b"/>
              <a:pathLst>
                <a:path w="464820" h="615950">
                  <a:moveTo>
                    <a:pt x="429336" y="482600"/>
                  </a:moveTo>
                  <a:lnTo>
                    <a:pt x="252730" y="482600"/>
                  </a:lnTo>
                  <a:lnTo>
                    <a:pt x="250190" y="570230"/>
                  </a:lnTo>
                  <a:lnTo>
                    <a:pt x="334010" y="615950"/>
                  </a:lnTo>
                  <a:lnTo>
                    <a:pt x="464820" y="542290"/>
                  </a:lnTo>
                  <a:lnTo>
                    <a:pt x="429336" y="482600"/>
                  </a:lnTo>
                  <a:close/>
                </a:path>
                <a:path w="464820" h="615950">
                  <a:moveTo>
                    <a:pt x="107950" y="0"/>
                  </a:moveTo>
                  <a:lnTo>
                    <a:pt x="0" y="72390"/>
                  </a:lnTo>
                  <a:lnTo>
                    <a:pt x="82550" y="508000"/>
                  </a:lnTo>
                  <a:lnTo>
                    <a:pt x="118110" y="525780"/>
                  </a:lnTo>
                  <a:lnTo>
                    <a:pt x="252730" y="482600"/>
                  </a:lnTo>
                  <a:lnTo>
                    <a:pt x="429336" y="482600"/>
                  </a:lnTo>
                  <a:lnTo>
                    <a:pt x="300990" y="266700"/>
                  </a:lnTo>
                  <a:lnTo>
                    <a:pt x="107950" y="0"/>
                  </a:lnTo>
                  <a:close/>
                </a:path>
              </a:pathLst>
            </a:custGeom>
            <a:solidFill>
              <a:srgbClr val="BE6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5817870" y="3472179"/>
              <a:ext cx="1871980" cy="1706880"/>
            </a:xfrm>
            <a:custGeom>
              <a:avLst/>
              <a:gdLst/>
              <a:ahLst/>
              <a:cxnLst/>
              <a:rect l="l" t="t" r="r" b="b"/>
              <a:pathLst>
                <a:path w="1871979" h="1706879">
                  <a:moveTo>
                    <a:pt x="840740" y="1605280"/>
                  </a:moveTo>
                  <a:lnTo>
                    <a:pt x="690880" y="1465580"/>
                  </a:lnTo>
                  <a:lnTo>
                    <a:pt x="54610" y="1271270"/>
                  </a:lnTo>
                  <a:lnTo>
                    <a:pt x="0" y="1366520"/>
                  </a:lnTo>
                  <a:lnTo>
                    <a:pt x="433070" y="1706880"/>
                  </a:lnTo>
                  <a:lnTo>
                    <a:pt x="840740" y="1605280"/>
                  </a:lnTo>
                  <a:close/>
                </a:path>
                <a:path w="1871979" h="1706879">
                  <a:moveTo>
                    <a:pt x="1871980" y="481330"/>
                  </a:moveTo>
                  <a:lnTo>
                    <a:pt x="1851418" y="445770"/>
                  </a:lnTo>
                  <a:lnTo>
                    <a:pt x="1731010" y="237490"/>
                  </a:lnTo>
                  <a:lnTo>
                    <a:pt x="1734820" y="232410"/>
                  </a:lnTo>
                  <a:lnTo>
                    <a:pt x="1738630" y="224790"/>
                  </a:lnTo>
                  <a:lnTo>
                    <a:pt x="1739900" y="219710"/>
                  </a:lnTo>
                  <a:lnTo>
                    <a:pt x="1743710" y="214630"/>
                  </a:lnTo>
                  <a:lnTo>
                    <a:pt x="1744980" y="205740"/>
                  </a:lnTo>
                  <a:lnTo>
                    <a:pt x="1746250" y="198120"/>
                  </a:lnTo>
                  <a:lnTo>
                    <a:pt x="1744980" y="190500"/>
                  </a:lnTo>
                  <a:lnTo>
                    <a:pt x="1744980" y="185420"/>
                  </a:lnTo>
                  <a:lnTo>
                    <a:pt x="1743710" y="182880"/>
                  </a:lnTo>
                  <a:lnTo>
                    <a:pt x="1723390" y="86360"/>
                  </a:lnTo>
                  <a:lnTo>
                    <a:pt x="1423670" y="0"/>
                  </a:lnTo>
                  <a:lnTo>
                    <a:pt x="1545590" y="440690"/>
                  </a:lnTo>
                  <a:lnTo>
                    <a:pt x="1532890" y="453390"/>
                  </a:lnTo>
                  <a:lnTo>
                    <a:pt x="1521460" y="466090"/>
                  </a:lnTo>
                  <a:lnTo>
                    <a:pt x="1508760" y="474980"/>
                  </a:lnTo>
                  <a:lnTo>
                    <a:pt x="1497330" y="485140"/>
                  </a:lnTo>
                  <a:lnTo>
                    <a:pt x="1483360" y="487680"/>
                  </a:lnTo>
                  <a:lnTo>
                    <a:pt x="1471930" y="492760"/>
                  </a:lnTo>
                  <a:lnTo>
                    <a:pt x="1457960" y="496570"/>
                  </a:lnTo>
                  <a:lnTo>
                    <a:pt x="1447800" y="500380"/>
                  </a:lnTo>
                  <a:lnTo>
                    <a:pt x="1435100" y="501650"/>
                  </a:lnTo>
                  <a:lnTo>
                    <a:pt x="1423670" y="502920"/>
                  </a:lnTo>
                  <a:lnTo>
                    <a:pt x="1408430" y="502920"/>
                  </a:lnTo>
                  <a:lnTo>
                    <a:pt x="1402080" y="501650"/>
                  </a:lnTo>
                  <a:lnTo>
                    <a:pt x="1393190" y="501650"/>
                  </a:lnTo>
                  <a:lnTo>
                    <a:pt x="1402080" y="530860"/>
                  </a:lnTo>
                  <a:lnTo>
                    <a:pt x="1427480" y="532130"/>
                  </a:lnTo>
                  <a:lnTo>
                    <a:pt x="1452880" y="532130"/>
                  </a:lnTo>
                  <a:lnTo>
                    <a:pt x="1496060" y="527050"/>
                  </a:lnTo>
                  <a:lnTo>
                    <a:pt x="1513840" y="520700"/>
                  </a:lnTo>
                  <a:lnTo>
                    <a:pt x="1531620" y="515620"/>
                  </a:lnTo>
                  <a:lnTo>
                    <a:pt x="1545590" y="509270"/>
                  </a:lnTo>
                  <a:lnTo>
                    <a:pt x="1558290" y="502920"/>
                  </a:lnTo>
                  <a:lnTo>
                    <a:pt x="1560830" y="501650"/>
                  </a:lnTo>
                  <a:lnTo>
                    <a:pt x="1568450" y="492760"/>
                  </a:lnTo>
                  <a:lnTo>
                    <a:pt x="1579880" y="485140"/>
                  </a:lnTo>
                  <a:lnTo>
                    <a:pt x="1586230" y="477520"/>
                  </a:lnTo>
                  <a:lnTo>
                    <a:pt x="1592580" y="472440"/>
                  </a:lnTo>
                  <a:lnTo>
                    <a:pt x="1597660" y="464820"/>
                  </a:lnTo>
                  <a:lnTo>
                    <a:pt x="1601470" y="461010"/>
                  </a:lnTo>
                  <a:lnTo>
                    <a:pt x="1602740" y="457200"/>
                  </a:lnTo>
                  <a:lnTo>
                    <a:pt x="1605280" y="457200"/>
                  </a:lnTo>
                  <a:lnTo>
                    <a:pt x="1617980" y="450850"/>
                  </a:lnTo>
                  <a:lnTo>
                    <a:pt x="1631950" y="445770"/>
                  </a:lnTo>
                  <a:lnTo>
                    <a:pt x="1645920" y="445770"/>
                  </a:lnTo>
                  <a:lnTo>
                    <a:pt x="1681480" y="461010"/>
                  </a:lnTo>
                  <a:lnTo>
                    <a:pt x="1701800" y="480060"/>
                  </a:lnTo>
                  <a:lnTo>
                    <a:pt x="1710690" y="487680"/>
                  </a:lnTo>
                  <a:lnTo>
                    <a:pt x="1719580" y="500380"/>
                  </a:lnTo>
                  <a:lnTo>
                    <a:pt x="1724660" y="510540"/>
                  </a:lnTo>
                  <a:lnTo>
                    <a:pt x="1731010" y="519430"/>
                  </a:lnTo>
                  <a:lnTo>
                    <a:pt x="1736090" y="527050"/>
                  </a:lnTo>
                  <a:lnTo>
                    <a:pt x="1739900" y="534670"/>
                  </a:lnTo>
                  <a:lnTo>
                    <a:pt x="1743710" y="537210"/>
                  </a:lnTo>
                  <a:lnTo>
                    <a:pt x="1743710" y="539750"/>
                  </a:lnTo>
                  <a:lnTo>
                    <a:pt x="1871980" y="481330"/>
                  </a:lnTo>
                  <a:close/>
                </a:path>
              </a:pathLst>
            </a:custGeom>
            <a:solidFill>
              <a:srgbClr val="B24C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5775960" y="4685029"/>
              <a:ext cx="687070" cy="340360"/>
            </a:xfrm>
            <a:custGeom>
              <a:avLst/>
              <a:gdLst/>
              <a:ahLst/>
              <a:cxnLst/>
              <a:rect l="l" t="t" r="r" b="b"/>
              <a:pathLst>
                <a:path w="687070" h="340360">
                  <a:moveTo>
                    <a:pt x="270235" y="87630"/>
                  </a:moveTo>
                  <a:lnTo>
                    <a:pt x="96519" y="87630"/>
                  </a:lnTo>
                  <a:lnTo>
                    <a:pt x="427989" y="340360"/>
                  </a:lnTo>
                  <a:lnTo>
                    <a:pt x="687069" y="311150"/>
                  </a:lnTo>
                  <a:lnTo>
                    <a:pt x="270235" y="87630"/>
                  </a:lnTo>
                  <a:close/>
                </a:path>
                <a:path w="687070" h="340360">
                  <a:moveTo>
                    <a:pt x="66039" y="0"/>
                  </a:moveTo>
                  <a:lnTo>
                    <a:pt x="0" y="95250"/>
                  </a:lnTo>
                  <a:lnTo>
                    <a:pt x="41910" y="153670"/>
                  </a:lnTo>
                  <a:lnTo>
                    <a:pt x="96519" y="87630"/>
                  </a:lnTo>
                  <a:lnTo>
                    <a:pt x="270235" y="87630"/>
                  </a:lnTo>
                  <a:lnTo>
                    <a:pt x="248919" y="76200"/>
                  </a:lnTo>
                  <a:lnTo>
                    <a:pt x="66039" y="0"/>
                  </a:lnTo>
                  <a:close/>
                </a:path>
              </a:pathLst>
            </a:custGeom>
            <a:solidFill>
              <a:srgbClr val="BE6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5796279" y="4290060"/>
              <a:ext cx="241300" cy="23748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5970270" y="4206239"/>
              <a:ext cx="770890" cy="769620"/>
            </a:xfrm>
            <a:custGeom>
              <a:avLst/>
              <a:gdLst/>
              <a:ahLst/>
              <a:cxnLst/>
              <a:rect l="l" t="t" r="r" b="b"/>
              <a:pathLst>
                <a:path w="770890" h="769620">
                  <a:moveTo>
                    <a:pt x="63500" y="487680"/>
                  </a:moveTo>
                  <a:lnTo>
                    <a:pt x="25400" y="615950"/>
                  </a:lnTo>
                  <a:lnTo>
                    <a:pt x="74929" y="637540"/>
                  </a:lnTo>
                  <a:lnTo>
                    <a:pt x="554989" y="769620"/>
                  </a:lnTo>
                  <a:lnTo>
                    <a:pt x="770889" y="673100"/>
                  </a:lnTo>
                  <a:lnTo>
                    <a:pt x="708659" y="554990"/>
                  </a:lnTo>
                  <a:lnTo>
                    <a:pt x="706030" y="552450"/>
                  </a:lnTo>
                  <a:lnTo>
                    <a:pt x="252729" y="552450"/>
                  </a:lnTo>
                  <a:lnTo>
                    <a:pt x="63500" y="487680"/>
                  </a:lnTo>
                  <a:close/>
                </a:path>
                <a:path w="770890" h="769620">
                  <a:moveTo>
                    <a:pt x="104139" y="0"/>
                  </a:moveTo>
                  <a:lnTo>
                    <a:pt x="0" y="17780"/>
                  </a:lnTo>
                  <a:lnTo>
                    <a:pt x="74929" y="359410"/>
                  </a:lnTo>
                  <a:lnTo>
                    <a:pt x="252729" y="552450"/>
                  </a:lnTo>
                  <a:lnTo>
                    <a:pt x="706030" y="552450"/>
                  </a:lnTo>
                  <a:lnTo>
                    <a:pt x="633729" y="482600"/>
                  </a:lnTo>
                  <a:lnTo>
                    <a:pt x="218439" y="242570"/>
                  </a:lnTo>
                  <a:lnTo>
                    <a:pt x="104139" y="0"/>
                  </a:lnTo>
                  <a:close/>
                </a:path>
              </a:pathLst>
            </a:custGeom>
            <a:solidFill>
              <a:srgbClr val="BE6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6045200" y="4199889"/>
              <a:ext cx="608330" cy="850900"/>
            </a:xfrm>
            <a:custGeom>
              <a:avLst/>
              <a:gdLst/>
              <a:ahLst/>
              <a:cxnLst/>
              <a:rect l="l" t="t" r="r" b="b"/>
              <a:pathLst>
                <a:path w="608329" h="850900">
                  <a:moveTo>
                    <a:pt x="558800" y="488950"/>
                  </a:moveTo>
                  <a:lnTo>
                    <a:pt x="177800" y="168910"/>
                  </a:lnTo>
                  <a:lnTo>
                    <a:pt x="133350" y="0"/>
                  </a:lnTo>
                  <a:lnTo>
                    <a:pt x="29210" y="6350"/>
                  </a:lnTo>
                  <a:lnTo>
                    <a:pt x="72390" y="261620"/>
                  </a:lnTo>
                  <a:lnTo>
                    <a:pt x="334010" y="546100"/>
                  </a:lnTo>
                  <a:lnTo>
                    <a:pt x="558800" y="488950"/>
                  </a:lnTo>
                  <a:close/>
                </a:path>
                <a:path w="608329" h="850900">
                  <a:moveTo>
                    <a:pt x="608330" y="676910"/>
                  </a:moveTo>
                  <a:lnTo>
                    <a:pt x="393700" y="688340"/>
                  </a:lnTo>
                  <a:lnTo>
                    <a:pt x="34290" y="565150"/>
                  </a:lnTo>
                  <a:lnTo>
                    <a:pt x="0" y="643890"/>
                  </a:lnTo>
                  <a:lnTo>
                    <a:pt x="412750" y="850900"/>
                  </a:lnTo>
                  <a:lnTo>
                    <a:pt x="571500" y="801370"/>
                  </a:lnTo>
                  <a:lnTo>
                    <a:pt x="604939" y="688340"/>
                  </a:lnTo>
                  <a:lnTo>
                    <a:pt x="608330" y="676910"/>
                  </a:lnTo>
                  <a:close/>
                </a:path>
              </a:pathLst>
            </a:custGeom>
            <a:solidFill>
              <a:srgbClr val="B24C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5960109" y="3364229"/>
              <a:ext cx="241300" cy="24003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6562089" y="4761229"/>
              <a:ext cx="204469" cy="33528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7098030" y="5819139"/>
              <a:ext cx="567690" cy="572770"/>
            </a:xfrm>
            <a:custGeom>
              <a:avLst/>
              <a:gdLst/>
              <a:ahLst/>
              <a:cxnLst/>
              <a:rect l="l" t="t" r="r" b="b"/>
              <a:pathLst>
                <a:path w="567690" h="572770">
                  <a:moveTo>
                    <a:pt x="518160" y="0"/>
                  </a:moveTo>
                  <a:lnTo>
                    <a:pt x="0" y="21590"/>
                  </a:lnTo>
                  <a:lnTo>
                    <a:pt x="0" y="572770"/>
                  </a:lnTo>
                  <a:lnTo>
                    <a:pt x="445770" y="572770"/>
                  </a:lnTo>
                  <a:lnTo>
                    <a:pt x="567690" y="248920"/>
                  </a:lnTo>
                  <a:lnTo>
                    <a:pt x="518160" y="0"/>
                  </a:lnTo>
                  <a:close/>
                </a:path>
              </a:pathLst>
            </a:custGeom>
            <a:solidFill>
              <a:srgbClr val="0000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6958330" y="5396229"/>
              <a:ext cx="915669" cy="995680"/>
            </a:xfrm>
            <a:custGeom>
              <a:avLst/>
              <a:gdLst/>
              <a:ahLst/>
              <a:cxnLst/>
              <a:rect l="l" t="t" r="r" b="b"/>
              <a:pathLst>
                <a:path w="915670" h="995679">
                  <a:moveTo>
                    <a:pt x="222250" y="160020"/>
                  </a:moveTo>
                  <a:lnTo>
                    <a:pt x="6350" y="0"/>
                  </a:lnTo>
                  <a:lnTo>
                    <a:pt x="0" y="426720"/>
                  </a:lnTo>
                  <a:lnTo>
                    <a:pt x="208280" y="491490"/>
                  </a:lnTo>
                  <a:lnTo>
                    <a:pt x="222250" y="160020"/>
                  </a:lnTo>
                  <a:close/>
                </a:path>
                <a:path w="915670" h="995679">
                  <a:moveTo>
                    <a:pt x="915670" y="238760"/>
                  </a:moveTo>
                  <a:lnTo>
                    <a:pt x="561340" y="422910"/>
                  </a:lnTo>
                  <a:lnTo>
                    <a:pt x="657860" y="662940"/>
                  </a:lnTo>
                  <a:lnTo>
                    <a:pt x="524510" y="850900"/>
                  </a:lnTo>
                  <a:lnTo>
                    <a:pt x="585470" y="892810"/>
                  </a:lnTo>
                  <a:lnTo>
                    <a:pt x="582930" y="995680"/>
                  </a:lnTo>
                  <a:lnTo>
                    <a:pt x="793750" y="995680"/>
                  </a:lnTo>
                  <a:lnTo>
                    <a:pt x="802640" y="763270"/>
                  </a:lnTo>
                  <a:lnTo>
                    <a:pt x="902970" y="627380"/>
                  </a:lnTo>
                  <a:lnTo>
                    <a:pt x="915670" y="238760"/>
                  </a:lnTo>
                  <a:close/>
                </a:path>
              </a:pathLst>
            </a:custGeom>
            <a:solidFill>
              <a:srgbClr val="000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7132319" y="5527039"/>
              <a:ext cx="300990" cy="433070"/>
            </a:xfrm>
            <a:custGeom>
              <a:avLst/>
              <a:gdLst/>
              <a:ahLst/>
              <a:cxnLst/>
              <a:rect l="l" t="t" r="r" b="b"/>
              <a:pathLst>
                <a:path w="300990" h="433070">
                  <a:moveTo>
                    <a:pt x="0" y="0"/>
                  </a:moveTo>
                  <a:lnTo>
                    <a:pt x="3809" y="300990"/>
                  </a:lnTo>
                  <a:lnTo>
                    <a:pt x="3809" y="433070"/>
                  </a:lnTo>
                  <a:lnTo>
                    <a:pt x="278129" y="398780"/>
                  </a:lnTo>
                  <a:lnTo>
                    <a:pt x="300989" y="59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7402829" y="5115560"/>
              <a:ext cx="732790" cy="810260"/>
            </a:xfrm>
            <a:custGeom>
              <a:avLst/>
              <a:gdLst/>
              <a:ahLst/>
              <a:cxnLst/>
              <a:rect l="l" t="t" r="r" b="b"/>
              <a:pathLst>
                <a:path w="732790" h="810260">
                  <a:moveTo>
                    <a:pt x="732790" y="0"/>
                  </a:moveTo>
                  <a:lnTo>
                    <a:pt x="0" y="490219"/>
                  </a:lnTo>
                  <a:lnTo>
                    <a:pt x="7620" y="810259"/>
                  </a:lnTo>
                  <a:lnTo>
                    <a:pt x="535940" y="594359"/>
                  </a:lnTo>
                  <a:lnTo>
                    <a:pt x="732790" y="0"/>
                  </a:lnTo>
                  <a:close/>
                </a:path>
              </a:pathLst>
            </a:custGeom>
            <a:solidFill>
              <a:srgbClr val="000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7015480" y="4074159"/>
              <a:ext cx="546100" cy="1753870"/>
            </a:xfrm>
            <a:custGeom>
              <a:avLst/>
              <a:gdLst/>
              <a:ahLst/>
              <a:cxnLst/>
              <a:rect l="l" t="t" r="r" b="b"/>
              <a:pathLst>
                <a:path w="546100" h="1753870">
                  <a:moveTo>
                    <a:pt x="138430" y="1395730"/>
                  </a:moveTo>
                  <a:lnTo>
                    <a:pt x="29210" y="1383030"/>
                  </a:lnTo>
                  <a:lnTo>
                    <a:pt x="38100" y="1687830"/>
                  </a:lnTo>
                  <a:lnTo>
                    <a:pt x="120650" y="1753870"/>
                  </a:lnTo>
                  <a:lnTo>
                    <a:pt x="138430" y="1395730"/>
                  </a:lnTo>
                  <a:close/>
                </a:path>
                <a:path w="546100" h="1753870">
                  <a:moveTo>
                    <a:pt x="546100" y="73660"/>
                  </a:moveTo>
                  <a:lnTo>
                    <a:pt x="436880" y="0"/>
                  </a:lnTo>
                  <a:lnTo>
                    <a:pt x="388620" y="7620"/>
                  </a:lnTo>
                  <a:lnTo>
                    <a:pt x="337820" y="73660"/>
                  </a:lnTo>
                  <a:lnTo>
                    <a:pt x="22860" y="477520"/>
                  </a:lnTo>
                  <a:lnTo>
                    <a:pt x="0" y="805180"/>
                  </a:lnTo>
                  <a:lnTo>
                    <a:pt x="149860" y="810260"/>
                  </a:lnTo>
                  <a:lnTo>
                    <a:pt x="546100" y="73660"/>
                  </a:lnTo>
                  <a:close/>
                </a:path>
              </a:pathLst>
            </a:custGeom>
            <a:solidFill>
              <a:srgbClr val="D8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6960869" y="4126229"/>
              <a:ext cx="412750" cy="441959"/>
            </a:xfrm>
            <a:custGeom>
              <a:avLst/>
              <a:gdLst/>
              <a:ahLst/>
              <a:cxnLst/>
              <a:rect l="l" t="t" r="r" b="b"/>
              <a:pathLst>
                <a:path w="412750" h="441960">
                  <a:moveTo>
                    <a:pt x="412750" y="0"/>
                  </a:moveTo>
                  <a:lnTo>
                    <a:pt x="285750" y="26670"/>
                  </a:lnTo>
                  <a:lnTo>
                    <a:pt x="72389" y="212090"/>
                  </a:lnTo>
                  <a:lnTo>
                    <a:pt x="0" y="441960"/>
                  </a:lnTo>
                  <a:lnTo>
                    <a:pt x="383539" y="68580"/>
                  </a:lnTo>
                  <a:lnTo>
                    <a:pt x="412750" y="0"/>
                  </a:lnTo>
                  <a:close/>
                </a:path>
              </a:pathLst>
            </a:custGeom>
            <a:solidFill>
              <a:srgbClr val="000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6915150" y="4126229"/>
              <a:ext cx="554990" cy="800100"/>
            </a:xfrm>
            <a:custGeom>
              <a:avLst/>
              <a:gdLst/>
              <a:ahLst/>
              <a:cxnLst/>
              <a:rect l="l" t="t" r="r" b="b"/>
              <a:pathLst>
                <a:path w="554990" h="800100">
                  <a:moveTo>
                    <a:pt x="466090" y="118110"/>
                  </a:moveTo>
                  <a:lnTo>
                    <a:pt x="458470" y="0"/>
                  </a:lnTo>
                  <a:lnTo>
                    <a:pt x="8890" y="434340"/>
                  </a:lnTo>
                  <a:lnTo>
                    <a:pt x="0" y="707390"/>
                  </a:lnTo>
                  <a:lnTo>
                    <a:pt x="134620" y="756920"/>
                  </a:lnTo>
                  <a:lnTo>
                    <a:pt x="172720" y="420370"/>
                  </a:lnTo>
                  <a:lnTo>
                    <a:pt x="466090" y="118110"/>
                  </a:lnTo>
                  <a:close/>
                </a:path>
                <a:path w="554990" h="800100">
                  <a:moveTo>
                    <a:pt x="554990" y="119380"/>
                  </a:moveTo>
                  <a:lnTo>
                    <a:pt x="251460" y="384810"/>
                  </a:lnTo>
                  <a:lnTo>
                    <a:pt x="233680" y="784860"/>
                  </a:lnTo>
                  <a:lnTo>
                    <a:pt x="372110" y="800100"/>
                  </a:lnTo>
                  <a:lnTo>
                    <a:pt x="554990" y="119380"/>
                  </a:lnTo>
                  <a:close/>
                </a:path>
              </a:pathLst>
            </a:custGeom>
            <a:solidFill>
              <a:srgbClr val="0000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7373620" y="3987800"/>
              <a:ext cx="303530" cy="172720"/>
            </a:xfrm>
            <a:custGeom>
              <a:avLst/>
              <a:gdLst/>
              <a:ahLst/>
              <a:cxnLst/>
              <a:rect l="l" t="t" r="r" b="b"/>
              <a:pathLst>
                <a:path w="303529" h="172720">
                  <a:moveTo>
                    <a:pt x="250311" y="102869"/>
                  </a:moveTo>
                  <a:lnTo>
                    <a:pt x="83820" y="102869"/>
                  </a:lnTo>
                  <a:lnTo>
                    <a:pt x="175259" y="172719"/>
                  </a:lnTo>
                  <a:lnTo>
                    <a:pt x="250311" y="102869"/>
                  </a:lnTo>
                  <a:close/>
                </a:path>
                <a:path w="303529" h="172720">
                  <a:moveTo>
                    <a:pt x="5079" y="48260"/>
                  </a:moveTo>
                  <a:lnTo>
                    <a:pt x="0" y="138430"/>
                  </a:lnTo>
                  <a:lnTo>
                    <a:pt x="83820" y="102869"/>
                  </a:lnTo>
                  <a:lnTo>
                    <a:pt x="250311" y="102869"/>
                  </a:lnTo>
                  <a:lnTo>
                    <a:pt x="296707" y="59689"/>
                  </a:lnTo>
                  <a:lnTo>
                    <a:pt x="104139" y="59689"/>
                  </a:lnTo>
                  <a:lnTo>
                    <a:pt x="5079" y="48260"/>
                  </a:lnTo>
                  <a:close/>
                </a:path>
                <a:path w="303529" h="172720">
                  <a:moveTo>
                    <a:pt x="200659" y="0"/>
                  </a:moveTo>
                  <a:lnTo>
                    <a:pt x="104139" y="59689"/>
                  </a:lnTo>
                  <a:lnTo>
                    <a:pt x="296707" y="59689"/>
                  </a:lnTo>
                  <a:lnTo>
                    <a:pt x="303529" y="53339"/>
                  </a:lnTo>
                  <a:lnTo>
                    <a:pt x="2006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7574279" y="3953509"/>
              <a:ext cx="231140" cy="115570"/>
            </a:xfrm>
            <a:custGeom>
              <a:avLst/>
              <a:gdLst/>
              <a:ahLst/>
              <a:cxnLst/>
              <a:rect l="l" t="t" r="r" b="b"/>
              <a:pathLst>
                <a:path w="231140" h="115570">
                  <a:moveTo>
                    <a:pt x="115570" y="0"/>
                  </a:moveTo>
                  <a:lnTo>
                    <a:pt x="0" y="34289"/>
                  </a:lnTo>
                  <a:lnTo>
                    <a:pt x="48260" y="115569"/>
                  </a:lnTo>
                  <a:lnTo>
                    <a:pt x="231140" y="53339"/>
                  </a:lnTo>
                  <a:lnTo>
                    <a:pt x="115570" y="0"/>
                  </a:lnTo>
                  <a:close/>
                </a:path>
              </a:pathLst>
            </a:custGeom>
            <a:solidFill>
              <a:srgbClr val="9BB7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6700519" y="3982719"/>
              <a:ext cx="1540510" cy="1558290"/>
            </a:xfrm>
            <a:custGeom>
              <a:avLst/>
              <a:gdLst/>
              <a:ahLst/>
              <a:cxnLst/>
              <a:rect l="l" t="t" r="r" b="b"/>
              <a:pathLst>
                <a:path w="1540509" h="1558289">
                  <a:moveTo>
                    <a:pt x="66039" y="795019"/>
                  </a:moveTo>
                  <a:lnTo>
                    <a:pt x="0" y="928369"/>
                  </a:lnTo>
                  <a:lnTo>
                    <a:pt x="69850" y="1139189"/>
                  </a:lnTo>
                  <a:lnTo>
                    <a:pt x="539750" y="1558289"/>
                  </a:lnTo>
                  <a:lnTo>
                    <a:pt x="778509" y="1558289"/>
                  </a:lnTo>
                  <a:lnTo>
                    <a:pt x="1193800" y="1311909"/>
                  </a:lnTo>
                  <a:lnTo>
                    <a:pt x="1517529" y="900429"/>
                  </a:lnTo>
                  <a:lnTo>
                    <a:pt x="532129" y="900429"/>
                  </a:lnTo>
                  <a:lnTo>
                    <a:pt x="66039" y="795019"/>
                  </a:lnTo>
                  <a:close/>
                </a:path>
                <a:path w="1540509" h="1558289">
                  <a:moveTo>
                    <a:pt x="1177289" y="0"/>
                  </a:moveTo>
                  <a:lnTo>
                    <a:pt x="923289" y="58419"/>
                  </a:lnTo>
                  <a:lnTo>
                    <a:pt x="722629" y="313689"/>
                  </a:lnTo>
                  <a:lnTo>
                    <a:pt x="595629" y="643889"/>
                  </a:lnTo>
                  <a:lnTo>
                    <a:pt x="532129" y="900429"/>
                  </a:lnTo>
                  <a:lnTo>
                    <a:pt x="1517529" y="900429"/>
                  </a:lnTo>
                  <a:lnTo>
                    <a:pt x="1540509" y="871219"/>
                  </a:lnTo>
                  <a:lnTo>
                    <a:pt x="1391920" y="147319"/>
                  </a:lnTo>
                  <a:lnTo>
                    <a:pt x="1263650" y="41909"/>
                  </a:lnTo>
                  <a:lnTo>
                    <a:pt x="1177289" y="0"/>
                  </a:lnTo>
                  <a:close/>
                </a:path>
              </a:pathLst>
            </a:custGeom>
            <a:solidFill>
              <a:srgbClr val="0000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6633210" y="3982719"/>
              <a:ext cx="1761489" cy="1715770"/>
            </a:xfrm>
            <a:custGeom>
              <a:avLst/>
              <a:gdLst/>
              <a:ahLst/>
              <a:cxnLst/>
              <a:rect l="l" t="t" r="r" b="b"/>
              <a:pathLst>
                <a:path w="1761490" h="1715770">
                  <a:moveTo>
                    <a:pt x="974090" y="1653539"/>
                  </a:moveTo>
                  <a:lnTo>
                    <a:pt x="777240" y="1653539"/>
                  </a:lnTo>
                  <a:lnTo>
                    <a:pt x="836930" y="1715769"/>
                  </a:lnTo>
                  <a:lnTo>
                    <a:pt x="974090" y="1675129"/>
                  </a:lnTo>
                  <a:lnTo>
                    <a:pt x="974090" y="1653539"/>
                  </a:lnTo>
                  <a:close/>
                </a:path>
                <a:path w="1761490" h="1715770">
                  <a:moveTo>
                    <a:pt x="67310" y="928369"/>
                  </a:moveTo>
                  <a:lnTo>
                    <a:pt x="0" y="1122679"/>
                  </a:lnTo>
                  <a:lnTo>
                    <a:pt x="574040" y="1680209"/>
                  </a:lnTo>
                  <a:lnTo>
                    <a:pt x="777240" y="1653539"/>
                  </a:lnTo>
                  <a:lnTo>
                    <a:pt x="974090" y="1653539"/>
                  </a:lnTo>
                  <a:lnTo>
                    <a:pt x="974090" y="1598929"/>
                  </a:lnTo>
                  <a:lnTo>
                    <a:pt x="1123950" y="1596389"/>
                  </a:lnTo>
                  <a:lnTo>
                    <a:pt x="1193895" y="1518919"/>
                  </a:lnTo>
                  <a:lnTo>
                    <a:pt x="802640" y="1518919"/>
                  </a:lnTo>
                  <a:lnTo>
                    <a:pt x="744299" y="1442719"/>
                  </a:lnTo>
                  <a:lnTo>
                    <a:pt x="608330" y="1442719"/>
                  </a:lnTo>
                  <a:lnTo>
                    <a:pt x="67310" y="928369"/>
                  </a:lnTo>
                  <a:close/>
                </a:path>
                <a:path w="1761490" h="1715770">
                  <a:moveTo>
                    <a:pt x="1244600" y="0"/>
                  </a:moveTo>
                  <a:lnTo>
                    <a:pt x="1409700" y="143509"/>
                  </a:lnTo>
                  <a:lnTo>
                    <a:pt x="1443990" y="331469"/>
                  </a:lnTo>
                  <a:lnTo>
                    <a:pt x="1301750" y="411479"/>
                  </a:lnTo>
                  <a:lnTo>
                    <a:pt x="1419860" y="459739"/>
                  </a:lnTo>
                  <a:lnTo>
                    <a:pt x="1427480" y="922019"/>
                  </a:lnTo>
                  <a:lnTo>
                    <a:pt x="1012190" y="1386839"/>
                  </a:lnTo>
                  <a:lnTo>
                    <a:pt x="899160" y="1399539"/>
                  </a:lnTo>
                  <a:lnTo>
                    <a:pt x="899160" y="1487169"/>
                  </a:lnTo>
                  <a:lnTo>
                    <a:pt x="802640" y="1518919"/>
                  </a:lnTo>
                  <a:lnTo>
                    <a:pt x="1193895" y="1518919"/>
                  </a:lnTo>
                  <a:lnTo>
                    <a:pt x="1761490" y="890269"/>
                  </a:lnTo>
                  <a:lnTo>
                    <a:pt x="1722120" y="370839"/>
                  </a:lnTo>
                  <a:lnTo>
                    <a:pt x="1602740" y="287019"/>
                  </a:lnTo>
                  <a:lnTo>
                    <a:pt x="1513840" y="113029"/>
                  </a:lnTo>
                  <a:lnTo>
                    <a:pt x="1328420" y="11429"/>
                  </a:lnTo>
                  <a:lnTo>
                    <a:pt x="1244600" y="0"/>
                  </a:lnTo>
                  <a:close/>
                </a:path>
                <a:path w="1761490" h="1715770">
                  <a:moveTo>
                    <a:pt x="740410" y="1437639"/>
                  </a:moveTo>
                  <a:lnTo>
                    <a:pt x="608330" y="1442719"/>
                  </a:lnTo>
                  <a:lnTo>
                    <a:pt x="744299" y="1442719"/>
                  </a:lnTo>
                  <a:lnTo>
                    <a:pt x="740410" y="1437639"/>
                  </a:lnTo>
                  <a:close/>
                </a:path>
              </a:pathLst>
            </a:custGeom>
            <a:solidFill>
              <a:srgbClr val="0000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6188709" y="4281169"/>
              <a:ext cx="245110" cy="2413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6129019" y="3305809"/>
              <a:ext cx="240029" cy="24130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1" name="object 291"/>
            <p:cNvSpPr/>
            <p:nvPr/>
          </p:nvSpPr>
          <p:spPr>
            <a:xfrm>
              <a:off x="7112000" y="3366769"/>
              <a:ext cx="449580" cy="313690"/>
            </a:xfrm>
            <a:custGeom>
              <a:avLst/>
              <a:gdLst/>
              <a:ahLst/>
              <a:cxnLst/>
              <a:rect l="l" t="t" r="r" b="b"/>
              <a:pathLst>
                <a:path w="449579" h="313689">
                  <a:moveTo>
                    <a:pt x="433318" y="151129"/>
                  </a:moveTo>
                  <a:lnTo>
                    <a:pt x="165100" y="151129"/>
                  </a:lnTo>
                  <a:lnTo>
                    <a:pt x="184150" y="154939"/>
                  </a:lnTo>
                  <a:lnTo>
                    <a:pt x="204470" y="160019"/>
                  </a:lnTo>
                  <a:lnTo>
                    <a:pt x="243840" y="185419"/>
                  </a:lnTo>
                  <a:lnTo>
                    <a:pt x="281940" y="234950"/>
                  </a:lnTo>
                  <a:lnTo>
                    <a:pt x="297179" y="270509"/>
                  </a:lnTo>
                  <a:lnTo>
                    <a:pt x="312420" y="313689"/>
                  </a:lnTo>
                  <a:lnTo>
                    <a:pt x="355600" y="299719"/>
                  </a:lnTo>
                  <a:lnTo>
                    <a:pt x="355600" y="281939"/>
                  </a:lnTo>
                  <a:lnTo>
                    <a:pt x="360679" y="271779"/>
                  </a:lnTo>
                  <a:lnTo>
                    <a:pt x="361950" y="266699"/>
                  </a:lnTo>
                  <a:lnTo>
                    <a:pt x="367029" y="264159"/>
                  </a:lnTo>
                  <a:lnTo>
                    <a:pt x="370840" y="259079"/>
                  </a:lnTo>
                  <a:lnTo>
                    <a:pt x="377190" y="255269"/>
                  </a:lnTo>
                  <a:lnTo>
                    <a:pt x="382270" y="251459"/>
                  </a:lnTo>
                  <a:lnTo>
                    <a:pt x="392429" y="248919"/>
                  </a:lnTo>
                  <a:lnTo>
                    <a:pt x="401320" y="246379"/>
                  </a:lnTo>
                  <a:lnTo>
                    <a:pt x="444611" y="246379"/>
                  </a:lnTo>
                  <a:lnTo>
                    <a:pt x="433318" y="151129"/>
                  </a:lnTo>
                  <a:close/>
                </a:path>
                <a:path w="449579" h="313689">
                  <a:moveTo>
                    <a:pt x="444611" y="246379"/>
                  </a:moveTo>
                  <a:lnTo>
                    <a:pt x="421640" y="246379"/>
                  </a:lnTo>
                  <a:lnTo>
                    <a:pt x="429259" y="251459"/>
                  </a:lnTo>
                  <a:lnTo>
                    <a:pt x="434340" y="255269"/>
                  </a:lnTo>
                  <a:lnTo>
                    <a:pt x="439420" y="261619"/>
                  </a:lnTo>
                  <a:lnTo>
                    <a:pt x="440690" y="265429"/>
                  </a:lnTo>
                  <a:lnTo>
                    <a:pt x="444500" y="271779"/>
                  </a:lnTo>
                  <a:lnTo>
                    <a:pt x="445770" y="279399"/>
                  </a:lnTo>
                  <a:lnTo>
                    <a:pt x="449579" y="288289"/>
                  </a:lnTo>
                  <a:lnTo>
                    <a:pt x="444611" y="246379"/>
                  </a:lnTo>
                  <a:close/>
                </a:path>
                <a:path w="449579" h="313689">
                  <a:moveTo>
                    <a:pt x="377190" y="0"/>
                  </a:moveTo>
                  <a:lnTo>
                    <a:pt x="0" y="92709"/>
                  </a:lnTo>
                  <a:lnTo>
                    <a:pt x="16509" y="171450"/>
                  </a:lnTo>
                  <a:lnTo>
                    <a:pt x="29209" y="171450"/>
                  </a:lnTo>
                  <a:lnTo>
                    <a:pt x="36829" y="172719"/>
                  </a:lnTo>
                  <a:lnTo>
                    <a:pt x="48259" y="172719"/>
                  </a:lnTo>
                  <a:lnTo>
                    <a:pt x="55879" y="175259"/>
                  </a:lnTo>
                  <a:lnTo>
                    <a:pt x="66040" y="176529"/>
                  </a:lnTo>
                  <a:lnTo>
                    <a:pt x="74929" y="180339"/>
                  </a:lnTo>
                  <a:lnTo>
                    <a:pt x="74929" y="177800"/>
                  </a:lnTo>
                  <a:lnTo>
                    <a:pt x="81279" y="175259"/>
                  </a:lnTo>
                  <a:lnTo>
                    <a:pt x="90170" y="171450"/>
                  </a:lnTo>
                  <a:lnTo>
                    <a:pt x="100329" y="166369"/>
                  </a:lnTo>
                  <a:lnTo>
                    <a:pt x="114300" y="160019"/>
                  </a:lnTo>
                  <a:lnTo>
                    <a:pt x="129540" y="154939"/>
                  </a:lnTo>
                  <a:lnTo>
                    <a:pt x="147320" y="151129"/>
                  </a:lnTo>
                  <a:lnTo>
                    <a:pt x="433318" y="151129"/>
                  </a:lnTo>
                  <a:lnTo>
                    <a:pt x="420370" y="41909"/>
                  </a:lnTo>
                  <a:lnTo>
                    <a:pt x="37719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2" name="object 29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293" name="object 29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6050" y="5717540"/>
            <a:ext cx="8843010" cy="372110"/>
          </a:xfrm>
          <a:custGeom>
            <a:avLst/>
            <a:gdLst/>
            <a:ahLst/>
            <a:cxnLst/>
            <a:rect l="l" t="t" r="r" b="b"/>
            <a:pathLst>
              <a:path w="8843010" h="372110">
                <a:moveTo>
                  <a:pt x="0" y="372110"/>
                </a:moveTo>
                <a:lnTo>
                  <a:pt x="8843010" y="372110"/>
                </a:lnTo>
                <a:lnTo>
                  <a:pt x="8843010" y="0"/>
                </a:lnTo>
                <a:lnTo>
                  <a:pt x="0" y="0"/>
                </a:lnTo>
                <a:lnTo>
                  <a:pt x="0" y="372110"/>
                </a:lnTo>
                <a:close/>
              </a:path>
            </a:pathLst>
          </a:custGeom>
          <a:solidFill>
            <a:srgbClr val="00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017520" y="5817870"/>
            <a:ext cx="1527810" cy="233045"/>
            <a:chOff x="3017520" y="5817870"/>
            <a:chExt cx="1527810" cy="233045"/>
          </a:xfrm>
        </p:grpSpPr>
        <p:sp>
          <p:nvSpPr>
            <p:cNvPr id="4" name="object 4"/>
            <p:cNvSpPr/>
            <p:nvPr/>
          </p:nvSpPr>
          <p:spPr>
            <a:xfrm>
              <a:off x="3017520" y="6050280"/>
              <a:ext cx="1423670" cy="0"/>
            </a:xfrm>
            <a:custGeom>
              <a:avLst/>
              <a:gdLst/>
              <a:ahLst/>
              <a:cxnLst/>
              <a:rect l="l" t="t" r="r" b="b"/>
              <a:pathLst>
                <a:path w="1423670">
                  <a:moveTo>
                    <a:pt x="0" y="0"/>
                  </a:moveTo>
                  <a:lnTo>
                    <a:pt x="14236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74210" y="5817870"/>
              <a:ext cx="71119" cy="11049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25095" y="1711325"/>
          <a:ext cx="8846183" cy="43583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72105"/>
                <a:gridCol w="1480184"/>
                <a:gridCol w="3026410"/>
                <a:gridCol w="1467484"/>
              </a:tblGrid>
              <a:tr h="990917">
                <a:tc gridSpan="4">
                  <a:txBody>
                    <a:bodyPr/>
                    <a:lstStyle/>
                    <a:p>
                      <a:pPr algn="ctr">
                        <a:lnSpc>
                          <a:spcPts val="2295"/>
                        </a:lnSpc>
                      </a:pPr>
                      <a:r>
                        <a:rPr sz="2000" b="1" spc="145" dirty="0">
                          <a:latin typeface="Arial"/>
                          <a:cs typeface="Arial"/>
                        </a:rPr>
                        <a:t>Vagabond </a:t>
                      </a:r>
                      <a:r>
                        <a:rPr sz="2000" b="1" spc="120" dirty="0">
                          <a:latin typeface="Arial"/>
                          <a:cs typeface="Arial"/>
                        </a:rPr>
                        <a:t>Travel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10" dirty="0">
                          <a:latin typeface="Arial"/>
                          <a:cs typeface="Arial"/>
                        </a:rPr>
                        <a:t>Agency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3147060" marR="3157220" indent="635" algn="ctr">
                        <a:lnSpc>
                          <a:spcPct val="109600"/>
                        </a:lnSpc>
                      </a:pPr>
                      <a:r>
                        <a:rPr sz="2000" b="1" spc="125" dirty="0">
                          <a:latin typeface="Arial"/>
                          <a:cs typeface="Arial"/>
                        </a:rPr>
                        <a:t>Balance </a:t>
                      </a:r>
                      <a:r>
                        <a:rPr sz="2000" b="1" spc="155" dirty="0">
                          <a:latin typeface="Arial"/>
                          <a:cs typeface="Arial"/>
                        </a:rPr>
                        <a:t>Sheet  </a:t>
                      </a:r>
                      <a:r>
                        <a:rPr sz="2000" b="1" spc="145" dirty="0">
                          <a:latin typeface="Arial"/>
                          <a:cs typeface="Arial"/>
                        </a:rPr>
                        <a:t>December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65" dirty="0">
                          <a:latin typeface="Arial"/>
                          <a:cs typeface="Arial"/>
                        </a:rPr>
                        <a:t>2002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T w="28575">
                      <a:solidFill>
                        <a:srgbClr val="BFBFBF"/>
                      </a:solidFill>
                      <a:prstDash val="solid"/>
                    </a:lnT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28698">
                <a:tc>
                  <a:txBody>
                    <a:bodyPr/>
                    <a:lstStyle/>
                    <a:p>
                      <a:pPr marL="1742439">
                        <a:lnSpc>
                          <a:spcPts val="2370"/>
                        </a:lnSpc>
                      </a:pPr>
                      <a:r>
                        <a:rPr sz="2000" b="1" spc="25" dirty="0">
                          <a:latin typeface="Arial"/>
                          <a:cs typeface="Arial"/>
                        </a:rPr>
                        <a:t>Assets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marL="474345">
                        <a:lnSpc>
                          <a:spcPts val="2370"/>
                        </a:lnSpc>
                      </a:pPr>
                      <a:r>
                        <a:rPr sz="2000" b="1" spc="120" dirty="0">
                          <a:latin typeface="Arial"/>
                          <a:cs typeface="Arial"/>
                        </a:rPr>
                        <a:t>Liabilities 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&amp; </a:t>
                      </a:r>
                      <a:r>
                        <a:rPr sz="2000" b="1" spc="10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2000" b="1" spc="-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Equity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17716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95" dirty="0">
                          <a:latin typeface="Arial"/>
                          <a:cs typeface="Arial"/>
                        </a:rPr>
                        <a:t>Liabilities: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347345" marR="135255">
                        <a:lnSpc>
                          <a:spcPct val="109600"/>
                        </a:lnSpc>
                        <a:tabLst>
                          <a:tab pos="3174365" algn="l"/>
                          <a:tab pos="3514725" algn="l"/>
                        </a:tabLst>
                      </a:pPr>
                      <a:r>
                        <a:rPr sz="2000" b="1" spc="-7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y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e	$	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  </a:t>
                      </a:r>
                      <a:r>
                        <a:rPr sz="2000" b="1" spc="-7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cc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u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-7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y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e		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347345">
                        <a:lnSpc>
                          <a:spcPct val="100000"/>
                        </a:lnSpc>
                        <a:spcBef>
                          <a:spcPts val="229"/>
                        </a:spcBef>
                        <a:tabLst>
                          <a:tab pos="3663315" algn="l"/>
                        </a:tabLst>
                      </a:pPr>
                      <a:r>
                        <a:rPr sz="2000" b="1" spc="150" dirty="0">
                          <a:latin typeface="Arial"/>
                          <a:cs typeface="Arial"/>
                        </a:rPr>
                        <a:t>Salaries</a:t>
                      </a:r>
                      <a:r>
                        <a:rPr sz="2000" b="1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35" dirty="0">
                          <a:latin typeface="Arial"/>
                          <a:cs typeface="Arial"/>
                        </a:rPr>
                        <a:t>payable	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3,000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34009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70" dirty="0">
                          <a:latin typeface="Arial"/>
                          <a:cs typeface="Arial"/>
                        </a:rPr>
                        <a:t>Cash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9545" algn="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339725" algn="l"/>
                        </a:tabLst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34010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95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20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receivable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9545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34009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75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20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receivable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9545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57419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130" dirty="0">
                          <a:latin typeface="Arial"/>
                          <a:cs typeface="Arial"/>
                        </a:rPr>
                        <a:t>Supplies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70815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9965">
                <a:tc>
                  <a:txBody>
                    <a:bodyPr/>
                    <a:lstStyle/>
                    <a:p>
                      <a:pPr marL="41910">
                        <a:lnSpc>
                          <a:spcPts val="2230"/>
                        </a:lnSpc>
                      </a:pPr>
                      <a:r>
                        <a:rPr sz="2000" b="1" spc="140" dirty="0">
                          <a:latin typeface="Arial"/>
                          <a:cs typeface="Arial"/>
                        </a:rPr>
                        <a:t>Land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9545" algn="r">
                        <a:lnSpc>
                          <a:spcPts val="2230"/>
                        </a:lnSpc>
                      </a:pPr>
                      <a:r>
                        <a:rPr sz="2000" b="1" spc="-3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516890">
                        <a:lnSpc>
                          <a:spcPts val="223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2000" b="1" spc="1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20" dirty="0">
                          <a:latin typeface="Arial"/>
                          <a:cs typeface="Arial"/>
                        </a:rPr>
                        <a:t>liabilities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347345" marR="181610" indent="-170180">
                        <a:lnSpc>
                          <a:spcPts val="2630"/>
                        </a:lnSpc>
                        <a:spcBef>
                          <a:spcPts val="114"/>
                        </a:spcBef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Owners' 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Equity:  </a:t>
                      </a:r>
                      <a:r>
                        <a:rPr sz="2000" b="1" spc="110" dirty="0">
                          <a:latin typeface="Arial"/>
                          <a:cs typeface="Arial"/>
                        </a:rPr>
                        <a:t>Capital 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stock  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Retained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earnings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35255" algn="r">
                        <a:lnSpc>
                          <a:spcPts val="2230"/>
                        </a:lnSpc>
                        <a:tabLst>
                          <a:tab pos="339725" algn="l"/>
                        </a:tabLst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Building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954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4009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65" dirty="0">
                          <a:latin typeface="Arial"/>
                          <a:cs typeface="Arial"/>
                        </a:rPr>
                        <a:t>Office</a:t>
                      </a:r>
                      <a:r>
                        <a:rPr sz="2000" b="1" spc="2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45" dirty="0">
                          <a:latin typeface="Arial"/>
                          <a:cs typeface="Arial"/>
                        </a:rPr>
                        <a:t>equipment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9545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33350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3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</a:tr>
              <a:tr h="3380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35255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B w="31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63855">
                <a:tc>
                  <a:txBody>
                    <a:bodyPr/>
                    <a:lstStyle/>
                    <a:p>
                      <a:pPr marL="41910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Total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B w="190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69545" algn="r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2000" b="1" spc="-3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300,000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165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Total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90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3350" algn="r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2000" b="1" spc="-3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300,000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pSp>
        <p:nvGrpSpPr>
          <p:cNvPr id="7" name="object 7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8" name="object 8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8905" rIns="0" bIns="0" rtlCol="0">
            <a:spAutoFit/>
          </a:bodyPr>
          <a:lstStyle/>
          <a:p>
            <a:pPr marL="1959610" marR="661035" indent="-1296670">
              <a:lnSpc>
                <a:spcPts val="4079"/>
              </a:lnSpc>
              <a:spcBef>
                <a:spcPts val="1015"/>
              </a:spcBef>
              <a:tabLst>
                <a:tab pos="4356735" algn="l"/>
              </a:tabLst>
            </a:pPr>
            <a:r>
              <a:rPr dirty="0"/>
              <a:t>A</a:t>
            </a:r>
            <a:r>
              <a:rPr spc="-20" dirty="0"/>
              <a:t> </a:t>
            </a:r>
            <a:r>
              <a:rPr spc="-5" dirty="0"/>
              <a:t>Starting</a:t>
            </a:r>
            <a:r>
              <a:rPr dirty="0"/>
              <a:t> Point:	</a:t>
            </a:r>
            <a:r>
              <a:rPr spc="-5" dirty="0"/>
              <a:t>Statement</a:t>
            </a:r>
            <a:r>
              <a:rPr spc="-75" dirty="0"/>
              <a:t> </a:t>
            </a:r>
            <a:r>
              <a:rPr dirty="0"/>
              <a:t>of  </a:t>
            </a:r>
            <a:r>
              <a:rPr spc="-5" dirty="0"/>
              <a:t>Financial</a:t>
            </a:r>
            <a:r>
              <a:rPr spc="-15" dirty="0"/>
              <a:t> </a:t>
            </a:r>
            <a:r>
              <a:rPr spc="-5" dirty="0"/>
              <a:t>Position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4022090" y="5946140"/>
            <a:ext cx="981710" cy="821690"/>
            <a:chOff x="4022090" y="5946140"/>
            <a:chExt cx="981710" cy="821690"/>
          </a:xfrm>
        </p:grpSpPr>
        <p:sp>
          <p:nvSpPr>
            <p:cNvPr id="14" name="object 14"/>
            <p:cNvSpPr/>
            <p:nvPr/>
          </p:nvSpPr>
          <p:spPr>
            <a:xfrm>
              <a:off x="4130040" y="5946140"/>
              <a:ext cx="753110" cy="128270"/>
            </a:xfrm>
            <a:custGeom>
              <a:avLst/>
              <a:gdLst/>
              <a:ahLst/>
              <a:cxnLst/>
              <a:rect l="l" t="t" r="r" b="b"/>
              <a:pathLst>
                <a:path w="753110" h="128270">
                  <a:moveTo>
                    <a:pt x="378460" y="0"/>
                  </a:moveTo>
                  <a:lnTo>
                    <a:pt x="356870" y="0"/>
                  </a:lnTo>
                  <a:lnTo>
                    <a:pt x="335280" y="2540"/>
                  </a:lnTo>
                  <a:lnTo>
                    <a:pt x="292100" y="12700"/>
                  </a:lnTo>
                  <a:lnTo>
                    <a:pt x="252730" y="29210"/>
                  </a:lnTo>
                  <a:lnTo>
                    <a:pt x="215900" y="53340"/>
                  </a:lnTo>
                  <a:lnTo>
                    <a:pt x="187960" y="78740"/>
                  </a:lnTo>
                  <a:lnTo>
                    <a:pt x="154939" y="101600"/>
                  </a:lnTo>
                  <a:lnTo>
                    <a:pt x="142239" y="106680"/>
                  </a:lnTo>
                  <a:lnTo>
                    <a:pt x="129539" y="110490"/>
                  </a:lnTo>
                  <a:lnTo>
                    <a:pt x="114300" y="111760"/>
                  </a:lnTo>
                  <a:lnTo>
                    <a:pt x="100330" y="111760"/>
                  </a:lnTo>
                  <a:lnTo>
                    <a:pt x="87630" y="109220"/>
                  </a:lnTo>
                  <a:lnTo>
                    <a:pt x="72389" y="105410"/>
                  </a:lnTo>
                  <a:lnTo>
                    <a:pt x="59689" y="100330"/>
                  </a:lnTo>
                  <a:lnTo>
                    <a:pt x="66039" y="92710"/>
                  </a:lnTo>
                  <a:lnTo>
                    <a:pt x="72389" y="87630"/>
                  </a:lnTo>
                  <a:lnTo>
                    <a:pt x="76200" y="80010"/>
                  </a:lnTo>
                  <a:lnTo>
                    <a:pt x="78739" y="71120"/>
                  </a:lnTo>
                  <a:lnTo>
                    <a:pt x="78739" y="63500"/>
                  </a:lnTo>
                  <a:lnTo>
                    <a:pt x="57150" y="31750"/>
                  </a:lnTo>
                  <a:lnTo>
                    <a:pt x="48260" y="29210"/>
                  </a:lnTo>
                  <a:lnTo>
                    <a:pt x="40639" y="26670"/>
                  </a:lnTo>
                  <a:lnTo>
                    <a:pt x="3810" y="48260"/>
                  </a:lnTo>
                  <a:lnTo>
                    <a:pt x="0" y="63500"/>
                  </a:lnTo>
                  <a:lnTo>
                    <a:pt x="0" y="71120"/>
                  </a:lnTo>
                  <a:lnTo>
                    <a:pt x="40639" y="111760"/>
                  </a:lnTo>
                  <a:lnTo>
                    <a:pt x="90170" y="127000"/>
                  </a:lnTo>
                  <a:lnTo>
                    <a:pt x="107950" y="128270"/>
                  </a:lnTo>
                  <a:lnTo>
                    <a:pt x="124460" y="128270"/>
                  </a:lnTo>
                  <a:lnTo>
                    <a:pt x="175260" y="118110"/>
                  </a:lnTo>
                  <a:lnTo>
                    <a:pt x="237489" y="78740"/>
                  </a:lnTo>
                  <a:lnTo>
                    <a:pt x="256539" y="69850"/>
                  </a:lnTo>
                  <a:lnTo>
                    <a:pt x="297180" y="57150"/>
                  </a:lnTo>
                  <a:lnTo>
                    <a:pt x="340360" y="48260"/>
                  </a:lnTo>
                  <a:lnTo>
                    <a:pt x="361950" y="46990"/>
                  </a:lnTo>
                  <a:lnTo>
                    <a:pt x="383539" y="46990"/>
                  </a:lnTo>
                  <a:lnTo>
                    <a:pt x="427989" y="50800"/>
                  </a:lnTo>
                  <a:lnTo>
                    <a:pt x="490220" y="67310"/>
                  </a:lnTo>
                  <a:lnTo>
                    <a:pt x="528320" y="86360"/>
                  </a:lnTo>
                  <a:lnTo>
                    <a:pt x="579120" y="118110"/>
                  </a:lnTo>
                  <a:lnTo>
                    <a:pt x="595630" y="123190"/>
                  </a:lnTo>
                  <a:lnTo>
                    <a:pt x="612139" y="127000"/>
                  </a:lnTo>
                  <a:lnTo>
                    <a:pt x="629920" y="128270"/>
                  </a:lnTo>
                  <a:lnTo>
                    <a:pt x="646430" y="128270"/>
                  </a:lnTo>
                  <a:lnTo>
                    <a:pt x="697230" y="118110"/>
                  </a:lnTo>
                  <a:lnTo>
                    <a:pt x="739139" y="92710"/>
                  </a:lnTo>
                  <a:lnTo>
                    <a:pt x="753110" y="63500"/>
                  </a:lnTo>
                  <a:lnTo>
                    <a:pt x="748030" y="48260"/>
                  </a:lnTo>
                  <a:lnTo>
                    <a:pt x="742950" y="41910"/>
                  </a:lnTo>
                  <a:lnTo>
                    <a:pt x="736600" y="35560"/>
                  </a:lnTo>
                  <a:lnTo>
                    <a:pt x="730250" y="31750"/>
                  </a:lnTo>
                  <a:lnTo>
                    <a:pt x="720089" y="29210"/>
                  </a:lnTo>
                  <a:lnTo>
                    <a:pt x="712470" y="26670"/>
                  </a:lnTo>
                  <a:lnTo>
                    <a:pt x="676910" y="48260"/>
                  </a:lnTo>
                  <a:lnTo>
                    <a:pt x="673100" y="63500"/>
                  </a:lnTo>
                  <a:lnTo>
                    <a:pt x="673100" y="71120"/>
                  </a:lnTo>
                  <a:lnTo>
                    <a:pt x="675639" y="80010"/>
                  </a:lnTo>
                  <a:lnTo>
                    <a:pt x="685800" y="92710"/>
                  </a:lnTo>
                  <a:lnTo>
                    <a:pt x="693420" y="96520"/>
                  </a:lnTo>
                  <a:lnTo>
                    <a:pt x="680720" y="105410"/>
                  </a:lnTo>
                  <a:lnTo>
                    <a:pt x="668020" y="109220"/>
                  </a:lnTo>
                  <a:lnTo>
                    <a:pt x="652780" y="111760"/>
                  </a:lnTo>
                  <a:lnTo>
                    <a:pt x="638810" y="111760"/>
                  </a:lnTo>
                  <a:lnTo>
                    <a:pt x="599439" y="102870"/>
                  </a:lnTo>
                  <a:lnTo>
                    <a:pt x="565150" y="78740"/>
                  </a:lnTo>
                  <a:lnTo>
                    <a:pt x="557530" y="71120"/>
                  </a:lnTo>
                  <a:lnTo>
                    <a:pt x="541020" y="57150"/>
                  </a:lnTo>
                  <a:lnTo>
                    <a:pt x="505460" y="33020"/>
                  </a:lnTo>
                  <a:lnTo>
                    <a:pt x="464820" y="15240"/>
                  </a:lnTo>
                  <a:lnTo>
                    <a:pt x="424180" y="3810"/>
                  </a:lnTo>
                  <a:lnTo>
                    <a:pt x="401320" y="1270"/>
                  </a:lnTo>
                  <a:lnTo>
                    <a:pt x="378460" y="0"/>
                  </a:lnTo>
                  <a:close/>
                </a:path>
              </a:pathLst>
            </a:custGeom>
            <a:solidFill>
              <a:srgbClr val="FFE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130040" y="5946140"/>
              <a:ext cx="753110" cy="128270"/>
            </a:xfrm>
            <a:custGeom>
              <a:avLst/>
              <a:gdLst/>
              <a:ahLst/>
              <a:cxnLst/>
              <a:rect l="l" t="t" r="r" b="b"/>
              <a:pathLst>
                <a:path w="753110" h="128270">
                  <a:moveTo>
                    <a:pt x="237489" y="78740"/>
                  </a:moveTo>
                  <a:lnTo>
                    <a:pt x="275589" y="63500"/>
                  </a:lnTo>
                  <a:lnTo>
                    <a:pt x="318770" y="52070"/>
                  </a:lnTo>
                  <a:lnTo>
                    <a:pt x="361950" y="46990"/>
                  </a:lnTo>
                  <a:lnTo>
                    <a:pt x="383539" y="46990"/>
                  </a:lnTo>
                  <a:lnTo>
                    <a:pt x="406400" y="48260"/>
                  </a:lnTo>
                  <a:lnTo>
                    <a:pt x="427989" y="50800"/>
                  </a:lnTo>
                  <a:lnTo>
                    <a:pt x="449580" y="54610"/>
                  </a:lnTo>
                  <a:lnTo>
                    <a:pt x="469900" y="60960"/>
                  </a:lnTo>
                  <a:lnTo>
                    <a:pt x="490220" y="67310"/>
                  </a:lnTo>
                  <a:lnTo>
                    <a:pt x="509270" y="76200"/>
                  </a:lnTo>
                  <a:lnTo>
                    <a:pt x="528320" y="86360"/>
                  </a:lnTo>
                  <a:lnTo>
                    <a:pt x="579120" y="118110"/>
                  </a:lnTo>
                  <a:lnTo>
                    <a:pt x="595630" y="123190"/>
                  </a:lnTo>
                  <a:lnTo>
                    <a:pt x="612139" y="127000"/>
                  </a:lnTo>
                  <a:lnTo>
                    <a:pt x="629920" y="128270"/>
                  </a:lnTo>
                  <a:lnTo>
                    <a:pt x="646430" y="128270"/>
                  </a:lnTo>
                  <a:lnTo>
                    <a:pt x="697230" y="118110"/>
                  </a:lnTo>
                  <a:lnTo>
                    <a:pt x="739139" y="92710"/>
                  </a:lnTo>
                  <a:lnTo>
                    <a:pt x="753110" y="63500"/>
                  </a:lnTo>
                  <a:lnTo>
                    <a:pt x="750570" y="55880"/>
                  </a:lnTo>
                  <a:lnTo>
                    <a:pt x="720089" y="29210"/>
                  </a:lnTo>
                  <a:lnTo>
                    <a:pt x="712470" y="26670"/>
                  </a:lnTo>
                  <a:lnTo>
                    <a:pt x="676910" y="48260"/>
                  </a:lnTo>
                  <a:lnTo>
                    <a:pt x="673100" y="63500"/>
                  </a:lnTo>
                  <a:lnTo>
                    <a:pt x="673100" y="71120"/>
                  </a:lnTo>
                  <a:lnTo>
                    <a:pt x="675639" y="80010"/>
                  </a:lnTo>
                  <a:lnTo>
                    <a:pt x="680720" y="86360"/>
                  </a:lnTo>
                  <a:lnTo>
                    <a:pt x="685800" y="92710"/>
                  </a:lnTo>
                  <a:lnTo>
                    <a:pt x="693420" y="96520"/>
                  </a:lnTo>
                  <a:lnTo>
                    <a:pt x="680720" y="105410"/>
                  </a:lnTo>
                  <a:lnTo>
                    <a:pt x="668020" y="109220"/>
                  </a:lnTo>
                  <a:lnTo>
                    <a:pt x="652780" y="111760"/>
                  </a:lnTo>
                  <a:lnTo>
                    <a:pt x="638810" y="111760"/>
                  </a:lnTo>
                  <a:lnTo>
                    <a:pt x="599439" y="102870"/>
                  </a:lnTo>
                  <a:lnTo>
                    <a:pt x="565150" y="78740"/>
                  </a:lnTo>
                  <a:lnTo>
                    <a:pt x="557530" y="71120"/>
                  </a:lnTo>
                  <a:lnTo>
                    <a:pt x="541020" y="57150"/>
                  </a:lnTo>
                  <a:lnTo>
                    <a:pt x="505460" y="33020"/>
                  </a:lnTo>
                  <a:lnTo>
                    <a:pt x="464820" y="15240"/>
                  </a:lnTo>
                  <a:lnTo>
                    <a:pt x="424180" y="3810"/>
                  </a:lnTo>
                  <a:lnTo>
                    <a:pt x="378460" y="0"/>
                  </a:lnTo>
                  <a:lnTo>
                    <a:pt x="356870" y="0"/>
                  </a:lnTo>
                  <a:lnTo>
                    <a:pt x="313689" y="6350"/>
                  </a:lnTo>
                  <a:lnTo>
                    <a:pt x="271780" y="20320"/>
                  </a:lnTo>
                  <a:lnTo>
                    <a:pt x="233680" y="40640"/>
                  </a:lnTo>
                  <a:lnTo>
                    <a:pt x="199389" y="66040"/>
                  </a:lnTo>
                  <a:lnTo>
                    <a:pt x="187960" y="78740"/>
                  </a:lnTo>
                  <a:lnTo>
                    <a:pt x="154939" y="101600"/>
                  </a:lnTo>
                  <a:lnTo>
                    <a:pt x="142239" y="106680"/>
                  </a:lnTo>
                  <a:lnTo>
                    <a:pt x="129539" y="110490"/>
                  </a:lnTo>
                  <a:lnTo>
                    <a:pt x="114300" y="111760"/>
                  </a:lnTo>
                  <a:lnTo>
                    <a:pt x="100330" y="111760"/>
                  </a:lnTo>
                  <a:lnTo>
                    <a:pt x="87630" y="109220"/>
                  </a:lnTo>
                  <a:lnTo>
                    <a:pt x="72389" y="105410"/>
                  </a:lnTo>
                  <a:lnTo>
                    <a:pt x="59689" y="100330"/>
                  </a:lnTo>
                  <a:lnTo>
                    <a:pt x="66039" y="92710"/>
                  </a:lnTo>
                  <a:lnTo>
                    <a:pt x="72389" y="87630"/>
                  </a:lnTo>
                  <a:lnTo>
                    <a:pt x="76200" y="80010"/>
                  </a:lnTo>
                  <a:lnTo>
                    <a:pt x="78739" y="71120"/>
                  </a:lnTo>
                  <a:lnTo>
                    <a:pt x="78739" y="63500"/>
                  </a:lnTo>
                  <a:lnTo>
                    <a:pt x="77470" y="55880"/>
                  </a:lnTo>
                  <a:lnTo>
                    <a:pt x="74930" y="48260"/>
                  </a:lnTo>
                  <a:lnTo>
                    <a:pt x="69850" y="41910"/>
                  </a:lnTo>
                  <a:lnTo>
                    <a:pt x="64770" y="35560"/>
                  </a:lnTo>
                  <a:lnTo>
                    <a:pt x="57150" y="31750"/>
                  </a:lnTo>
                  <a:lnTo>
                    <a:pt x="48260" y="29210"/>
                  </a:lnTo>
                  <a:lnTo>
                    <a:pt x="40639" y="26670"/>
                  </a:lnTo>
                  <a:lnTo>
                    <a:pt x="3810" y="48260"/>
                  </a:lnTo>
                  <a:lnTo>
                    <a:pt x="0" y="63500"/>
                  </a:lnTo>
                  <a:lnTo>
                    <a:pt x="0" y="71120"/>
                  </a:lnTo>
                  <a:lnTo>
                    <a:pt x="40639" y="111760"/>
                  </a:lnTo>
                  <a:lnTo>
                    <a:pt x="90170" y="127000"/>
                  </a:lnTo>
                  <a:lnTo>
                    <a:pt x="107950" y="128270"/>
                  </a:lnTo>
                  <a:lnTo>
                    <a:pt x="124460" y="128270"/>
                  </a:lnTo>
                  <a:lnTo>
                    <a:pt x="175260" y="118110"/>
                  </a:lnTo>
                  <a:lnTo>
                    <a:pt x="204470" y="101600"/>
                  </a:lnTo>
                  <a:lnTo>
                    <a:pt x="237489" y="7874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476750" y="5989320"/>
              <a:ext cx="71120" cy="533400"/>
            </a:xfrm>
            <a:custGeom>
              <a:avLst/>
              <a:gdLst/>
              <a:ahLst/>
              <a:cxnLst/>
              <a:rect l="l" t="t" r="r" b="b"/>
              <a:pathLst>
                <a:path w="71120" h="533400">
                  <a:moveTo>
                    <a:pt x="64770" y="0"/>
                  </a:moveTo>
                  <a:lnTo>
                    <a:pt x="7620" y="0"/>
                  </a:lnTo>
                  <a:lnTo>
                    <a:pt x="7620" y="52069"/>
                  </a:lnTo>
                  <a:lnTo>
                    <a:pt x="20320" y="68579"/>
                  </a:lnTo>
                  <a:lnTo>
                    <a:pt x="7620" y="78739"/>
                  </a:lnTo>
                  <a:lnTo>
                    <a:pt x="3810" y="85089"/>
                  </a:lnTo>
                  <a:lnTo>
                    <a:pt x="1270" y="92709"/>
                  </a:lnTo>
                  <a:lnTo>
                    <a:pt x="0" y="100329"/>
                  </a:lnTo>
                  <a:lnTo>
                    <a:pt x="1270" y="107949"/>
                  </a:lnTo>
                  <a:lnTo>
                    <a:pt x="5079" y="114299"/>
                  </a:lnTo>
                  <a:lnTo>
                    <a:pt x="10160" y="120649"/>
                  </a:lnTo>
                  <a:lnTo>
                    <a:pt x="15239" y="125729"/>
                  </a:lnTo>
                  <a:lnTo>
                    <a:pt x="20320" y="129539"/>
                  </a:lnTo>
                  <a:lnTo>
                    <a:pt x="6350" y="147319"/>
                  </a:lnTo>
                  <a:lnTo>
                    <a:pt x="6350" y="497839"/>
                  </a:lnTo>
                  <a:lnTo>
                    <a:pt x="36829" y="533399"/>
                  </a:lnTo>
                  <a:lnTo>
                    <a:pt x="66039" y="497839"/>
                  </a:lnTo>
                  <a:lnTo>
                    <a:pt x="64770" y="147319"/>
                  </a:lnTo>
                  <a:lnTo>
                    <a:pt x="50800" y="129539"/>
                  </a:lnTo>
                  <a:lnTo>
                    <a:pt x="57150" y="125729"/>
                  </a:lnTo>
                  <a:lnTo>
                    <a:pt x="63500" y="119379"/>
                  </a:lnTo>
                  <a:lnTo>
                    <a:pt x="67310" y="111759"/>
                  </a:lnTo>
                  <a:lnTo>
                    <a:pt x="71120" y="105409"/>
                  </a:lnTo>
                  <a:lnTo>
                    <a:pt x="71120" y="97789"/>
                  </a:lnTo>
                  <a:lnTo>
                    <a:pt x="69850" y="90169"/>
                  </a:lnTo>
                  <a:lnTo>
                    <a:pt x="67310" y="82549"/>
                  </a:lnTo>
                  <a:lnTo>
                    <a:pt x="55879" y="71119"/>
                  </a:lnTo>
                  <a:lnTo>
                    <a:pt x="50800" y="68579"/>
                  </a:lnTo>
                  <a:lnTo>
                    <a:pt x="64770" y="52069"/>
                  </a:lnTo>
                  <a:lnTo>
                    <a:pt x="64770" y="0"/>
                  </a:lnTo>
                  <a:close/>
                </a:path>
              </a:pathLst>
            </a:custGeom>
            <a:solidFill>
              <a:srgbClr val="FFE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476750" y="5989320"/>
              <a:ext cx="71120" cy="533400"/>
            </a:xfrm>
            <a:custGeom>
              <a:avLst/>
              <a:gdLst/>
              <a:ahLst/>
              <a:cxnLst/>
              <a:rect l="l" t="t" r="r" b="b"/>
              <a:pathLst>
                <a:path w="71120" h="533400">
                  <a:moveTo>
                    <a:pt x="66039" y="497839"/>
                  </a:moveTo>
                  <a:lnTo>
                    <a:pt x="36829" y="533399"/>
                  </a:lnTo>
                  <a:lnTo>
                    <a:pt x="6350" y="497839"/>
                  </a:lnTo>
                  <a:lnTo>
                    <a:pt x="6350" y="147319"/>
                  </a:lnTo>
                  <a:lnTo>
                    <a:pt x="20320" y="129539"/>
                  </a:lnTo>
                  <a:lnTo>
                    <a:pt x="0" y="100329"/>
                  </a:lnTo>
                  <a:lnTo>
                    <a:pt x="1270" y="92709"/>
                  </a:lnTo>
                  <a:lnTo>
                    <a:pt x="3810" y="85089"/>
                  </a:lnTo>
                  <a:lnTo>
                    <a:pt x="7620" y="78739"/>
                  </a:lnTo>
                  <a:lnTo>
                    <a:pt x="13970" y="73659"/>
                  </a:lnTo>
                  <a:lnTo>
                    <a:pt x="20320" y="68579"/>
                  </a:lnTo>
                  <a:lnTo>
                    <a:pt x="7620" y="52069"/>
                  </a:lnTo>
                  <a:lnTo>
                    <a:pt x="7620" y="0"/>
                  </a:lnTo>
                  <a:lnTo>
                    <a:pt x="64770" y="0"/>
                  </a:lnTo>
                  <a:lnTo>
                    <a:pt x="64770" y="52069"/>
                  </a:lnTo>
                  <a:lnTo>
                    <a:pt x="50800" y="68579"/>
                  </a:lnTo>
                  <a:lnTo>
                    <a:pt x="55879" y="71119"/>
                  </a:lnTo>
                  <a:lnTo>
                    <a:pt x="62229" y="77469"/>
                  </a:lnTo>
                  <a:lnTo>
                    <a:pt x="67310" y="82549"/>
                  </a:lnTo>
                  <a:lnTo>
                    <a:pt x="69850" y="90169"/>
                  </a:lnTo>
                  <a:lnTo>
                    <a:pt x="71120" y="97789"/>
                  </a:lnTo>
                  <a:lnTo>
                    <a:pt x="71120" y="105409"/>
                  </a:lnTo>
                  <a:lnTo>
                    <a:pt x="67310" y="111759"/>
                  </a:lnTo>
                  <a:lnTo>
                    <a:pt x="63500" y="119379"/>
                  </a:lnTo>
                  <a:lnTo>
                    <a:pt x="57150" y="125729"/>
                  </a:lnTo>
                  <a:lnTo>
                    <a:pt x="50800" y="129539"/>
                  </a:lnTo>
                  <a:lnTo>
                    <a:pt x="64770" y="147319"/>
                  </a:lnTo>
                  <a:lnTo>
                    <a:pt x="66039" y="49783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324350" y="6522720"/>
              <a:ext cx="377190" cy="245110"/>
            </a:xfrm>
            <a:custGeom>
              <a:avLst/>
              <a:gdLst/>
              <a:ahLst/>
              <a:cxnLst/>
              <a:rect l="l" t="t" r="r" b="b"/>
              <a:pathLst>
                <a:path w="377189" h="245109">
                  <a:moveTo>
                    <a:pt x="193039" y="0"/>
                  </a:moveTo>
                  <a:lnTo>
                    <a:pt x="157479" y="17779"/>
                  </a:lnTo>
                  <a:lnTo>
                    <a:pt x="153670" y="31749"/>
                  </a:lnTo>
                  <a:lnTo>
                    <a:pt x="153670" y="39369"/>
                  </a:lnTo>
                  <a:lnTo>
                    <a:pt x="156210" y="46989"/>
                  </a:lnTo>
                  <a:lnTo>
                    <a:pt x="160020" y="53339"/>
                  </a:lnTo>
                  <a:lnTo>
                    <a:pt x="166370" y="59689"/>
                  </a:lnTo>
                  <a:lnTo>
                    <a:pt x="172720" y="63499"/>
                  </a:lnTo>
                  <a:lnTo>
                    <a:pt x="173989" y="64769"/>
                  </a:lnTo>
                  <a:lnTo>
                    <a:pt x="147320" y="109219"/>
                  </a:lnTo>
                  <a:lnTo>
                    <a:pt x="107950" y="144779"/>
                  </a:lnTo>
                  <a:lnTo>
                    <a:pt x="59689" y="167639"/>
                  </a:lnTo>
                  <a:lnTo>
                    <a:pt x="41910" y="171449"/>
                  </a:lnTo>
                  <a:lnTo>
                    <a:pt x="41910" y="201929"/>
                  </a:lnTo>
                  <a:lnTo>
                    <a:pt x="0" y="201929"/>
                  </a:lnTo>
                  <a:lnTo>
                    <a:pt x="0" y="245109"/>
                  </a:lnTo>
                  <a:lnTo>
                    <a:pt x="377189" y="245109"/>
                  </a:lnTo>
                  <a:lnTo>
                    <a:pt x="377189" y="201929"/>
                  </a:lnTo>
                  <a:lnTo>
                    <a:pt x="335279" y="201929"/>
                  </a:lnTo>
                  <a:lnTo>
                    <a:pt x="335279" y="171449"/>
                  </a:lnTo>
                  <a:lnTo>
                    <a:pt x="283210" y="153669"/>
                  </a:lnTo>
                  <a:lnTo>
                    <a:pt x="240029" y="123189"/>
                  </a:lnTo>
                  <a:lnTo>
                    <a:pt x="201929" y="64769"/>
                  </a:lnTo>
                  <a:lnTo>
                    <a:pt x="205739" y="63499"/>
                  </a:lnTo>
                  <a:lnTo>
                    <a:pt x="212089" y="59689"/>
                  </a:lnTo>
                  <a:lnTo>
                    <a:pt x="218439" y="53339"/>
                  </a:lnTo>
                  <a:lnTo>
                    <a:pt x="222250" y="46989"/>
                  </a:lnTo>
                  <a:lnTo>
                    <a:pt x="224789" y="39369"/>
                  </a:lnTo>
                  <a:lnTo>
                    <a:pt x="224789" y="31749"/>
                  </a:lnTo>
                  <a:lnTo>
                    <a:pt x="222250" y="24129"/>
                  </a:lnTo>
                  <a:lnTo>
                    <a:pt x="219710" y="17779"/>
                  </a:lnTo>
                  <a:lnTo>
                    <a:pt x="214629" y="11429"/>
                  </a:lnTo>
                  <a:lnTo>
                    <a:pt x="208279" y="5079"/>
                  </a:lnTo>
                  <a:lnTo>
                    <a:pt x="193039" y="0"/>
                  </a:lnTo>
                  <a:close/>
                </a:path>
              </a:pathLst>
            </a:custGeom>
            <a:solidFill>
              <a:srgbClr val="FFE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324350" y="6522720"/>
              <a:ext cx="377190" cy="245110"/>
            </a:xfrm>
            <a:custGeom>
              <a:avLst/>
              <a:gdLst/>
              <a:ahLst/>
              <a:cxnLst/>
              <a:rect l="l" t="t" r="r" b="b"/>
              <a:pathLst>
                <a:path w="377189" h="245109">
                  <a:moveTo>
                    <a:pt x="335279" y="201929"/>
                  </a:moveTo>
                  <a:lnTo>
                    <a:pt x="377189" y="201929"/>
                  </a:lnTo>
                  <a:lnTo>
                    <a:pt x="377189" y="245109"/>
                  </a:lnTo>
                  <a:lnTo>
                    <a:pt x="0" y="245109"/>
                  </a:lnTo>
                  <a:lnTo>
                    <a:pt x="0" y="201929"/>
                  </a:lnTo>
                  <a:lnTo>
                    <a:pt x="41910" y="201929"/>
                  </a:lnTo>
                  <a:lnTo>
                    <a:pt x="41910" y="171449"/>
                  </a:lnTo>
                  <a:lnTo>
                    <a:pt x="92710" y="153669"/>
                  </a:lnTo>
                  <a:lnTo>
                    <a:pt x="135889" y="121919"/>
                  </a:lnTo>
                  <a:lnTo>
                    <a:pt x="167639" y="80009"/>
                  </a:lnTo>
                  <a:lnTo>
                    <a:pt x="173989" y="64769"/>
                  </a:lnTo>
                  <a:lnTo>
                    <a:pt x="172720" y="63499"/>
                  </a:lnTo>
                  <a:lnTo>
                    <a:pt x="166370" y="59689"/>
                  </a:lnTo>
                  <a:lnTo>
                    <a:pt x="160020" y="53339"/>
                  </a:lnTo>
                  <a:lnTo>
                    <a:pt x="156210" y="46989"/>
                  </a:lnTo>
                  <a:lnTo>
                    <a:pt x="153670" y="39369"/>
                  </a:lnTo>
                  <a:lnTo>
                    <a:pt x="153670" y="31749"/>
                  </a:lnTo>
                  <a:lnTo>
                    <a:pt x="184150" y="1269"/>
                  </a:lnTo>
                  <a:lnTo>
                    <a:pt x="193039" y="0"/>
                  </a:lnTo>
                  <a:lnTo>
                    <a:pt x="200660" y="2539"/>
                  </a:lnTo>
                  <a:lnTo>
                    <a:pt x="224789" y="31749"/>
                  </a:lnTo>
                  <a:lnTo>
                    <a:pt x="224789" y="39369"/>
                  </a:lnTo>
                  <a:lnTo>
                    <a:pt x="201929" y="64769"/>
                  </a:lnTo>
                  <a:lnTo>
                    <a:pt x="209550" y="80009"/>
                  </a:lnTo>
                  <a:lnTo>
                    <a:pt x="217170" y="95249"/>
                  </a:lnTo>
                  <a:lnTo>
                    <a:pt x="228600" y="109219"/>
                  </a:lnTo>
                  <a:lnTo>
                    <a:pt x="240029" y="123189"/>
                  </a:lnTo>
                  <a:lnTo>
                    <a:pt x="283210" y="153669"/>
                  </a:lnTo>
                  <a:lnTo>
                    <a:pt x="335279" y="171449"/>
                  </a:lnTo>
                  <a:lnTo>
                    <a:pt x="335279" y="20192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022090" y="6530340"/>
              <a:ext cx="313690" cy="59690"/>
            </a:xfrm>
            <a:custGeom>
              <a:avLst/>
              <a:gdLst/>
              <a:ahLst/>
              <a:cxnLst/>
              <a:rect l="l" t="t" r="r" b="b"/>
              <a:pathLst>
                <a:path w="313689" h="59690">
                  <a:moveTo>
                    <a:pt x="313689" y="0"/>
                  </a:moveTo>
                  <a:lnTo>
                    <a:pt x="0" y="0"/>
                  </a:lnTo>
                  <a:lnTo>
                    <a:pt x="10160" y="10159"/>
                  </a:lnTo>
                  <a:lnTo>
                    <a:pt x="50800" y="36829"/>
                  </a:lnTo>
                  <a:lnTo>
                    <a:pt x="100330" y="54609"/>
                  </a:lnTo>
                  <a:lnTo>
                    <a:pt x="137160" y="59689"/>
                  </a:lnTo>
                  <a:lnTo>
                    <a:pt x="175260" y="59689"/>
                  </a:lnTo>
                  <a:lnTo>
                    <a:pt x="229870" y="49529"/>
                  </a:lnTo>
                  <a:lnTo>
                    <a:pt x="276860" y="29209"/>
                  </a:lnTo>
                  <a:lnTo>
                    <a:pt x="313689" y="0"/>
                  </a:lnTo>
                  <a:close/>
                </a:path>
              </a:pathLst>
            </a:custGeom>
            <a:solidFill>
              <a:srgbClr val="FFE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022090" y="6052820"/>
              <a:ext cx="316230" cy="537210"/>
            </a:xfrm>
            <a:custGeom>
              <a:avLst/>
              <a:gdLst/>
              <a:ahLst/>
              <a:cxnLst/>
              <a:rect l="l" t="t" r="r" b="b"/>
              <a:pathLst>
                <a:path w="316229" h="537209">
                  <a:moveTo>
                    <a:pt x="0" y="477519"/>
                  </a:moveTo>
                  <a:lnTo>
                    <a:pt x="35560" y="506729"/>
                  </a:lnTo>
                  <a:lnTo>
                    <a:pt x="67310" y="520699"/>
                  </a:lnTo>
                  <a:lnTo>
                    <a:pt x="83820" y="527049"/>
                  </a:lnTo>
                  <a:lnTo>
                    <a:pt x="100330" y="532129"/>
                  </a:lnTo>
                  <a:lnTo>
                    <a:pt x="119380" y="534669"/>
                  </a:lnTo>
                  <a:lnTo>
                    <a:pt x="137160" y="537209"/>
                  </a:lnTo>
                  <a:lnTo>
                    <a:pt x="156210" y="537209"/>
                  </a:lnTo>
                  <a:lnTo>
                    <a:pt x="175260" y="537209"/>
                  </a:lnTo>
                  <a:lnTo>
                    <a:pt x="193039" y="534669"/>
                  </a:lnTo>
                  <a:lnTo>
                    <a:pt x="246380" y="521969"/>
                  </a:lnTo>
                  <a:lnTo>
                    <a:pt x="290830" y="497839"/>
                  </a:lnTo>
                  <a:lnTo>
                    <a:pt x="302260" y="487679"/>
                  </a:lnTo>
                  <a:lnTo>
                    <a:pt x="313689" y="477519"/>
                  </a:lnTo>
                  <a:lnTo>
                    <a:pt x="0" y="477519"/>
                  </a:lnTo>
                  <a:close/>
                </a:path>
                <a:path w="316229" h="537209">
                  <a:moveTo>
                    <a:pt x="316230" y="477519"/>
                  </a:moveTo>
                  <a:lnTo>
                    <a:pt x="156210" y="0"/>
                  </a:lnTo>
                  <a:lnTo>
                    <a:pt x="0" y="47751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687570" y="6530340"/>
              <a:ext cx="313690" cy="59690"/>
            </a:xfrm>
            <a:custGeom>
              <a:avLst/>
              <a:gdLst/>
              <a:ahLst/>
              <a:cxnLst/>
              <a:rect l="l" t="t" r="r" b="b"/>
              <a:pathLst>
                <a:path w="313689" h="59690">
                  <a:moveTo>
                    <a:pt x="313689" y="0"/>
                  </a:moveTo>
                  <a:lnTo>
                    <a:pt x="0" y="0"/>
                  </a:lnTo>
                  <a:lnTo>
                    <a:pt x="10159" y="10159"/>
                  </a:lnTo>
                  <a:lnTo>
                    <a:pt x="50800" y="36829"/>
                  </a:lnTo>
                  <a:lnTo>
                    <a:pt x="101600" y="54609"/>
                  </a:lnTo>
                  <a:lnTo>
                    <a:pt x="138429" y="59689"/>
                  </a:lnTo>
                  <a:lnTo>
                    <a:pt x="175259" y="59689"/>
                  </a:lnTo>
                  <a:lnTo>
                    <a:pt x="229869" y="49529"/>
                  </a:lnTo>
                  <a:lnTo>
                    <a:pt x="276859" y="29209"/>
                  </a:lnTo>
                  <a:lnTo>
                    <a:pt x="313689" y="0"/>
                  </a:lnTo>
                  <a:close/>
                </a:path>
              </a:pathLst>
            </a:custGeom>
            <a:solidFill>
              <a:srgbClr val="FFE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687570" y="6052820"/>
              <a:ext cx="316230" cy="537210"/>
            </a:xfrm>
            <a:custGeom>
              <a:avLst/>
              <a:gdLst/>
              <a:ahLst/>
              <a:cxnLst/>
              <a:rect l="l" t="t" r="r" b="b"/>
              <a:pathLst>
                <a:path w="316229" h="537209">
                  <a:moveTo>
                    <a:pt x="0" y="477519"/>
                  </a:moveTo>
                  <a:lnTo>
                    <a:pt x="36829" y="506729"/>
                  </a:lnTo>
                  <a:lnTo>
                    <a:pt x="83819" y="527049"/>
                  </a:lnTo>
                  <a:lnTo>
                    <a:pt x="138429" y="537209"/>
                  </a:lnTo>
                  <a:lnTo>
                    <a:pt x="156209" y="537209"/>
                  </a:lnTo>
                  <a:lnTo>
                    <a:pt x="175259" y="537209"/>
                  </a:lnTo>
                  <a:lnTo>
                    <a:pt x="229869" y="527049"/>
                  </a:lnTo>
                  <a:lnTo>
                    <a:pt x="276859" y="506729"/>
                  </a:lnTo>
                  <a:lnTo>
                    <a:pt x="302259" y="487679"/>
                  </a:lnTo>
                  <a:lnTo>
                    <a:pt x="313689" y="477519"/>
                  </a:lnTo>
                  <a:lnTo>
                    <a:pt x="0" y="477519"/>
                  </a:lnTo>
                  <a:close/>
                </a:path>
                <a:path w="316229" h="537209">
                  <a:moveTo>
                    <a:pt x="316229" y="477519"/>
                  </a:moveTo>
                  <a:lnTo>
                    <a:pt x="156209" y="0"/>
                  </a:lnTo>
                  <a:lnTo>
                    <a:pt x="0" y="47751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76140" y="2731820"/>
            <a:ext cx="4174490" cy="3290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7180">
              <a:lnSpc>
                <a:spcPts val="2220"/>
              </a:lnSpc>
            </a:pPr>
            <a:r>
              <a:rPr sz="2000" b="1" spc="120" dirty="0">
                <a:latin typeface="Arial"/>
                <a:cs typeface="Arial"/>
              </a:rPr>
              <a:t>Liabilities </a:t>
            </a:r>
            <a:r>
              <a:rPr sz="2000" b="1" spc="125" dirty="0">
                <a:latin typeface="Arial"/>
                <a:cs typeface="Arial"/>
              </a:rPr>
              <a:t>&amp; </a:t>
            </a:r>
            <a:r>
              <a:rPr sz="2000" b="1" spc="100" dirty="0">
                <a:latin typeface="Arial"/>
                <a:cs typeface="Arial"/>
              </a:rPr>
              <a:t>Owners'</a:t>
            </a:r>
            <a:r>
              <a:rPr sz="2000" b="1" spc="-235" dirty="0">
                <a:latin typeface="Arial"/>
                <a:cs typeface="Arial"/>
              </a:rPr>
              <a:t> </a:t>
            </a:r>
            <a:r>
              <a:rPr sz="2000" b="1" spc="70" dirty="0">
                <a:latin typeface="Arial"/>
                <a:cs typeface="Arial"/>
              </a:rPr>
              <a:t>Equity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r>
              <a:rPr sz="2000" b="1" spc="95" dirty="0">
                <a:latin typeface="Arial"/>
                <a:cs typeface="Arial"/>
              </a:rPr>
              <a:t>Liabilities:</a:t>
            </a:r>
            <a:endParaRPr sz="2000">
              <a:latin typeface="Arial"/>
              <a:cs typeface="Arial"/>
            </a:endParaRPr>
          </a:p>
          <a:p>
            <a:pPr marL="169545" algn="r">
              <a:lnSpc>
                <a:spcPct val="109600"/>
              </a:lnSpc>
              <a:tabLst>
                <a:tab pos="2996565" algn="l"/>
                <a:tab pos="3336925" algn="l"/>
              </a:tabLst>
            </a:pPr>
            <a:r>
              <a:rPr sz="2000" b="1" spc="55" dirty="0">
                <a:latin typeface="Arial"/>
                <a:cs typeface="Arial"/>
              </a:rPr>
              <a:t>N</a:t>
            </a:r>
            <a:r>
              <a:rPr sz="2000" b="1" spc="105" dirty="0">
                <a:latin typeface="Arial"/>
                <a:cs typeface="Arial"/>
              </a:rPr>
              <a:t>o</a:t>
            </a:r>
            <a:r>
              <a:rPr sz="2000" b="1" spc="10" dirty="0">
                <a:latin typeface="Arial"/>
                <a:cs typeface="Arial"/>
              </a:rPr>
              <a:t>t</a:t>
            </a:r>
            <a:r>
              <a:rPr sz="2000" b="1" spc="215" dirty="0">
                <a:latin typeface="Arial"/>
                <a:cs typeface="Arial"/>
              </a:rPr>
              <a:t>e</a:t>
            </a:r>
            <a:r>
              <a:rPr sz="2000" b="1" spc="100" dirty="0">
                <a:latin typeface="Arial"/>
                <a:cs typeface="Arial"/>
              </a:rPr>
              <a:t>s</a:t>
            </a:r>
            <a:r>
              <a:rPr sz="2000" b="1" spc="-105" dirty="0">
                <a:latin typeface="Arial"/>
                <a:cs typeface="Arial"/>
              </a:rPr>
              <a:t> </a:t>
            </a:r>
            <a:r>
              <a:rPr sz="2000" b="1" spc="114" dirty="0">
                <a:latin typeface="Arial"/>
                <a:cs typeface="Arial"/>
              </a:rPr>
              <a:t>p</a:t>
            </a:r>
            <a:r>
              <a:rPr sz="2000" b="1" spc="215" dirty="0">
                <a:latin typeface="Arial"/>
                <a:cs typeface="Arial"/>
              </a:rPr>
              <a:t>a</a:t>
            </a:r>
            <a:r>
              <a:rPr sz="2000" b="1" spc="65" dirty="0">
                <a:latin typeface="Arial"/>
                <a:cs typeface="Arial"/>
              </a:rPr>
              <a:t>y</a:t>
            </a:r>
            <a:r>
              <a:rPr sz="2000" b="1" spc="215" dirty="0">
                <a:latin typeface="Arial"/>
                <a:cs typeface="Arial"/>
              </a:rPr>
              <a:t>a</a:t>
            </a:r>
            <a:r>
              <a:rPr sz="2000" b="1" spc="105" dirty="0">
                <a:latin typeface="Arial"/>
                <a:cs typeface="Arial"/>
              </a:rPr>
              <a:t>b</a:t>
            </a:r>
            <a:r>
              <a:rPr sz="2000" b="1" spc="114" dirty="0">
                <a:latin typeface="Arial"/>
                <a:cs typeface="Arial"/>
              </a:rPr>
              <a:t>l</a:t>
            </a:r>
            <a:r>
              <a:rPr sz="2000" b="1" spc="100" dirty="0">
                <a:latin typeface="Arial"/>
                <a:cs typeface="Arial"/>
              </a:rPr>
              <a:t>e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100" dirty="0">
                <a:latin typeface="Arial"/>
                <a:cs typeface="Arial"/>
              </a:rPr>
              <a:t>$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55" dirty="0">
                <a:latin typeface="Arial"/>
                <a:cs typeface="Arial"/>
              </a:rPr>
              <a:t>4</a:t>
            </a:r>
            <a:r>
              <a:rPr sz="2000" b="1" spc="65" dirty="0">
                <a:latin typeface="Arial"/>
                <a:cs typeface="Arial"/>
              </a:rPr>
              <a:t>1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00</a:t>
            </a:r>
            <a:r>
              <a:rPr sz="2000" b="1" spc="65" dirty="0">
                <a:latin typeface="Arial"/>
                <a:cs typeface="Arial"/>
              </a:rPr>
              <a:t>0  </a:t>
            </a:r>
            <a:r>
              <a:rPr sz="2000" b="1" spc="55" dirty="0">
                <a:latin typeface="Arial"/>
                <a:cs typeface="Arial"/>
              </a:rPr>
              <a:t>Acc</a:t>
            </a:r>
            <a:r>
              <a:rPr sz="2000" b="1" spc="114" dirty="0">
                <a:latin typeface="Arial"/>
                <a:cs typeface="Arial"/>
              </a:rPr>
              <a:t>o</a:t>
            </a:r>
            <a:r>
              <a:rPr sz="2000" b="1" spc="105" dirty="0">
                <a:latin typeface="Arial"/>
                <a:cs typeface="Arial"/>
              </a:rPr>
              <a:t>u</a:t>
            </a:r>
            <a:r>
              <a:rPr sz="2000" b="1" spc="114" dirty="0">
                <a:latin typeface="Arial"/>
                <a:cs typeface="Arial"/>
              </a:rPr>
              <a:t>n</a:t>
            </a:r>
            <a:r>
              <a:rPr sz="2000" b="1" spc="-15" dirty="0">
                <a:latin typeface="Arial"/>
                <a:cs typeface="Arial"/>
              </a:rPr>
              <a:t>t</a:t>
            </a:r>
            <a:r>
              <a:rPr sz="2000" b="1" spc="100" dirty="0">
                <a:latin typeface="Arial"/>
                <a:cs typeface="Arial"/>
              </a:rPr>
              <a:t>s</a:t>
            </a:r>
            <a:r>
              <a:rPr sz="2000" b="1" spc="-90" dirty="0">
                <a:latin typeface="Arial"/>
                <a:cs typeface="Arial"/>
              </a:rPr>
              <a:t> </a:t>
            </a:r>
            <a:r>
              <a:rPr sz="2000" b="1" spc="114" dirty="0">
                <a:latin typeface="Arial"/>
                <a:cs typeface="Arial"/>
              </a:rPr>
              <a:t>p</a:t>
            </a:r>
            <a:r>
              <a:rPr sz="2000" b="1" spc="215" dirty="0">
                <a:latin typeface="Arial"/>
                <a:cs typeface="Arial"/>
              </a:rPr>
              <a:t>a</a:t>
            </a:r>
            <a:r>
              <a:rPr sz="2000" b="1" spc="55" dirty="0">
                <a:latin typeface="Arial"/>
                <a:cs typeface="Arial"/>
              </a:rPr>
              <a:t>y</a:t>
            </a:r>
            <a:r>
              <a:rPr sz="2000" b="1" spc="229" dirty="0">
                <a:latin typeface="Arial"/>
                <a:cs typeface="Arial"/>
              </a:rPr>
              <a:t>a</a:t>
            </a:r>
            <a:r>
              <a:rPr sz="2000" b="1" spc="105" dirty="0">
                <a:latin typeface="Arial"/>
                <a:cs typeface="Arial"/>
              </a:rPr>
              <a:t>bl</a:t>
            </a:r>
            <a:r>
              <a:rPr sz="2000" b="1" spc="100" dirty="0">
                <a:latin typeface="Arial"/>
                <a:cs typeface="Arial"/>
              </a:rPr>
              <a:t>e</a:t>
            </a:r>
            <a:r>
              <a:rPr sz="2000" b="1" dirty="0">
                <a:latin typeface="Arial"/>
                <a:cs typeface="Arial"/>
              </a:rPr>
              <a:t>		</a:t>
            </a:r>
            <a:r>
              <a:rPr sz="2000" b="1" spc="55" dirty="0">
                <a:latin typeface="Arial"/>
                <a:cs typeface="Arial"/>
              </a:rPr>
              <a:t>3</a:t>
            </a:r>
            <a:r>
              <a:rPr sz="2000" b="1" spc="65" dirty="0">
                <a:latin typeface="Arial"/>
                <a:cs typeface="Arial"/>
              </a:rPr>
              <a:t>6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  <a:p>
            <a:pPr marL="339725" indent="-170180" algn="r">
              <a:lnSpc>
                <a:spcPct val="109600"/>
              </a:lnSpc>
              <a:tabLst>
                <a:tab pos="2996565" algn="l"/>
                <a:tab pos="3336925" algn="l"/>
                <a:tab pos="3485515" algn="l"/>
              </a:tabLst>
            </a:pPr>
            <a:r>
              <a:rPr sz="2000" b="1" spc="165" dirty="0">
                <a:latin typeface="Arial"/>
                <a:cs typeface="Arial"/>
              </a:rPr>
              <a:t>S</a:t>
            </a:r>
            <a:r>
              <a:rPr sz="2000" b="1" spc="215" dirty="0">
                <a:latin typeface="Arial"/>
                <a:cs typeface="Arial"/>
              </a:rPr>
              <a:t>a</a:t>
            </a:r>
            <a:r>
              <a:rPr sz="2000" b="1" spc="114" dirty="0">
                <a:latin typeface="Arial"/>
                <a:cs typeface="Arial"/>
              </a:rPr>
              <a:t>l</a:t>
            </a:r>
            <a:r>
              <a:rPr sz="2000" b="1" spc="215" dirty="0">
                <a:latin typeface="Arial"/>
                <a:cs typeface="Arial"/>
              </a:rPr>
              <a:t>a</a:t>
            </a:r>
            <a:r>
              <a:rPr sz="2000" b="1" spc="55" dirty="0">
                <a:latin typeface="Arial"/>
                <a:cs typeface="Arial"/>
              </a:rPr>
              <a:t>r</a:t>
            </a:r>
            <a:r>
              <a:rPr sz="2000" b="1" spc="105" dirty="0">
                <a:latin typeface="Arial"/>
                <a:cs typeface="Arial"/>
              </a:rPr>
              <a:t>i</a:t>
            </a:r>
            <a:r>
              <a:rPr sz="2000" b="1" spc="229" dirty="0">
                <a:latin typeface="Arial"/>
                <a:cs typeface="Arial"/>
              </a:rPr>
              <a:t>e</a:t>
            </a:r>
            <a:r>
              <a:rPr sz="2000" b="1" spc="100" dirty="0">
                <a:latin typeface="Arial"/>
                <a:cs typeface="Arial"/>
              </a:rPr>
              <a:t>s</a:t>
            </a:r>
            <a:r>
              <a:rPr sz="2000" b="1" spc="-105" dirty="0">
                <a:latin typeface="Arial"/>
                <a:cs typeface="Arial"/>
              </a:rPr>
              <a:t> </a:t>
            </a:r>
            <a:r>
              <a:rPr sz="2000" b="1" spc="105" dirty="0">
                <a:latin typeface="Arial"/>
                <a:cs typeface="Arial"/>
              </a:rPr>
              <a:t>p</a:t>
            </a:r>
            <a:r>
              <a:rPr sz="2000" b="1" spc="229" dirty="0">
                <a:latin typeface="Arial"/>
                <a:cs typeface="Arial"/>
              </a:rPr>
              <a:t>a</a:t>
            </a:r>
            <a:r>
              <a:rPr sz="2000" b="1" spc="65" dirty="0">
                <a:latin typeface="Arial"/>
                <a:cs typeface="Arial"/>
              </a:rPr>
              <a:t>y</a:t>
            </a:r>
            <a:r>
              <a:rPr sz="2000" b="1" spc="204" dirty="0">
                <a:latin typeface="Arial"/>
                <a:cs typeface="Arial"/>
              </a:rPr>
              <a:t>a</a:t>
            </a:r>
            <a:r>
              <a:rPr sz="2000" b="1" spc="114" dirty="0">
                <a:latin typeface="Arial"/>
                <a:cs typeface="Arial"/>
              </a:rPr>
              <a:t>bl</a:t>
            </a:r>
            <a:r>
              <a:rPr sz="2000" b="1" spc="100" dirty="0">
                <a:latin typeface="Arial"/>
                <a:cs typeface="Arial"/>
              </a:rPr>
              <a:t>e</a:t>
            </a:r>
            <a:r>
              <a:rPr sz="2000" b="1" dirty="0">
                <a:latin typeface="Arial"/>
                <a:cs typeface="Arial"/>
              </a:rPr>
              <a:t>			</a:t>
            </a:r>
            <a:r>
              <a:rPr sz="2000" b="1" spc="65" dirty="0">
                <a:latin typeface="Arial"/>
                <a:cs typeface="Arial"/>
              </a:rPr>
              <a:t>3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65" dirty="0">
                <a:latin typeface="Arial"/>
                <a:cs typeface="Arial"/>
              </a:rPr>
              <a:t>0</a:t>
            </a:r>
            <a:r>
              <a:rPr sz="2000" b="1" spc="55" dirty="0">
                <a:latin typeface="Arial"/>
                <a:cs typeface="Arial"/>
              </a:rPr>
              <a:t>0</a:t>
            </a:r>
            <a:r>
              <a:rPr sz="2000" b="1" spc="65" dirty="0">
                <a:latin typeface="Arial"/>
                <a:cs typeface="Arial"/>
              </a:rPr>
              <a:t>0  </a:t>
            </a:r>
            <a:r>
              <a:rPr sz="2000" b="1" spc="114" dirty="0">
                <a:latin typeface="Arial"/>
                <a:cs typeface="Arial"/>
              </a:rPr>
              <a:t>To</a:t>
            </a:r>
            <a:r>
              <a:rPr sz="2000" b="1" spc="-15" dirty="0">
                <a:latin typeface="Arial"/>
                <a:cs typeface="Arial"/>
              </a:rPr>
              <a:t>t</a:t>
            </a:r>
            <a:r>
              <a:rPr sz="2000" b="1" spc="229" dirty="0">
                <a:latin typeface="Arial"/>
                <a:cs typeface="Arial"/>
              </a:rPr>
              <a:t>a</a:t>
            </a:r>
            <a:r>
              <a:rPr sz="2000" b="1" spc="45" dirty="0">
                <a:latin typeface="Arial"/>
                <a:cs typeface="Arial"/>
              </a:rPr>
              <a:t>l</a:t>
            </a:r>
            <a:r>
              <a:rPr sz="2000" b="1" spc="165" dirty="0">
                <a:latin typeface="Arial"/>
                <a:cs typeface="Arial"/>
              </a:rPr>
              <a:t> </a:t>
            </a:r>
            <a:r>
              <a:rPr sz="2000" b="1" spc="114" dirty="0">
                <a:latin typeface="Arial"/>
                <a:cs typeface="Arial"/>
              </a:rPr>
              <a:t>l</a:t>
            </a:r>
            <a:r>
              <a:rPr sz="2000" b="1" spc="105" dirty="0">
                <a:latin typeface="Arial"/>
                <a:cs typeface="Arial"/>
              </a:rPr>
              <a:t>i</a:t>
            </a:r>
            <a:r>
              <a:rPr sz="2000" b="1" spc="229" dirty="0">
                <a:latin typeface="Arial"/>
                <a:cs typeface="Arial"/>
              </a:rPr>
              <a:t>a</a:t>
            </a:r>
            <a:r>
              <a:rPr sz="2000" b="1" spc="105" dirty="0">
                <a:latin typeface="Arial"/>
                <a:cs typeface="Arial"/>
              </a:rPr>
              <a:t>bili</a:t>
            </a:r>
            <a:r>
              <a:rPr sz="2000" b="1" dirty="0">
                <a:latin typeface="Arial"/>
                <a:cs typeface="Arial"/>
              </a:rPr>
              <a:t>t</a:t>
            </a:r>
            <a:r>
              <a:rPr sz="2000" b="1" spc="105" dirty="0">
                <a:latin typeface="Arial"/>
                <a:cs typeface="Arial"/>
              </a:rPr>
              <a:t>i</a:t>
            </a:r>
            <a:r>
              <a:rPr sz="2000" b="1" spc="215" dirty="0">
                <a:latin typeface="Arial"/>
                <a:cs typeface="Arial"/>
              </a:rPr>
              <a:t>e</a:t>
            </a:r>
            <a:r>
              <a:rPr sz="2000" b="1" spc="100" dirty="0">
                <a:latin typeface="Arial"/>
                <a:cs typeface="Arial"/>
              </a:rPr>
              <a:t>s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100" dirty="0">
                <a:latin typeface="Arial"/>
                <a:cs typeface="Arial"/>
              </a:rPr>
              <a:t>$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55" dirty="0">
                <a:latin typeface="Arial"/>
                <a:cs typeface="Arial"/>
              </a:rPr>
              <a:t>8</a:t>
            </a:r>
            <a:r>
              <a:rPr sz="2000" b="1" spc="65" dirty="0">
                <a:latin typeface="Arial"/>
                <a:cs typeface="Arial"/>
              </a:rPr>
              <a:t>0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19"/>
              </a:spcBef>
            </a:pPr>
            <a:r>
              <a:rPr sz="2000" b="1" spc="100" dirty="0">
                <a:latin typeface="Arial"/>
                <a:cs typeface="Arial"/>
              </a:rPr>
              <a:t>Owners' </a:t>
            </a:r>
            <a:r>
              <a:rPr sz="2000" b="1" spc="60" dirty="0">
                <a:latin typeface="Arial"/>
                <a:cs typeface="Arial"/>
              </a:rPr>
              <a:t>Equity:</a:t>
            </a:r>
            <a:endParaRPr sz="2000">
              <a:latin typeface="Arial"/>
              <a:cs typeface="Arial"/>
            </a:endParaRPr>
          </a:p>
          <a:p>
            <a:pPr algn="r">
              <a:lnSpc>
                <a:spcPct val="100000"/>
              </a:lnSpc>
              <a:spcBef>
                <a:spcPts val="229"/>
              </a:spcBef>
              <a:tabLst>
                <a:tab pos="3018790" algn="l"/>
              </a:tabLst>
            </a:pPr>
            <a:r>
              <a:rPr sz="2000" b="1" spc="55" dirty="0">
                <a:latin typeface="Arial"/>
                <a:cs typeface="Arial"/>
              </a:rPr>
              <a:t>C</a:t>
            </a:r>
            <a:r>
              <a:rPr sz="2000" b="1" spc="215" dirty="0">
                <a:latin typeface="Arial"/>
                <a:cs typeface="Arial"/>
              </a:rPr>
              <a:t>a</a:t>
            </a:r>
            <a:r>
              <a:rPr sz="2000" b="1" spc="105" dirty="0">
                <a:latin typeface="Arial"/>
                <a:cs typeface="Arial"/>
              </a:rPr>
              <a:t>p</a:t>
            </a:r>
            <a:r>
              <a:rPr sz="2000" b="1" spc="114" dirty="0">
                <a:latin typeface="Arial"/>
                <a:cs typeface="Arial"/>
              </a:rPr>
              <a:t>i</a:t>
            </a:r>
            <a:r>
              <a:rPr sz="2000" b="1" dirty="0">
                <a:latin typeface="Arial"/>
                <a:cs typeface="Arial"/>
              </a:rPr>
              <a:t>t</a:t>
            </a:r>
            <a:r>
              <a:rPr sz="2000" b="1" spc="215" dirty="0">
                <a:latin typeface="Arial"/>
                <a:cs typeface="Arial"/>
              </a:rPr>
              <a:t>a</a:t>
            </a:r>
            <a:r>
              <a:rPr sz="2000" b="1" spc="45" dirty="0">
                <a:latin typeface="Arial"/>
                <a:cs typeface="Arial"/>
              </a:rPr>
              <a:t>l</a:t>
            </a:r>
            <a:r>
              <a:rPr sz="2000" b="1" spc="175" dirty="0">
                <a:latin typeface="Arial"/>
                <a:cs typeface="Arial"/>
              </a:rPr>
              <a:t> </a:t>
            </a:r>
            <a:r>
              <a:rPr sz="2000" b="1" spc="-105" dirty="0">
                <a:latin typeface="Arial"/>
                <a:cs typeface="Arial"/>
              </a:rPr>
              <a:t>s</a:t>
            </a:r>
            <a:r>
              <a:rPr sz="2000" b="1" dirty="0">
                <a:latin typeface="Arial"/>
                <a:cs typeface="Arial"/>
              </a:rPr>
              <a:t>t</a:t>
            </a:r>
            <a:r>
              <a:rPr sz="2000" b="1" spc="105" dirty="0">
                <a:latin typeface="Arial"/>
                <a:cs typeface="Arial"/>
              </a:rPr>
              <a:t>o</a:t>
            </a:r>
            <a:r>
              <a:rPr sz="2000" b="1" spc="55" dirty="0">
                <a:latin typeface="Arial"/>
                <a:cs typeface="Arial"/>
              </a:rPr>
              <a:t>c</a:t>
            </a:r>
            <a:r>
              <a:rPr sz="2000" b="1" spc="100" dirty="0">
                <a:latin typeface="Arial"/>
                <a:cs typeface="Arial"/>
              </a:rPr>
              <a:t>k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65" dirty="0">
                <a:latin typeface="Arial"/>
                <a:cs typeface="Arial"/>
              </a:rPr>
              <a:t>1</a:t>
            </a:r>
            <a:r>
              <a:rPr sz="2000" b="1" spc="55" dirty="0">
                <a:latin typeface="Arial"/>
                <a:cs typeface="Arial"/>
              </a:rPr>
              <a:t>50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</a:t>
            </a:r>
            <a:r>
              <a:rPr sz="2000" b="1" spc="65" dirty="0">
                <a:latin typeface="Arial"/>
                <a:cs typeface="Arial"/>
              </a:rPr>
              <a:t>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  <a:p>
            <a:pPr algn="r">
              <a:lnSpc>
                <a:spcPct val="100000"/>
              </a:lnSpc>
              <a:spcBef>
                <a:spcPts val="229"/>
              </a:spcBef>
              <a:tabLst>
                <a:tab pos="3167380" algn="l"/>
              </a:tabLst>
            </a:pPr>
            <a:r>
              <a:rPr sz="2000" b="1" spc="55" dirty="0">
                <a:latin typeface="Arial"/>
                <a:cs typeface="Arial"/>
              </a:rPr>
              <a:t>R</a:t>
            </a:r>
            <a:r>
              <a:rPr sz="2000" b="1" spc="215" dirty="0">
                <a:latin typeface="Arial"/>
                <a:cs typeface="Arial"/>
              </a:rPr>
              <a:t>e</a:t>
            </a:r>
            <a:r>
              <a:rPr sz="2000" b="1" spc="10" dirty="0">
                <a:latin typeface="Arial"/>
                <a:cs typeface="Arial"/>
              </a:rPr>
              <a:t>t</a:t>
            </a:r>
            <a:r>
              <a:rPr sz="2000" b="1" spc="215" dirty="0">
                <a:latin typeface="Arial"/>
                <a:cs typeface="Arial"/>
              </a:rPr>
              <a:t>a</a:t>
            </a:r>
            <a:r>
              <a:rPr sz="2000" b="1" spc="105" dirty="0">
                <a:latin typeface="Arial"/>
                <a:cs typeface="Arial"/>
              </a:rPr>
              <a:t>in</a:t>
            </a:r>
            <a:r>
              <a:rPr sz="2000" b="1" spc="229" dirty="0">
                <a:latin typeface="Arial"/>
                <a:cs typeface="Arial"/>
              </a:rPr>
              <a:t>e</a:t>
            </a:r>
            <a:r>
              <a:rPr sz="2000" b="1" spc="105" dirty="0">
                <a:latin typeface="Arial"/>
                <a:cs typeface="Arial"/>
              </a:rPr>
              <a:t>d</a:t>
            </a:r>
            <a:r>
              <a:rPr sz="2000" b="1" spc="110" dirty="0">
                <a:latin typeface="Arial"/>
                <a:cs typeface="Arial"/>
              </a:rPr>
              <a:t> </a:t>
            </a:r>
            <a:r>
              <a:rPr sz="2000" b="1" spc="229" dirty="0">
                <a:latin typeface="Arial"/>
                <a:cs typeface="Arial"/>
              </a:rPr>
              <a:t>e</a:t>
            </a:r>
            <a:r>
              <a:rPr sz="2000" b="1" spc="215" dirty="0">
                <a:latin typeface="Arial"/>
                <a:cs typeface="Arial"/>
              </a:rPr>
              <a:t>a</a:t>
            </a:r>
            <a:r>
              <a:rPr sz="2000" b="1" spc="65" dirty="0">
                <a:latin typeface="Arial"/>
                <a:cs typeface="Arial"/>
              </a:rPr>
              <a:t>r</a:t>
            </a:r>
            <a:r>
              <a:rPr sz="2000" b="1" spc="114" dirty="0">
                <a:latin typeface="Arial"/>
                <a:cs typeface="Arial"/>
              </a:rPr>
              <a:t>n</a:t>
            </a:r>
            <a:r>
              <a:rPr sz="2000" b="1" spc="95" dirty="0">
                <a:latin typeface="Arial"/>
                <a:cs typeface="Arial"/>
              </a:rPr>
              <a:t>i</a:t>
            </a:r>
            <a:r>
              <a:rPr sz="2000" b="1" spc="114" dirty="0">
                <a:latin typeface="Arial"/>
                <a:cs typeface="Arial"/>
              </a:rPr>
              <a:t>n</a:t>
            </a:r>
            <a:r>
              <a:rPr sz="2000" b="1" spc="95" dirty="0">
                <a:latin typeface="Arial"/>
                <a:cs typeface="Arial"/>
              </a:rPr>
              <a:t>g</a:t>
            </a:r>
            <a:r>
              <a:rPr sz="2000" b="1" spc="100" dirty="0">
                <a:latin typeface="Arial"/>
                <a:cs typeface="Arial"/>
              </a:rPr>
              <a:t>s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55" dirty="0">
                <a:latin typeface="Arial"/>
                <a:cs typeface="Arial"/>
              </a:rPr>
              <a:t>7</a:t>
            </a:r>
            <a:r>
              <a:rPr sz="2000" b="1" spc="65" dirty="0">
                <a:latin typeface="Arial"/>
                <a:cs typeface="Arial"/>
              </a:rPr>
              <a:t>0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  <a:p>
            <a:pPr algn="r">
              <a:lnSpc>
                <a:spcPct val="100000"/>
              </a:lnSpc>
              <a:spcBef>
                <a:spcPts val="229"/>
              </a:spcBef>
              <a:tabLst>
                <a:tab pos="2996565" algn="l"/>
              </a:tabLst>
            </a:pPr>
            <a:r>
              <a:rPr sz="2000" b="1" spc="100" dirty="0">
                <a:latin typeface="Arial"/>
                <a:cs typeface="Arial"/>
              </a:rPr>
              <a:t>Total	$</a:t>
            </a:r>
            <a:r>
              <a:rPr sz="2000" b="1" spc="-350" dirty="0">
                <a:latin typeface="Arial"/>
                <a:cs typeface="Arial"/>
              </a:rPr>
              <a:t> </a:t>
            </a:r>
            <a:r>
              <a:rPr sz="2000" b="1" spc="70" dirty="0">
                <a:latin typeface="Arial"/>
                <a:cs typeface="Arial"/>
              </a:rPr>
              <a:t>300,000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8943340" y="4380865"/>
            <a:ext cx="48260" cy="40005"/>
            <a:chOff x="8943340" y="4380865"/>
            <a:chExt cx="48260" cy="40005"/>
          </a:xfrm>
        </p:grpSpPr>
        <p:sp>
          <p:nvSpPr>
            <p:cNvPr id="4" name="object 4"/>
            <p:cNvSpPr/>
            <p:nvPr/>
          </p:nvSpPr>
          <p:spPr>
            <a:xfrm>
              <a:off x="8943340" y="4381500"/>
              <a:ext cx="48260" cy="0"/>
            </a:xfrm>
            <a:custGeom>
              <a:avLst/>
              <a:gdLst/>
              <a:ahLst/>
              <a:cxnLst/>
              <a:rect l="l" t="t" r="r" b="b"/>
              <a:pathLst>
                <a:path w="48259">
                  <a:moveTo>
                    <a:pt x="0" y="0"/>
                  </a:moveTo>
                  <a:lnTo>
                    <a:pt x="4825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943340" y="4381500"/>
              <a:ext cx="48260" cy="39370"/>
            </a:xfrm>
            <a:custGeom>
              <a:avLst/>
              <a:gdLst/>
              <a:ahLst/>
              <a:cxnLst/>
              <a:rect l="l" t="t" r="r" b="b"/>
              <a:pathLst>
                <a:path w="48259" h="39370">
                  <a:moveTo>
                    <a:pt x="0" y="39369"/>
                  </a:moveTo>
                  <a:lnTo>
                    <a:pt x="48259" y="39369"/>
                  </a:lnTo>
                  <a:lnTo>
                    <a:pt x="48259" y="0"/>
                  </a:lnTo>
                  <a:lnTo>
                    <a:pt x="0" y="0"/>
                  </a:lnTo>
                  <a:lnTo>
                    <a:pt x="0" y="393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995929" y="5716270"/>
            <a:ext cx="1488440" cy="39370"/>
          </a:xfrm>
          <a:custGeom>
            <a:avLst/>
            <a:gdLst/>
            <a:ahLst/>
            <a:cxnLst/>
            <a:rect l="l" t="t" r="r" b="b"/>
            <a:pathLst>
              <a:path w="1488439" h="39370">
                <a:moveTo>
                  <a:pt x="1488440" y="0"/>
                </a:moveTo>
                <a:lnTo>
                  <a:pt x="0" y="0"/>
                </a:lnTo>
                <a:lnTo>
                  <a:pt x="0" y="39369"/>
                </a:lnTo>
                <a:lnTo>
                  <a:pt x="1488440" y="39369"/>
                </a:lnTo>
                <a:lnTo>
                  <a:pt x="14884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8943340" y="5715634"/>
            <a:ext cx="48260" cy="40005"/>
            <a:chOff x="8943340" y="5715634"/>
            <a:chExt cx="48260" cy="40005"/>
          </a:xfrm>
        </p:grpSpPr>
        <p:sp>
          <p:nvSpPr>
            <p:cNvPr id="8" name="object 8"/>
            <p:cNvSpPr/>
            <p:nvPr/>
          </p:nvSpPr>
          <p:spPr>
            <a:xfrm>
              <a:off x="8943340" y="5716269"/>
              <a:ext cx="48260" cy="0"/>
            </a:xfrm>
            <a:custGeom>
              <a:avLst/>
              <a:gdLst/>
              <a:ahLst/>
              <a:cxnLst/>
              <a:rect l="l" t="t" r="r" b="b"/>
              <a:pathLst>
                <a:path w="48259">
                  <a:moveTo>
                    <a:pt x="0" y="0"/>
                  </a:moveTo>
                  <a:lnTo>
                    <a:pt x="4825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943340" y="5716269"/>
              <a:ext cx="48260" cy="39370"/>
            </a:xfrm>
            <a:custGeom>
              <a:avLst/>
              <a:gdLst/>
              <a:ahLst/>
              <a:cxnLst/>
              <a:rect l="l" t="t" r="r" b="b"/>
              <a:pathLst>
                <a:path w="48259" h="39370">
                  <a:moveTo>
                    <a:pt x="0" y="39369"/>
                  </a:moveTo>
                  <a:lnTo>
                    <a:pt x="48259" y="39369"/>
                  </a:lnTo>
                  <a:lnTo>
                    <a:pt x="48259" y="0"/>
                  </a:lnTo>
                  <a:lnTo>
                    <a:pt x="0" y="0"/>
                  </a:lnTo>
                  <a:lnTo>
                    <a:pt x="0" y="393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3017520" y="6050279"/>
            <a:ext cx="1423670" cy="0"/>
          </a:xfrm>
          <a:custGeom>
            <a:avLst/>
            <a:gdLst/>
            <a:ahLst/>
            <a:cxnLst/>
            <a:rect l="l" t="t" r="r" b="b"/>
            <a:pathLst>
              <a:path w="1423670">
                <a:moveTo>
                  <a:pt x="0" y="0"/>
                </a:moveTo>
                <a:lnTo>
                  <a:pt x="14236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8943340" y="6049645"/>
            <a:ext cx="49530" cy="40640"/>
            <a:chOff x="8943340" y="6049645"/>
            <a:chExt cx="49530" cy="40640"/>
          </a:xfrm>
        </p:grpSpPr>
        <p:sp>
          <p:nvSpPr>
            <p:cNvPr id="12" name="object 12"/>
            <p:cNvSpPr/>
            <p:nvPr/>
          </p:nvSpPr>
          <p:spPr>
            <a:xfrm>
              <a:off x="8943340" y="6070600"/>
              <a:ext cx="45720" cy="19050"/>
            </a:xfrm>
            <a:custGeom>
              <a:avLst/>
              <a:gdLst/>
              <a:ahLst/>
              <a:cxnLst/>
              <a:rect l="l" t="t" r="r" b="b"/>
              <a:pathLst>
                <a:path w="45720" h="19050">
                  <a:moveTo>
                    <a:pt x="0" y="19050"/>
                  </a:moveTo>
                  <a:lnTo>
                    <a:pt x="45719" y="19050"/>
                  </a:lnTo>
                  <a:lnTo>
                    <a:pt x="45719" y="0"/>
                  </a:lnTo>
                  <a:lnTo>
                    <a:pt x="0" y="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943340" y="6050280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0" y="0"/>
                  </a:moveTo>
                  <a:lnTo>
                    <a:pt x="266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943340" y="6050280"/>
              <a:ext cx="49530" cy="39370"/>
            </a:xfrm>
            <a:custGeom>
              <a:avLst/>
              <a:gdLst/>
              <a:ahLst/>
              <a:cxnLst/>
              <a:rect l="l" t="t" r="r" b="b"/>
              <a:pathLst>
                <a:path w="49529" h="39370">
                  <a:moveTo>
                    <a:pt x="0" y="39370"/>
                  </a:moveTo>
                  <a:lnTo>
                    <a:pt x="49529" y="39370"/>
                  </a:lnTo>
                  <a:lnTo>
                    <a:pt x="49529" y="0"/>
                  </a:lnTo>
                  <a:lnTo>
                    <a:pt x="0" y="0"/>
                  </a:lnTo>
                  <a:lnTo>
                    <a:pt x="0" y="3937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943340" y="6089650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0" y="0"/>
                  </a:moveTo>
                  <a:lnTo>
                    <a:pt x="266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943340" y="6089650"/>
              <a:ext cx="48260" cy="0"/>
            </a:xfrm>
            <a:custGeom>
              <a:avLst/>
              <a:gdLst/>
              <a:ahLst/>
              <a:cxnLst/>
              <a:rect l="l" t="t" r="r" b="b"/>
              <a:pathLst>
                <a:path w="48259">
                  <a:moveTo>
                    <a:pt x="0" y="0"/>
                  </a:moveTo>
                  <a:lnTo>
                    <a:pt x="482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18" name="object 18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algn="ctr">
              <a:lnSpc>
                <a:spcPct val="100000"/>
              </a:lnSpc>
            </a:pPr>
            <a:r>
              <a:rPr spc="-5" dirty="0"/>
              <a:t>Assets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graphicFrame>
        <p:nvGraphicFramePr>
          <p:cNvPr id="23" name="object 23"/>
          <p:cNvGraphicFramePr>
            <a:graphicFrameLocks noGrp="1"/>
          </p:cNvGraphicFramePr>
          <p:nvPr/>
        </p:nvGraphicFramePr>
        <p:xfrm>
          <a:off x="125095" y="1711325"/>
          <a:ext cx="8844913" cy="47285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72105"/>
                <a:gridCol w="1422399"/>
                <a:gridCol w="73660"/>
                <a:gridCol w="4428490"/>
                <a:gridCol w="48259"/>
              </a:tblGrid>
              <a:tr h="1010602">
                <a:tc gridSpan="5">
                  <a:txBody>
                    <a:bodyPr/>
                    <a:lstStyle/>
                    <a:p>
                      <a:pPr algn="ctr">
                        <a:lnSpc>
                          <a:spcPts val="2295"/>
                        </a:lnSpc>
                      </a:pPr>
                      <a:r>
                        <a:rPr sz="2000" b="1" spc="145" dirty="0">
                          <a:latin typeface="Arial"/>
                          <a:cs typeface="Arial"/>
                        </a:rPr>
                        <a:t>Vagabond </a:t>
                      </a:r>
                      <a:r>
                        <a:rPr sz="2000" b="1" spc="120" dirty="0">
                          <a:latin typeface="Arial"/>
                          <a:cs typeface="Arial"/>
                        </a:rPr>
                        <a:t>Travel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10" dirty="0">
                          <a:latin typeface="Arial"/>
                          <a:cs typeface="Arial"/>
                        </a:rPr>
                        <a:t>Agency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3147060" marR="3157220" indent="635" algn="ctr">
                        <a:lnSpc>
                          <a:spcPct val="109600"/>
                        </a:lnSpc>
                      </a:pPr>
                      <a:r>
                        <a:rPr sz="2000" b="1" spc="125" dirty="0">
                          <a:latin typeface="Arial"/>
                          <a:cs typeface="Arial"/>
                        </a:rPr>
                        <a:t>Balance </a:t>
                      </a:r>
                      <a:r>
                        <a:rPr sz="2000" b="1" spc="155" dirty="0">
                          <a:latin typeface="Arial"/>
                          <a:cs typeface="Arial"/>
                        </a:rPr>
                        <a:t>Sheet  </a:t>
                      </a:r>
                      <a:r>
                        <a:rPr sz="2000" b="1" spc="145" dirty="0">
                          <a:latin typeface="Arial"/>
                          <a:cs typeface="Arial"/>
                        </a:rPr>
                        <a:t>December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65" dirty="0">
                          <a:latin typeface="Arial"/>
                          <a:cs typeface="Arial"/>
                        </a:rPr>
                        <a:t>2002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T w="28575">
                      <a:solidFill>
                        <a:srgbClr val="BFBFBF"/>
                      </a:solidFill>
                      <a:prstDash val="solid"/>
                    </a:lnT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9013">
                <a:tc>
                  <a:txBody>
                    <a:bodyPr/>
                    <a:lstStyle/>
                    <a:p>
                      <a:pPr marL="1742439">
                        <a:lnSpc>
                          <a:spcPts val="2215"/>
                        </a:lnSpc>
                      </a:pPr>
                      <a:r>
                        <a:rPr sz="2000" b="1" spc="25" dirty="0">
                          <a:latin typeface="Arial"/>
                          <a:cs typeface="Arial"/>
                        </a:rPr>
                        <a:t>Assets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53975">
                      <a:solidFill>
                        <a:srgbClr val="CCFFCC"/>
                      </a:solidFill>
                      <a:prstDash val="solid"/>
                    </a:lnT>
                    <a:solidFill>
                      <a:srgbClr val="FFFF98"/>
                    </a:solidFill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117475" marR="110489" indent="-635" algn="ctr">
                        <a:lnSpc>
                          <a:spcPct val="99900"/>
                        </a:lnSpc>
                        <a:spcBef>
                          <a:spcPts val="400"/>
                        </a:spcBef>
                      </a:pPr>
                      <a:r>
                        <a:rPr sz="3400" b="1" spc="-15" dirty="0">
                          <a:solidFill>
                            <a:srgbClr val="027B02"/>
                          </a:solidFill>
                          <a:latin typeface="Arial"/>
                          <a:cs typeface="Arial"/>
                        </a:rPr>
                        <a:t>Assets </a:t>
                      </a:r>
                      <a:r>
                        <a:rPr sz="34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are  </a:t>
                      </a:r>
                      <a:r>
                        <a:rPr sz="34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economic</a:t>
                      </a:r>
                      <a:r>
                        <a:rPr sz="3400" b="1" spc="-8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4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resources  </a:t>
                      </a:r>
                      <a:r>
                        <a:rPr sz="34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that </a:t>
                      </a:r>
                      <a:r>
                        <a:rPr sz="34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are </a:t>
                      </a:r>
                      <a:r>
                        <a:rPr sz="34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owned </a:t>
                      </a:r>
                      <a:r>
                        <a:rPr sz="34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by  </a:t>
                      </a:r>
                      <a:r>
                        <a:rPr sz="34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the </a:t>
                      </a:r>
                      <a:r>
                        <a:rPr sz="34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business </a:t>
                      </a:r>
                      <a:r>
                        <a:rPr sz="34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and  </a:t>
                      </a:r>
                      <a:r>
                        <a:rPr sz="34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are expected</a:t>
                      </a:r>
                      <a:r>
                        <a:rPr sz="3400" b="1" spc="-2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4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to</a:t>
                      </a:r>
                      <a:endParaRPr sz="3400">
                        <a:latin typeface="Arial"/>
                        <a:cs typeface="Arial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AD00"/>
                      </a:solidFill>
                      <a:prstDash val="solid"/>
                    </a:lnT>
                    <a:solidFill>
                      <a:srgbClr val="DAFFB7"/>
                    </a:solidFill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334009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70" dirty="0">
                          <a:latin typeface="Arial"/>
                          <a:cs typeface="Arial"/>
                        </a:rPr>
                        <a:t>Cash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339725" algn="l"/>
                        </a:tabLst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9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AD00"/>
                      </a:solidFill>
                      <a:prstDash val="solid"/>
                    </a:lnT>
                    <a:solidFill>
                      <a:srgbClr val="DAFF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334010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95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20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receivable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9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AD00"/>
                      </a:solidFill>
                      <a:prstDash val="solid"/>
                    </a:lnT>
                    <a:solidFill>
                      <a:srgbClr val="DAFF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334009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75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20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receivable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9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AD00"/>
                      </a:solidFill>
                      <a:prstDash val="solid"/>
                    </a:lnT>
                    <a:solidFill>
                      <a:srgbClr val="DAFF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334010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130" dirty="0">
                          <a:latin typeface="Arial"/>
                          <a:cs typeface="Arial"/>
                        </a:rPr>
                        <a:t>Supplies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 marR="113664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9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AD00"/>
                      </a:solidFill>
                      <a:prstDash val="solid"/>
                    </a:lnT>
                    <a:solidFill>
                      <a:srgbClr val="DAFF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140" dirty="0">
                          <a:latin typeface="Arial"/>
                          <a:cs typeface="Arial"/>
                        </a:rPr>
                        <a:t>Land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3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9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AD00"/>
                      </a:solidFill>
                      <a:prstDash val="solid"/>
                    </a:lnT>
                    <a:solidFill>
                      <a:srgbClr val="DAFF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Building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solidFill>
                      <a:srgbClr val="FFFF9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AD00"/>
                      </a:solidFill>
                      <a:prstDash val="solid"/>
                    </a:lnT>
                    <a:solidFill>
                      <a:srgbClr val="DAFF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377421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65" dirty="0">
                          <a:latin typeface="Arial"/>
                          <a:cs typeface="Arial"/>
                        </a:rPr>
                        <a:t>Office</a:t>
                      </a:r>
                      <a:r>
                        <a:rPr sz="2000" b="1" spc="2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45" dirty="0">
                          <a:latin typeface="Arial"/>
                          <a:cs typeface="Arial"/>
                        </a:rPr>
                        <a:t>equipment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9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AD00"/>
                      </a:solidFill>
                      <a:prstDash val="solid"/>
                    </a:lnT>
                    <a:solidFill>
                      <a:srgbClr val="DAFF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294640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3679"/>
                        </a:lnSpc>
                      </a:pPr>
                      <a:r>
                        <a:rPr sz="34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provide</a:t>
                      </a:r>
                      <a:r>
                        <a:rPr sz="3400" b="1" spc="-3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4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positive</a:t>
                      </a:r>
                      <a:endParaRPr sz="34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4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future </a:t>
                      </a:r>
                      <a:r>
                        <a:rPr sz="34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cash</a:t>
                      </a:r>
                      <a:r>
                        <a:rPr sz="3400" b="1" spc="-5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4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flows.</a:t>
                      </a:r>
                      <a:endParaRPr sz="3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00FF00"/>
                      </a:solidFill>
                      <a:prstDash val="solid"/>
                    </a:lnR>
                    <a:lnB w="12700">
                      <a:solidFill>
                        <a:srgbClr val="00AD00"/>
                      </a:solidFill>
                      <a:prstDash val="solid"/>
                    </a:lnB>
                    <a:solidFill>
                      <a:srgbClr val="DAFFB7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FF00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363855">
                <a:tc>
                  <a:txBody>
                    <a:bodyPr/>
                    <a:lstStyle/>
                    <a:p>
                      <a:pPr marL="41910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Total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2000" b="1" spc="-3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300,000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00FF00"/>
                      </a:solidFill>
                      <a:prstDash val="solid"/>
                    </a:lnR>
                    <a:lnB w="12700">
                      <a:solidFill>
                        <a:srgbClr val="00AD00"/>
                      </a:solidFill>
                      <a:prstDash val="solid"/>
                    </a:lnB>
                    <a:solidFill>
                      <a:srgbClr val="DAFF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FF00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  <a:tr h="370205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5BE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00FF00"/>
                      </a:solidFill>
                      <a:prstDash val="solid"/>
                    </a:lnR>
                    <a:lnB w="12700">
                      <a:solidFill>
                        <a:srgbClr val="00AD00"/>
                      </a:solidFill>
                      <a:prstDash val="solid"/>
                    </a:lnB>
                    <a:solidFill>
                      <a:srgbClr val="DAFF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FF00"/>
                      </a:solidFill>
                      <a:prstDash val="solid"/>
                    </a:lnL>
                    <a:solidFill>
                      <a:srgbClr val="DAFFB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algn="ctr">
              <a:lnSpc>
                <a:spcPct val="100000"/>
              </a:lnSpc>
            </a:pPr>
            <a:r>
              <a:rPr spc="-5" dirty="0"/>
              <a:t>Assets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3295710" y="1524060"/>
            <a:ext cx="2552700" cy="1447800"/>
            <a:chOff x="3295710" y="1524060"/>
            <a:chExt cx="2552700" cy="1447800"/>
          </a:xfrm>
        </p:grpSpPr>
        <p:sp>
          <p:nvSpPr>
            <p:cNvPr id="9" name="object 9"/>
            <p:cNvSpPr/>
            <p:nvPr/>
          </p:nvSpPr>
          <p:spPr>
            <a:xfrm>
              <a:off x="3302000" y="1530350"/>
              <a:ext cx="2540000" cy="1435100"/>
            </a:xfrm>
            <a:custGeom>
              <a:avLst/>
              <a:gdLst/>
              <a:ahLst/>
              <a:cxnLst/>
              <a:rect l="l" t="t" r="r" b="b"/>
              <a:pathLst>
                <a:path w="2540000" h="1435100">
                  <a:moveTo>
                    <a:pt x="1270000" y="0"/>
                  </a:moveTo>
                  <a:lnTo>
                    <a:pt x="1208703" y="753"/>
                  </a:lnTo>
                  <a:lnTo>
                    <a:pt x="1148293" y="2995"/>
                  </a:lnTo>
                  <a:lnTo>
                    <a:pt x="1088824" y="6696"/>
                  </a:lnTo>
                  <a:lnTo>
                    <a:pt x="1030347" y="11825"/>
                  </a:lnTo>
                  <a:lnTo>
                    <a:pt x="972916" y="18353"/>
                  </a:lnTo>
                  <a:lnTo>
                    <a:pt x="916584" y="26251"/>
                  </a:lnTo>
                  <a:lnTo>
                    <a:pt x="861405" y="35488"/>
                  </a:lnTo>
                  <a:lnTo>
                    <a:pt x="807431" y="46036"/>
                  </a:lnTo>
                  <a:lnTo>
                    <a:pt x="754716" y="57863"/>
                  </a:lnTo>
                  <a:lnTo>
                    <a:pt x="703313" y="70942"/>
                  </a:lnTo>
                  <a:lnTo>
                    <a:pt x="653275" y="85241"/>
                  </a:lnTo>
                  <a:lnTo>
                    <a:pt x="604654" y="100732"/>
                  </a:lnTo>
                  <a:lnTo>
                    <a:pt x="557505" y="117384"/>
                  </a:lnTo>
                  <a:lnTo>
                    <a:pt x="511881" y="135168"/>
                  </a:lnTo>
                  <a:lnTo>
                    <a:pt x="467833" y="154055"/>
                  </a:lnTo>
                  <a:lnTo>
                    <a:pt x="425417" y="174014"/>
                  </a:lnTo>
                  <a:lnTo>
                    <a:pt x="384684" y="195015"/>
                  </a:lnTo>
                  <a:lnTo>
                    <a:pt x="345688" y="217031"/>
                  </a:lnTo>
                  <a:lnTo>
                    <a:pt x="308482" y="240029"/>
                  </a:lnTo>
                  <a:lnTo>
                    <a:pt x="273120" y="263982"/>
                  </a:lnTo>
                  <a:lnTo>
                    <a:pt x="239654" y="288858"/>
                  </a:lnTo>
                  <a:lnTo>
                    <a:pt x="208137" y="314630"/>
                  </a:lnTo>
                  <a:lnTo>
                    <a:pt x="178623" y="341266"/>
                  </a:lnTo>
                  <a:lnTo>
                    <a:pt x="151164" y="368737"/>
                  </a:lnTo>
                  <a:lnTo>
                    <a:pt x="102627" y="426066"/>
                  </a:lnTo>
                  <a:lnTo>
                    <a:pt x="62951" y="486379"/>
                  </a:lnTo>
                  <a:lnTo>
                    <a:pt x="32560" y="549439"/>
                  </a:lnTo>
                  <a:lnTo>
                    <a:pt x="11881" y="615009"/>
                  </a:lnTo>
                  <a:lnTo>
                    <a:pt x="1337" y="682851"/>
                  </a:lnTo>
                  <a:lnTo>
                    <a:pt x="0" y="717550"/>
                  </a:lnTo>
                  <a:lnTo>
                    <a:pt x="1337" y="752145"/>
                  </a:lnTo>
                  <a:lnTo>
                    <a:pt x="11881" y="819817"/>
                  </a:lnTo>
                  <a:lnTo>
                    <a:pt x="32560" y="885260"/>
                  </a:lnTo>
                  <a:lnTo>
                    <a:pt x="62951" y="948232"/>
                  </a:lnTo>
                  <a:lnTo>
                    <a:pt x="102627" y="1008493"/>
                  </a:lnTo>
                  <a:lnTo>
                    <a:pt x="151164" y="1065799"/>
                  </a:lnTo>
                  <a:lnTo>
                    <a:pt x="178623" y="1093269"/>
                  </a:lnTo>
                  <a:lnTo>
                    <a:pt x="208137" y="1119910"/>
                  </a:lnTo>
                  <a:lnTo>
                    <a:pt x="239654" y="1145692"/>
                  </a:lnTo>
                  <a:lnTo>
                    <a:pt x="273120" y="1170584"/>
                  </a:lnTo>
                  <a:lnTo>
                    <a:pt x="308482" y="1194556"/>
                  </a:lnTo>
                  <a:lnTo>
                    <a:pt x="345688" y="1217579"/>
                  </a:lnTo>
                  <a:lnTo>
                    <a:pt x="384684" y="1239621"/>
                  </a:lnTo>
                  <a:lnTo>
                    <a:pt x="425417" y="1260653"/>
                  </a:lnTo>
                  <a:lnTo>
                    <a:pt x="467833" y="1280645"/>
                  </a:lnTo>
                  <a:lnTo>
                    <a:pt x="511881" y="1299565"/>
                  </a:lnTo>
                  <a:lnTo>
                    <a:pt x="557505" y="1317385"/>
                  </a:lnTo>
                  <a:lnTo>
                    <a:pt x="604654" y="1334073"/>
                  </a:lnTo>
                  <a:lnTo>
                    <a:pt x="653275" y="1349600"/>
                  </a:lnTo>
                  <a:lnTo>
                    <a:pt x="703313" y="1363935"/>
                  </a:lnTo>
                  <a:lnTo>
                    <a:pt x="754716" y="1377048"/>
                  </a:lnTo>
                  <a:lnTo>
                    <a:pt x="807431" y="1388910"/>
                  </a:lnTo>
                  <a:lnTo>
                    <a:pt x="861405" y="1399489"/>
                  </a:lnTo>
                  <a:lnTo>
                    <a:pt x="916584" y="1408755"/>
                  </a:lnTo>
                  <a:lnTo>
                    <a:pt x="972916" y="1416679"/>
                  </a:lnTo>
                  <a:lnTo>
                    <a:pt x="1030347" y="1423230"/>
                  </a:lnTo>
                  <a:lnTo>
                    <a:pt x="1088824" y="1428377"/>
                  </a:lnTo>
                  <a:lnTo>
                    <a:pt x="1148293" y="1432092"/>
                  </a:lnTo>
                  <a:lnTo>
                    <a:pt x="1208703" y="1434343"/>
                  </a:lnTo>
                  <a:lnTo>
                    <a:pt x="1270000" y="1435100"/>
                  </a:lnTo>
                  <a:lnTo>
                    <a:pt x="1331296" y="1434343"/>
                  </a:lnTo>
                  <a:lnTo>
                    <a:pt x="1391706" y="1432092"/>
                  </a:lnTo>
                  <a:lnTo>
                    <a:pt x="1451175" y="1428377"/>
                  </a:lnTo>
                  <a:lnTo>
                    <a:pt x="1509652" y="1423230"/>
                  </a:lnTo>
                  <a:lnTo>
                    <a:pt x="1567083" y="1416679"/>
                  </a:lnTo>
                  <a:lnTo>
                    <a:pt x="1623415" y="1408755"/>
                  </a:lnTo>
                  <a:lnTo>
                    <a:pt x="1678594" y="1399489"/>
                  </a:lnTo>
                  <a:lnTo>
                    <a:pt x="1732568" y="1388910"/>
                  </a:lnTo>
                  <a:lnTo>
                    <a:pt x="1785283" y="1377048"/>
                  </a:lnTo>
                  <a:lnTo>
                    <a:pt x="1836686" y="1363935"/>
                  </a:lnTo>
                  <a:lnTo>
                    <a:pt x="1886724" y="1349600"/>
                  </a:lnTo>
                  <a:lnTo>
                    <a:pt x="1935345" y="1334073"/>
                  </a:lnTo>
                  <a:lnTo>
                    <a:pt x="1982494" y="1317385"/>
                  </a:lnTo>
                  <a:lnTo>
                    <a:pt x="2028118" y="1299565"/>
                  </a:lnTo>
                  <a:lnTo>
                    <a:pt x="2072166" y="1280645"/>
                  </a:lnTo>
                  <a:lnTo>
                    <a:pt x="2114582" y="1260653"/>
                  </a:lnTo>
                  <a:lnTo>
                    <a:pt x="2155315" y="1239621"/>
                  </a:lnTo>
                  <a:lnTo>
                    <a:pt x="2194311" y="1217579"/>
                  </a:lnTo>
                  <a:lnTo>
                    <a:pt x="2231517" y="1194556"/>
                  </a:lnTo>
                  <a:lnTo>
                    <a:pt x="2266879" y="1170584"/>
                  </a:lnTo>
                  <a:lnTo>
                    <a:pt x="2300345" y="1145692"/>
                  </a:lnTo>
                  <a:lnTo>
                    <a:pt x="2331862" y="1119910"/>
                  </a:lnTo>
                  <a:lnTo>
                    <a:pt x="2361376" y="1093269"/>
                  </a:lnTo>
                  <a:lnTo>
                    <a:pt x="2388835" y="1065799"/>
                  </a:lnTo>
                  <a:lnTo>
                    <a:pt x="2437372" y="1008493"/>
                  </a:lnTo>
                  <a:lnTo>
                    <a:pt x="2477048" y="948232"/>
                  </a:lnTo>
                  <a:lnTo>
                    <a:pt x="2507439" y="885260"/>
                  </a:lnTo>
                  <a:lnTo>
                    <a:pt x="2528118" y="819817"/>
                  </a:lnTo>
                  <a:lnTo>
                    <a:pt x="2538662" y="752145"/>
                  </a:lnTo>
                  <a:lnTo>
                    <a:pt x="2540000" y="717550"/>
                  </a:lnTo>
                  <a:lnTo>
                    <a:pt x="2538662" y="682851"/>
                  </a:lnTo>
                  <a:lnTo>
                    <a:pt x="2528118" y="615009"/>
                  </a:lnTo>
                  <a:lnTo>
                    <a:pt x="2507439" y="549439"/>
                  </a:lnTo>
                  <a:lnTo>
                    <a:pt x="2477048" y="486379"/>
                  </a:lnTo>
                  <a:lnTo>
                    <a:pt x="2437372" y="426066"/>
                  </a:lnTo>
                  <a:lnTo>
                    <a:pt x="2388835" y="368737"/>
                  </a:lnTo>
                  <a:lnTo>
                    <a:pt x="2361376" y="341266"/>
                  </a:lnTo>
                  <a:lnTo>
                    <a:pt x="2331862" y="314630"/>
                  </a:lnTo>
                  <a:lnTo>
                    <a:pt x="2300345" y="288858"/>
                  </a:lnTo>
                  <a:lnTo>
                    <a:pt x="2266879" y="263982"/>
                  </a:lnTo>
                  <a:lnTo>
                    <a:pt x="2231517" y="240029"/>
                  </a:lnTo>
                  <a:lnTo>
                    <a:pt x="2194311" y="217031"/>
                  </a:lnTo>
                  <a:lnTo>
                    <a:pt x="2155315" y="195015"/>
                  </a:lnTo>
                  <a:lnTo>
                    <a:pt x="2114582" y="174014"/>
                  </a:lnTo>
                  <a:lnTo>
                    <a:pt x="2072166" y="154055"/>
                  </a:lnTo>
                  <a:lnTo>
                    <a:pt x="2028118" y="135168"/>
                  </a:lnTo>
                  <a:lnTo>
                    <a:pt x="1982494" y="117384"/>
                  </a:lnTo>
                  <a:lnTo>
                    <a:pt x="1935345" y="100732"/>
                  </a:lnTo>
                  <a:lnTo>
                    <a:pt x="1886724" y="85241"/>
                  </a:lnTo>
                  <a:lnTo>
                    <a:pt x="1836686" y="70942"/>
                  </a:lnTo>
                  <a:lnTo>
                    <a:pt x="1785283" y="57863"/>
                  </a:lnTo>
                  <a:lnTo>
                    <a:pt x="1732568" y="46036"/>
                  </a:lnTo>
                  <a:lnTo>
                    <a:pt x="1678594" y="35488"/>
                  </a:lnTo>
                  <a:lnTo>
                    <a:pt x="1623415" y="26251"/>
                  </a:lnTo>
                  <a:lnTo>
                    <a:pt x="1567083" y="18353"/>
                  </a:lnTo>
                  <a:lnTo>
                    <a:pt x="1509652" y="11825"/>
                  </a:lnTo>
                  <a:lnTo>
                    <a:pt x="1451175" y="6696"/>
                  </a:lnTo>
                  <a:lnTo>
                    <a:pt x="1391706" y="2995"/>
                  </a:lnTo>
                  <a:lnTo>
                    <a:pt x="1331296" y="753"/>
                  </a:lnTo>
                  <a:lnTo>
                    <a:pt x="1270000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302000" y="1530350"/>
              <a:ext cx="2540000" cy="1435100"/>
            </a:xfrm>
            <a:custGeom>
              <a:avLst/>
              <a:gdLst/>
              <a:ahLst/>
              <a:cxnLst/>
              <a:rect l="l" t="t" r="r" b="b"/>
              <a:pathLst>
                <a:path w="2540000" h="1435100">
                  <a:moveTo>
                    <a:pt x="1270000" y="0"/>
                  </a:moveTo>
                  <a:lnTo>
                    <a:pt x="1331296" y="753"/>
                  </a:lnTo>
                  <a:lnTo>
                    <a:pt x="1391706" y="2995"/>
                  </a:lnTo>
                  <a:lnTo>
                    <a:pt x="1451175" y="6696"/>
                  </a:lnTo>
                  <a:lnTo>
                    <a:pt x="1509652" y="11825"/>
                  </a:lnTo>
                  <a:lnTo>
                    <a:pt x="1567083" y="18353"/>
                  </a:lnTo>
                  <a:lnTo>
                    <a:pt x="1623415" y="26251"/>
                  </a:lnTo>
                  <a:lnTo>
                    <a:pt x="1678594" y="35488"/>
                  </a:lnTo>
                  <a:lnTo>
                    <a:pt x="1732568" y="46036"/>
                  </a:lnTo>
                  <a:lnTo>
                    <a:pt x="1785283" y="57863"/>
                  </a:lnTo>
                  <a:lnTo>
                    <a:pt x="1836686" y="70942"/>
                  </a:lnTo>
                  <a:lnTo>
                    <a:pt x="1886724" y="85241"/>
                  </a:lnTo>
                  <a:lnTo>
                    <a:pt x="1935345" y="100732"/>
                  </a:lnTo>
                  <a:lnTo>
                    <a:pt x="1982494" y="117384"/>
                  </a:lnTo>
                  <a:lnTo>
                    <a:pt x="2028118" y="135168"/>
                  </a:lnTo>
                  <a:lnTo>
                    <a:pt x="2072166" y="154055"/>
                  </a:lnTo>
                  <a:lnTo>
                    <a:pt x="2114582" y="174014"/>
                  </a:lnTo>
                  <a:lnTo>
                    <a:pt x="2155315" y="195015"/>
                  </a:lnTo>
                  <a:lnTo>
                    <a:pt x="2194311" y="217031"/>
                  </a:lnTo>
                  <a:lnTo>
                    <a:pt x="2231517" y="240029"/>
                  </a:lnTo>
                  <a:lnTo>
                    <a:pt x="2266879" y="263982"/>
                  </a:lnTo>
                  <a:lnTo>
                    <a:pt x="2300345" y="288858"/>
                  </a:lnTo>
                  <a:lnTo>
                    <a:pt x="2331862" y="314630"/>
                  </a:lnTo>
                  <a:lnTo>
                    <a:pt x="2361376" y="341266"/>
                  </a:lnTo>
                  <a:lnTo>
                    <a:pt x="2388835" y="368737"/>
                  </a:lnTo>
                  <a:lnTo>
                    <a:pt x="2437372" y="426066"/>
                  </a:lnTo>
                  <a:lnTo>
                    <a:pt x="2477048" y="486379"/>
                  </a:lnTo>
                  <a:lnTo>
                    <a:pt x="2507439" y="549439"/>
                  </a:lnTo>
                  <a:lnTo>
                    <a:pt x="2528118" y="615009"/>
                  </a:lnTo>
                  <a:lnTo>
                    <a:pt x="2538662" y="682851"/>
                  </a:lnTo>
                  <a:lnTo>
                    <a:pt x="2540000" y="717550"/>
                  </a:lnTo>
                  <a:lnTo>
                    <a:pt x="2538662" y="752145"/>
                  </a:lnTo>
                  <a:lnTo>
                    <a:pt x="2528118" y="819817"/>
                  </a:lnTo>
                  <a:lnTo>
                    <a:pt x="2507439" y="885260"/>
                  </a:lnTo>
                  <a:lnTo>
                    <a:pt x="2477048" y="948232"/>
                  </a:lnTo>
                  <a:lnTo>
                    <a:pt x="2437372" y="1008493"/>
                  </a:lnTo>
                  <a:lnTo>
                    <a:pt x="2388835" y="1065799"/>
                  </a:lnTo>
                  <a:lnTo>
                    <a:pt x="2361376" y="1093269"/>
                  </a:lnTo>
                  <a:lnTo>
                    <a:pt x="2331862" y="1119910"/>
                  </a:lnTo>
                  <a:lnTo>
                    <a:pt x="2300345" y="1145692"/>
                  </a:lnTo>
                  <a:lnTo>
                    <a:pt x="2266879" y="1170584"/>
                  </a:lnTo>
                  <a:lnTo>
                    <a:pt x="2231517" y="1194556"/>
                  </a:lnTo>
                  <a:lnTo>
                    <a:pt x="2194311" y="1217579"/>
                  </a:lnTo>
                  <a:lnTo>
                    <a:pt x="2155315" y="1239621"/>
                  </a:lnTo>
                  <a:lnTo>
                    <a:pt x="2114582" y="1260653"/>
                  </a:lnTo>
                  <a:lnTo>
                    <a:pt x="2072166" y="1280645"/>
                  </a:lnTo>
                  <a:lnTo>
                    <a:pt x="2028118" y="1299565"/>
                  </a:lnTo>
                  <a:lnTo>
                    <a:pt x="1982494" y="1317385"/>
                  </a:lnTo>
                  <a:lnTo>
                    <a:pt x="1935345" y="1334073"/>
                  </a:lnTo>
                  <a:lnTo>
                    <a:pt x="1886724" y="1349600"/>
                  </a:lnTo>
                  <a:lnTo>
                    <a:pt x="1836686" y="1363935"/>
                  </a:lnTo>
                  <a:lnTo>
                    <a:pt x="1785283" y="1377048"/>
                  </a:lnTo>
                  <a:lnTo>
                    <a:pt x="1732568" y="1388910"/>
                  </a:lnTo>
                  <a:lnTo>
                    <a:pt x="1678594" y="1399489"/>
                  </a:lnTo>
                  <a:lnTo>
                    <a:pt x="1623415" y="1408755"/>
                  </a:lnTo>
                  <a:lnTo>
                    <a:pt x="1567083" y="1416679"/>
                  </a:lnTo>
                  <a:lnTo>
                    <a:pt x="1509652" y="1423230"/>
                  </a:lnTo>
                  <a:lnTo>
                    <a:pt x="1451175" y="1428377"/>
                  </a:lnTo>
                  <a:lnTo>
                    <a:pt x="1391706" y="1432092"/>
                  </a:lnTo>
                  <a:lnTo>
                    <a:pt x="1331296" y="1434343"/>
                  </a:lnTo>
                  <a:lnTo>
                    <a:pt x="1270000" y="1435100"/>
                  </a:lnTo>
                  <a:lnTo>
                    <a:pt x="1208703" y="1434343"/>
                  </a:lnTo>
                  <a:lnTo>
                    <a:pt x="1148293" y="1432092"/>
                  </a:lnTo>
                  <a:lnTo>
                    <a:pt x="1088824" y="1428377"/>
                  </a:lnTo>
                  <a:lnTo>
                    <a:pt x="1030347" y="1423230"/>
                  </a:lnTo>
                  <a:lnTo>
                    <a:pt x="972916" y="1416679"/>
                  </a:lnTo>
                  <a:lnTo>
                    <a:pt x="916584" y="1408755"/>
                  </a:lnTo>
                  <a:lnTo>
                    <a:pt x="861405" y="1399489"/>
                  </a:lnTo>
                  <a:lnTo>
                    <a:pt x="807431" y="1388910"/>
                  </a:lnTo>
                  <a:lnTo>
                    <a:pt x="754716" y="1377048"/>
                  </a:lnTo>
                  <a:lnTo>
                    <a:pt x="703313" y="1363935"/>
                  </a:lnTo>
                  <a:lnTo>
                    <a:pt x="653275" y="1349600"/>
                  </a:lnTo>
                  <a:lnTo>
                    <a:pt x="604654" y="1334073"/>
                  </a:lnTo>
                  <a:lnTo>
                    <a:pt x="557505" y="1317385"/>
                  </a:lnTo>
                  <a:lnTo>
                    <a:pt x="511881" y="1299565"/>
                  </a:lnTo>
                  <a:lnTo>
                    <a:pt x="467833" y="1280645"/>
                  </a:lnTo>
                  <a:lnTo>
                    <a:pt x="425417" y="1260653"/>
                  </a:lnTo>
                  <a:lnTo>
                    <a:pt x="384684" y="1239621"/>
                  </a:lnTo>
                  <a:lnTo>
                    <a:pt x="345688" y="1217579"/>
                  </a:lnTo>
                  <a:lnTo>
                    <a:pt x="308482" y="1194556"/>
                  </a:lnTo>
                  <a:lnTo>
                    <a:pt x="273120" y="1170584"/>
                  </a:lnTo>
                  <a:lnTo>
                    <a:pt x="239654" y="1145692"/>
                  </a:lnTo>
                  <a:lnTo>
                    <a:pt x="208137" y="1119910"/>
                  </a:lnTo>
                  <a:lnTo>
                    <a:pt x="178623" y="1093269"/>
                  </a:lnTo>
                  <a:lnTo>
                    <a:pt x="151164" y="1065799"/>
                  </a:lnTo>
                  <a:lnTo>
                    <a:pt x="102627" y="1008493"/>
                  </a:lnTo>
                  <a:lnTo>
                    <a:pt x="62951" y="948232"/>
                  </a:lnTo>
                  <a:lnTo>
                    <a:pt x="32560" y="885260"/>
                  </a:lnTo>
                  <a:lnTo>
                    <a:pt x="11881" y="819817"/>
                  </a:lnTo>
                  <a:lnTo>
                    <a:pt x="1337" y="752145"/>
                  </a:lnTo>
                  <a:lnTo>
                    <a:pt x="0" y="717550"/>
                  </a:lnTo>
                  <a:lnTo>
                    <a:pt x="1337" y="682851"/>
                  </a:lnTo>
                  <a:lnTo>
                    <a:pt x="11881" y="615009"/>
                  </a:lnTo>
                  <a:lnTo>
                    <a:pt x="32560" y="549439"/>
                  </a:lnTo>
                  <a:lnTo>
                    <a:pt x="62951" y="486379"/>
                  </a:lnTo>
                  <a:lnTo>
                    <a:pt x="102627" y="426066"/>
                  </a:lnTo>
                  <a:lnTo>
                    <a:pt x="151164" y="368737"/>
                  </a:lnTo>
                  <a:lnTo>
                    <a:pt x="178623" y="341266"/>
                  </a:lnTo>
                  <a:lnTo>
                    <a:pt x="208137" y="314630"/>
                  </a:lnTo>
                  <a:lnTo>
                    <a:pt x="239654" y="288858"/>
                  </a:lnTo>
                  <a:lnTo>
                    <a:pt x="273120" y="263982"/>
                  </a:lnTo>
                  <a:lnTo>
                    <a:pt x="308482" y="240029"/>
                  </a:lnTo>
                  <a:lnTo>
                    <a:pt x="345688" y="217031"/>
                  </a:lnTo>
                  <a:lnTo>
                    <a:pt x="384684" y="195015"/>
                  </a:lnTo>
                  <a:lnTo>
                    <a:pt x="425417" y="174014"/>
                  </a:lnTo>
                  <a:lnTo>
                    <a:pt x="467833" y="154055"/>
                  </a:lnTo>
                  <a:lnTo>
                    <a:pt x="511881" y="135168"/>
                  </a:lnTo>
                  <a:lnTo>
                    <a:pt x="557505" y="117384"/>
                  </a:lnTo>
                  <a:lnTo>
                    <a:pt x="604654" y="100732"/>
                  </a:lnTo>
                  <a:lnTo>
                    <a:pt x="653275" y="85241"/>
                  </a:lnTo>
                  <a:lnTo>
                    <a:pt x="703313" y="70942"/>
                  </a:lnTo>
                  <a:lnTo>
                    <a:pt x="754716" y="57863"/>
                  </a:lnTo>
                  <a:lnTo>
                    <a:pt x="807431" y="46036"/>
                  </a:lnTo>
                  <a:lnTo>
                    <a:pt x="861405" y="35488"/>
                  </a:lnTo>
                  <a:lnTo>
                    <a:pt x="916584" y="26251"/>
                  </a:lnTo>
                  <a:lnTo>
                    <a:pt x="972916" y="18353"/>
                  </a:lnTo>
                  <a:lnTo>
                    <a:pt x="1030347" y="11825"/>
                  </a:lnTo>
                  <a:lnTo>
                    <a:pt x="1088824" y="6696"/>
                  </a:lnTo>
                  <a:lnTo>
                    <a:pt x="1148293" y="2995"/>
                  </a:lnTo>
                  <a:lnTo>
                    <a:pt x="1208703" y="753"/>
                  </a:lnTo>
                  <a:lnTo>
                    <a:pt x="1270000" y="0"/>
                  </a:lnTo>
                  <a:close/>
                </a:path>
                <a:path w="2540000" h="1435100">
                  <a:moveTo>
                    <a:pt x="0" y="0"/>
                  </a:moveTo>
                  <a:lnTo>
                    <a:pt x="0" y="0"/>
                  </a:lnTo>
                </a:path>
                <a:path w="2540000" h="1435100">
                  <a:moveTo>
                    <a:pt x="2540000" y="1435100"/>
                  </a:moveTo>
                  <a:lnTo>
                    <a:pt x="2540000" y="1435100"/>
                  </a:lnTo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364229" y="2021840"/>
            <a:ext cx="241363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Cost</a:t>
            </a:r>
            <a:r>
              <a:rPr sz="2800" b="1" spc="-6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Principle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096060" y="3276660"/>
            <a:ext cx="2971800" cy="1752600"/>
            <a:chOff x="6096060" y="3276660"/>
            <a:chExt cx="2971800" cy="1752600"/>
          </a:xfrm>
        </p:grpSpPr>
        <p:sp>
          <p:nvSpPr>
            <p:cNvPr id="13" name="object 13"/>
            <p:cNvSpPr/>
            <p:nvPr/>
          </p:nvSpPr>
          <p:spPr>
            <a:xfrm>
              <a:off x="6102350" y="3282950"/>
              <a:ext cx="2959100" cy="1739900"/>
            </a:xfrm>
            <a:custGeom>
              <a:avLst/>
              <a:gdLst/>
              <a:ahLst/>
              <a:cxnLst/>
              <a:rect l="l" t="t" r="r" b="b"/>
              <a:pathLst>
                <a:path w="2959100" h="1739900">
                  <a:moveTo>
                    <a:pt x="1479550" y="0"/>
                  </a:moveTo>
                  <a:lnTo>
                    <a:pt x="1418576" y="667"/>
                  </a:lnTo>
                  <a:lnTo>
                    <a:pt x="1358343" y="2653"/>
                  </a:lnTo>
                  <a:lnTo>
                    <a:pt x="1298890" y="5936"/>
                  </a:lnTo>
                  <a:lnTo>
                    <a:pt x="1240256" y="10493"/>
                  </a:lnTo>
                  <a:lnTo>
                    <a:pt x="1182480" y="16302"/>
                  </a:lnTo>
                  <a:lnTo>
                    <a:pt x="1125599" y="23339"/>
                  </a:lnTo>
                  <a:lnTo>
                    <a:pt x="1069654" y="31584"/>
                  </a:lnTo>
                  <a:lnTo>
                    <a:pt x="1014682" y="41012"/>
                  </a:lnTo>
                  <a:lnTo>
                    <a:pt x="960722" y="51601"/>
                  </a:lnTo>
                  <a:lnTo>
                    <a:pt x="907813" y="63329"/>
                  </a:lnTo>
                  <a:lnTo>
                    <a:pt x="855993" y="76173"/>
                  </a:lnTo>
                  <a:lnTo>
                    <a:pt x="805302" y="90111"/>
                  </a:lnTo>
                  <a:lnTo>
                    <a:pt x="755778" y="105121"/>
                  </a:lnTo>
                  <a:lnTo>
                    <a:pt x="707459" y="121178"/>
                  </a:lnTo>
                  <a:lnTo>
                    <a:pt x="660385" y="138262"/>
                  </a:lnTo>
                  <a:lnTo>
                    <a:pt x="614594" y="156349"/>
                  </a:lnTo>
                  <a:lnTo>
                    <a:pt x="570125" y="175417"/>
                  </a:lnTo>
                  <a:lnTo>
                    <a:pt x="527016" y="195444"/>
                  </a:lnTo>
                  <a:lnTo>
                    <a:pt x="485306" y="216406"/>
                  </a:lnTo>
                  <a:lnTo>
                    <a:pt x="445034" y="238281"/>
                  </a:lnTo>
                  <a:lnTo>
                    <a:pt x="406239" y="261047"/>
                  </a:lnTo>
                  <a:lnTo>
                    <a:pt x="368959" y="284682"/>
                  </a:lnTo>
                  <a:lnTo>
                    <a:pt x="333233" y="309162"/>
                  </a:lnTo>
                  <a:lnTo>
                    <a:pt x="299099" y="334464"/>
                  </a:lnTo>
                  <a:lnTo>
                    <a:pt x="266597" y="360568"/>
                  </a:lnTo>
                  <a:lnTo>
                    <a:pt x="235765" y="387449"/>
                  </a:lnTo>
                  <a:lnTo>
                    <a:pt x="206641" y="415086"/>
                  </a:lnTo>
                  <a:lnTo>
                    <a:pt x="179265" y="443455"/>
                  </a:lnTo>
                  <a:lnTo>
                    <a:pt x="153675" y="472535"/>
                  </a:lnTo>
                  <a:lnTo>
                    <a:pt x="108009" y="532734"/>
                  </a:lnTo>
                  <a:lnTo>
                    <a:pt x="69951" y="595504"/>
                  </a:lnTo>
                  <a:lnTo>
                    <a:pt x="39812" y="660664"/>
                  </a:lnTo>
                  <a:lnTo>
                    <a:pt x="17900" y="728034"/>
                  </a:lnTo>
                  <a:lnTo>
                    <a:pt x="4526" y="797432"/>
                  </a:lnTo>
                  <a:lnTo>
                    <a:pt x="0" y="868680"/>
                  </a:lnTo>
                  <a:lnTo>
                    <a:pt x="1138" y="904616"/>
                  </a:lnTo>
                  <a:lnTo>
                    <a:pt x="10127" y="975146"/>
                  </a:lnTo>
                  <a:lnTo>
                    <a:pt x="27808" y="1043737"/>
                  </a:lnTo>
                  <a:lnTo>
                    <a:pt x="53872" y="1110206"/>
                  </a:lnTo>
                  <a:lnTo>
                    <a:pt x="88009" y="1174373"/>
                  </a:lnTo>
                  <a:lnTo>
                    <a:pt x="129910" y="1236055"/>
                  </a:lnTo>
                  <a:lnTo>
                    <a:pt x="153675" y="1265908"/>
                  </a:lnTo>
                  <a:lnTo>
                    <a:pt x="179265" y="1295072"/>
                  </a:lnTo>
                  <a:lnTo>
                    <a:pt x="206641" y="1323524"/>
                  </a:lnTo>
                  <a:lnTo>
                    <a:pt x="235765" y="1351242"/>
                  </a:lnTo>
                  <a:lnTo>
                    <a:pt x="266597" y="1378203"/>
                  </a:lnTo>
                  <a:lnTo>
                    <a:pt x="299099" y="1404384"/>
                  </a:lnTo>
                  <a:lnTo>
                    <a:pt x="333233" y="1429763"/>
                  </a:lnTo>
                  <a:lnTo>
                    <a:pt x="368959" y="1454316"/>
                  </a:lnTo>
                  <a:lnTo>
                    <a:pt x="406239" y="1478023"/>
                  </a:lnTo>
                  <a:lnTo>
                    <a:pt x="445034" y="1500858"/>
                  </a:lnTo>
                  <a:lnTo>
                    <a:pt x="485306" y="1522801"/>
                  </a:lnTo>
                  <a:lnTo>
                    <a:pt x="527016" y="1543828"/>
                  </a:lnTo>
                  <a:lnTo>
                    <a:pt x="570125" y="1563917"/>
                  </a:lnTo>
                  <a:lnTo>
                    <a:pt x="614594" y="1583045"/>
                  </a:lnTo>
                  <a:lnTo>
                    <a:pt x="660385" y="1601189"/>
                  </a:lnTo>
                  <a:lnTo>
                    <a:pt x="707459" y="1618327"/>
                  </a:lnTo>
                  <a:lnTo>
                    <a:pt x="755778" y="1634436"/>
                  </a:lnTo>
                  <a:lnTo>
                    <a:pt x="805302" y="1649493"/>
                  </a:lnTo>
                  <a:lnTo>
                    <a:pt x="855993" y="1663476"/>
                  </a:lnTo>
                  <a:lnTo>
                    <a:pt x="907813" y="1676362"/>
                  </a:lnTo>
                  <a:lnTo>
                    <a:pt x="960722" y="1688128"/>
                  </a:lnTo>
                  <a:lnTo>
                    <a:pt x="1014682" y="1698752"/>
                  </a:lnTo>
                  <a:lnTo>
                    <a:pt x="1069654" y="1708211"/>
                  </a:lnTo>
                  <a:lnTo>
                    <a:pt x="1125599" y="1716482"/>
                  </a:lnTo>
                  <a:lnTo>
                    <a:pt x="1182480" y="1723543"/>
                  </a:lnTo>
                  <a:lnTo>
                    <a:pt x="1240256" y="1729371"/>
                  </a:lnTo>
                  <a:lnTo>
                    <a:pt x="1298890" y="1733943"/>
                  </a:lnTo>
                  <a:lnTo>
                    <a:pt x="1358343" y="1737237"/>
                  </a:lnTo>
                  <a:lnTo>
                    <a:pt x="1418576" y="1739230"/>
                  </a:lnTo>
                  <a:lnTo>
                    <a:pt x="1479550" y="1739900"/>
                  </a:lnTo>
                  <a:lnTo>
                    <a:pt x="1540612" y="1739230"/>
                  </a:lnTo>
                  <a:lnTo>
                    <a:pt x="1600924" y="1737237"/>
                  </a:lnTo>
                  <a:lnTo>
                    <a:pt x="1660448" y="1733943"/>
                  </a:lnTo>
                  <a:lnTo>
                    <a:pt x="1719145" y="1729371"/>
                  </a:lnTo>
                  <a:lnTo>
                    <a:pt x="1776977" y="1723543"/>
                  </a:lnTo>
                  <a:lnTo>
                    <a:pt x="1833906" y="1716482"/>
                  </a:lnTo>
                  <a:lnTo>
                    <a:pt x="1889893" y="1708211"/>
                  </a:lnTo>
                  <a:lnTo>
                    <a:pt x="1944899" y="1698752"/>
                  </a:lnTo>
                  <a:lnTo>
                    <a:pt x="1998887" y="1688128"/>
                  </a:lnTo>
                  <a:lnTo>
                    <a:pt x="2051818" y="1676362"/>
                  </a:lnTo>
                  <a:lnTo>
                    <a:pt x="2103653" y="1663476"/>
                  </a:lnTo>
                  <a:lnTo>
                    <a:pt x="2154355" y="1649493"/>
                  </a:lnTo>
                  <a:lnTo>
                    <a:pt x="2203885" y="1634436"/>
                  </a:lnTo>
                  <a:lnTo>
                    <a:pt x="2252204" y="1618327"/>
                  </a:lnTo>
                  <a:lnTo>
                    <a:pt x="2299274" y="1601189"/>
                  </a:lnTo>
                  <a:lnTo>
                    <a:pt x="2345058" y="1583045"/>
                  </a:lnTo>
                  <a:lnTo>
                    <a:pt x="2389516" y="1563917"/>
                  </a:lnTo>
                  <a:lnTo>
                    <a:pt x="2432610" y="1543828"/>
                  </a:lnTo>
                  <a:lnTo>
                    <a:pt x="2474301" y="1522801"/>
                  </a:lnTo>
                  <a:lnTo>
                    <a:pt x="2514552" y="1500858"/>
                  </a:lnTo>
                  <a:lnTo>
                    <a:pt x="2553325" y="1478023"/>
                  </a:lnTo>
                  <a:lnTo>
                    <a:pt x="2590579" y="1454316"/>
                  </a:lnTo>
                  <a:lnTo>
                    <a:pt x="2626278" y="1429763"/>
                  </a:lnTo>
                  <a:lnTo>
                    <a:pt x="2660383" y="1404384"/>
                  </a:lnTo>
                  <a:lnTo>
                    <a:pt x="2692856" y="1378203"/>
                  </a:lnTo>
                  <a:lnTo>
                    <a:pt x="2723658" y="1351242"/>
                  </a:lnTo>
                  <a:lnTo>
                    <a:pt x="2752750" y="1323524"/>
                  </a:lnTo>
                  <a:lnTo>
                    <a:pt x="2780095" y="1295072"/>
                  </a:lnTo>
                  <a:lnTo>
                    <a:pt x="2805654" y="1265908"/>
                  </a:lnTo>
                  <a:lnTo>
                    <a:pt x="2829389" y="1236055"/>
                  </a:lnTo>
                  <a:lnTo>
                    <a:pt x="2871233" y="1174373"/>
                  </a:lnTo>
                  <a:lnTo>
                    <a:pt x="2905319" y="1110206"/>
                  </a:lnTo>
                  <a:lnTo>
                    <a:pt x="2931341" y="1043737"/>
                  </a:lnTo>
                  <a:lnTo>
                    <a:pt x="2948991" y="975146"/>
                  </a:lnTo>
                  <a:lnTo>
                    <a:pt x="2957964" y="904616"/>
                  </a:lnTo>
                  <a:lnTo>
                    <a:pt x="2959100" y="868680"/>
                  </a:lnTo>
                  <a:lnTo>
                    <a:pt x="2957964" y="832836"/>
                  </a:lnTo>
                  <a:lnTo>
                    <a:pt x="2948991" y="762491"/>
                  </a:lnTo>
                  <a:lnTo>
                    <a:pt x="2931341" y="694084"/>
                  </a:lnTo>
                  <a:lnTo>
                    <a:pt x="2905319" y="627797"/>
                  </a:lnTo>
                  <a:lnTo>
                    <a:pt x="2871233" y="563809"/>
                  </a:lnTo>
                  <a:lnTo>
                    <a:pt x="2829389" y="502302"/>
                  </a:lnTo>
                  <a:lnTo>
                    <a:pt x="2780095" y="443455"/>
                  </a:lnTo>
                  <a:lnTo>
                    <a:pt x="2752750" y="415086"/>
                  </a:lnTo>
                  <a:lnTo>
                    <a:pt x="2723658" y="387449"/>
                  </a:lnTo>
                  <a:lnTo>
                    <a:pt x="2692856" y="360568"/>
                  </a:lnTo>
                  <a:lnTo>
                    <a:pt x="2660383" y="334464"/>
                  </a:lnTo>
                  <a:lnTo>
                    <a:pt x="2626278" y="309162"/>
                  </a:lnTo>
                  <a:lnTo>
                    <a:pt x="2590579" y="284682"/>
                  </a:lnTo>
                  <a:lnTo>
                    <a:pt x="2553325" y="261047"/>
                  </a:lnTo>
                  <a:lnTo>
                    <a:pt x="2514552" y="238281"/>
                  </a:lnTo>
                  <a:lnTo>
                    <a:pt x="2474301" y="216406"/>
                  </a:lnTo>
                  <a:lnTo>
                    <a:pt x="2432610" y="195444"/>
                  </a:lnTo>
                  <a:lnTo>
                    <a:pt x="2389516" y="175417"/>
                  </a:lnTo>
                  <a:lnTo>
                    <a:pt x="2345058" y="156349"/>
                  </a:lnTo>
                  <a:lnTo>
                    <a:pt x="2299274" y="138262"/>
                  </a:lnTo>
                  <a:lnTo>
                    <a:pt x="2252204" y="121178"/>
                  </a:lnTo>
                  <a:lnTo>
                    <a:pt x="2203885" y="105121"/>
                  </a:lnTo>
                  <a:lnTo>
                    <a:pt x="2154355" y="90111"/>
                  </a:lnTo>
                  <a:lnTo>
                    <a:pt x="2103653" y="76173"/>
                  </a:lnTo>
                  <a:lnTo>
                    <a:pt x="2051818" y="63329"/>
                  </a:lnTo>
                  <a:lnTo>
                    <a:pt x="1998887" y="51601"/>
                  </a:lnTo>
                  <a:lnTo>
                    <a:pt x="1944899" y="41012"/>
                  </a:lnTo>
                  <a:lnTo>
                    <a:pt x="1889893" y="31584"/>
                  </a:lnTo>
                  <a:lnTo>
                    <a:pt x="1833906" y="23339"/>
                  </a:lnTo>
                  <a:lnTo>
                    <a:pt x="1776977" y="16302"/>
                  </a:lnTo>
                  <a:lnTo>
                    <a:pt x="1719145" y="10493"/>
                  </a:lnTo>
                  <a:lnTo>
                    <a:pt x="1660448" y="5936"/>
                  </a:lnTo>
                  <a:lnTo>
                    <a:pt x="1600924" y="2653"/>
                  </a:lnTo>
                  <a:lnTo>
                    <a:pt x="1540612" y="667"/>
                  </a:lnTo>
                  <a:lnTo>
                    <a:pt x="1479550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102350" y="3282950"/>
              <a:ext cx="2959100" cy="1739900"/>
            </a:xfrm>
            <a:custGeom>
              <a:avLst/>
              <a:gdLst/>
              <a:ahLst/>
              <a:cxnLst/>
              <a:rect l="l" t="t" r="r" b="b"/>
              <a:pathLst>
                <a:path w="2959100" h="1739900">
                  <a:moveTo>
                    <a:pt x="1479550" y="0"/>
                  </a:moveTo>
                  <a:lnTo>
                    <a:pt x="1540612" y="667"/>
                  </a:lnTo>
                  <a:lnTo>
                    <a:pt x="1600924" y="2653"/>
                  </a:lnTo>
                  <a:lnTo>
                    <a:pt x="1660448" y="5936"/>
                  </a:lnTo>
                  <a:lnTo>
                    <a:pt x="1719145" y="10493"/>
                  </a:lnTo>
                  <a:lnTo>
                    <a:pt x="1776977" y="16302"/>
                  </a:lnTo>
                  <a:lnTo>
                    <a:pt x="1833906" y="23339"/>
                  </a:lnTo>
                  <a:lnTo>
                    <a:pt x="1889893" y="31584"/>
                  </a:lnTo>
                  <a:lnTo>
                    <a:pt x="1944899" y="41012"/>
                  </a:lnTo>
                  <a:lnTo>
                    <a:pt x="1998887" y="51601"/>
                  </a:lnTo>
                  <a:lnTo>
                    <a:pt x="2051818" y="63329"/>
                  </a:lnTo>
                  <a:lnTo>
                    <a:pt x="2103653" y="76173"/>
                  </a:lnTo>
                  <a:lnTo>
                    <a:pt x="2154355" y="90111"/>
                  </a:lnTo>
                  <a:lnTo>
                    <a:pt x="2203885" y="105121"/>
                  </a:lnTo>
                  <a:lnTo>
                    <a:pt x="2252204" y="121178"/>
                  </a:lnTo>
                  <a:lnTo>
                    <a:pt x="2299274" y="138262"/>
                  </a:lnTo>
                  <a:lnTo>
                    <a:pt x="2345058" y="156349"/>
                  </a:lnTo>
                  <a:lnTo>
                    <a:pt x="2389516" y="175417"/>
                  </a:lnTo>
                  <a:lnTo>
                    <a:pt x="2432610" y="195444"/>
                  </a:lnTo>
                  <a:lnTo>
                    <a:pt x="2474301" y="216406"/>
                  </a:lnTo>
                  <a:lnTo>
                    <a:pt x="2514552" y="238281"/>
                  </a:lnTo>
                  <a:lnTo>
                    <a:pt x="2553325" y="261047"/>
                  </a:lnTo>
                  <a:lnTo>
                    <a:pt x="2590579" y="284682"/>
                  </a:lnTo>
                  <a:lnTo>
                    <a:pt x="2626278" y="309162"/>
                  </a:lnTo>
                  <a:lnTo>
                    <a:pt x="2660383" y="334464"/>
                  </a:lnTo>
                  <a:lnTo>
                    <a:pt x="2692856" y="360568"/>
                  </a:lnTo>
                  <a:lnTo>
                    <a:pt x="2723658" y="387449"/>
                  </a:lnTo>
                  <a:lnTo>
                    <a:pt x="2752750" y="415086"/>
                  </a:lnTo>
                  <a:lnTo>
                    <a:pt x="2780095" y="443455"/>
                  </a:lnTo>
                  <a:lnTo>
                    <a:pt x="2805654" y="472535"/>
                  </a:lnTo>
                  <a:lnTo>
                    <a:pt x="2851262" y="532734"/>
                  </a:lnTo>
                  <a:lnTo>
                    <a:pt x="2889265" y="595504"/>
                  </a:lnTo>
                  <a:lnTo>
                    <a:pt x="2919357" y="660664"/>
                  </a:lnTo>
                  <a:lnTo>
                    <a:pt x="2941232" y="728034"/>
                  </a:lnTo>
                  <a:lnTo>
                    <a:pt x="2954581" y="797432"/>
                  </a:lnTo>
                  <a:lnTo>
                    <a:pt x="2959100" y="868680"/>
                  </a:lnTo>
                  <a:lnTo>
                    <a:pt x="2957964" y="904616"/>
                  </a:lnTo>
                  <a:lnTo>
                    <a:pt x="2948991" y="975146"/>
                  </a:lnTo>
                  <a:lnTo>
                    <a:pt x="2931341" y="1043737"/>
                  </a:lnTo>
                  <a:lnTo>
                    <a:pt x="2905319" y="1110206"/>
                  </a:lnTo>
                  <a:lnTo>
                    <a:pt x="2871233" y="1174373"/>
                  </a:lnTo>
                  <a:lnTo>
                    <a:pt x="2829389" y="1236055"/>
                  </a:lnTo>
                  <a:lnTo>
                    <a:pt x="2805654" y="1265908"/>
                  </a:lnTo>
                  <a:lnTo>
                    <a:pt x="2780095" y="1295072"/>
                  </a:lnTo>
                  <a:lnTo>
                    <a:pt x="2752750" y="1323524"/>
                  </a:lnTo>
                  <a:lnTo>
                    <a:pt x="2723658" y="1351242"/>
                  </a:lnTo>
                  <a:lnTo>
                    <a:pt x="2692856" y="1378203"/>
                  </a:lnTo>
                  <a:lnTo>
                    <a:pt x="2660383" y="1404384"/>
                  </a:lnTo>
                  <a:lnTo>
                    <a:pt x="2626278" y="1429763"/>
                  </a:lnTo>
                  <a:lnTo>
                    <a:pt x="2590579" y="1454316"/>
                  </a:lnTo>
                  <a:lnTo>
                    <a:pt x="2553325" y="1478023"/>
                  </a:lnTo>
                  <a:lnTo>
                    <a:pt x="2514552" y="1500858"/>
                  </a:lnTo>
                  <a:lnTo>
                    <a:pt x="2474301" y="1522801"/>
                  </a:lnTo>
                  <a:lnTo>
                    <a:pt x="2432610" y="1543828"/>
                  </a:lnTo>
                  <a:lnTo>
                    <a:pt x="2389516" y="1563917"/>
                  </a:lnTo>
                  <a:lnTo>
                    <a:pt x="2345058" y="1583045"/>
                  </a:lnTo>
                  <a:lnTo>
                    <a:pt x="2299274" y="1601189"/>
                  </a:lnTo>
                  <a:lnTo>
                    <a:pt x="2252204" y="1618327"/>
                  </a:lnTo>
                  <a:lnTo>
                    <a:pt x="2203885" y="1634436"/>
                  </a:lnTo>
                  <a:lnTo>
                    <a:pt x="2154355" y="1649493"/>
                  </a:lnTo>
                  <a:lnTo>
                    <a:pt x="2103653" y="1663476"/>
                  </a:lnTo>
                  <a:lnTo>
                    <a:pt x="2051818" y="1676362"/>
                  </a:lnTo>
                  <a:lnTo>
                    <a:pt x="1998887" y="1688128"/>
                  </a:lnTo>
                  <a:lnTo>
                    <a:pt x="1944899" y="1698752"/>
                  </a:lnTo>
                  <a:lnTo>
                    <a:pt x="1889893" y="1708211"/>
                  </a:lnTo>
                  <a:lnTo>
                    <a:pt x="1833906" y="1716482"/>
                  </a:lnTo>
                  <a:lnTo>
                    <a:pt x="1776977" y="1723543"/>
                  </a:lnTo>
                  <a:lnTo>
                    <a:pt x="1719145" y="1729371"/>
                  </a:lnTo>
                  <a:lnTo>
                    <a:pt x="1660448" y="1733943"/>
                  </a:lnTo>
                  <a:lnTo>
                    <a:pt x="1600924" y="1737237"/>
                  </a:lnTo>
                  <a:lnTo>
                    <a:pt x="1540612" y="1739230"/>
                  </a:lnTo>
                  <a:lnTo>
                    <a:pt x="1479550" y="1739900"/>
                  </a:lnTo>
                  <a:lnTo>
                    <a:pt x="1418576" y="1739230"/>
                  </a:lnTo>
                  <a:lnTo>
                    <a:pt x="1358343" y="1737237"/>
                  </a:lnTo>
                  <a:lnTo>
                    <a:pt x="1298890" y="1733943"/>
                  </a:lnTo>
                  <a:lnTo>
                    <a:pt x="1240256" y="1729371"/>
                  </a:lnTo>
                  <a:lnTo>
                    <a:pt x="1182480" y="1723543"/>
                  </a:lnTo>
                  <a:lnTo>
                    <a:pt x="1125599" y="1716482"/>
                  </a:lnTo>
                  <a:lnTo>
                    <a:pt x="1069654" y="1708211"/>
                  </a:lnTo>
                  <a:lnTo>
                    <a:pt x="1014682" y="1698752"/>
                  </a:lnTo>
                  <a:lnTo>
                    <a:pt x="960722" y="1688128"/>
                  </a:lnTo>
                  <a:lnTo>
                    <a:pt x="907813" y="1676362"/>
                  </a:lnTo>
                  <a:lnTo>
                    <a:pt x="855993" y="1663476"/>
                  </a:lnTo>
                  <a:lnTo>
                    <a:pt x="805302" y="1649493"/>
                  </a:lnTo>
                  <a:lnTo>
                    <a:pt x="755778" y="1634436"/>
                  </a:lnTo>
                  <a:lnTo>
                    <a:pt x="707459" y="1618327"/>
                  </a:lnTo>
                  <a:lnTo>
                    <a:pt x="660385" y="1601189"/>
                  </a:lnTo>
                  <a:lnTo>
                    <a:pt x="614594" y="1583045"/>
                  </a:lnTo>
                  <a:lnTo>
                    <a:pt x="570125" y="1563917"/>
                  </a:lnTo>
                  <a:lnTo>
                    <a:pt x="527016" y="1543828"/>
                  </a:lnTo>
                  <a:lnTo>
                    <a:pt x="485306" y="1522801"/>
                  </a:lnTo>
                  <a:lnTo>
                    <a:pt x="445034" y="1500858"/>
                  </a:lnTo>
                  <a:lnTo>
                    <a:pt x="406239" y="1478023"/>
                  </a:lnTo>
                  <a:lnTo>
                    <a:pt x="368959" y="1454316"/>
                  </a:lnTo>
                  <a:lnTo>
                    <a:pt x="333233" y="1429763"/>
                  </a:lnTo>
                  <a:lnTo>
                    <a:pt x="299099" y="1404384"/>
                  </a:lnTo>
                  <a:lnTo>
                    <a:pt x="266597" y="1378203"/>
                  </a:lnTo>
                  <a:lnTo>
                    <a:pt x="235765" y="1351242"/>
                  </a:lnTo>
                  <a:lnTo>
                    <a:pt x="206641" y="1323524"/>
                  </a:lnTo>
                  <a:lnTo>
                    <a:pt x="179265" y="1295072"/>
                  </a:lnTo>
                  <a:lnTo>
                    <a:pt x="153675" y="1265908"/>
                  </a:lnTo>
                  <a:lnTo>
                    <a:pt x="129910" y="1236055"/>
                  </a:lnTo>
                  <a:lnTo>
                    <a:pt x="88009" y="1174373"/>
                  </a:lnTo>
                  <a:lnTo>
                    <a:pt x="53872" y="1110206"/>
                  </a:lnTo>
                  <a:lnTo>
                    <a:pt x="27808" y="1043737"/>
                  </a:lnTo>
                  <a:lnTo>
                    <a:pt x="10127" y="975146"/>
                  </a:lnTo>
                  <a:lnTo>
                    <a:pt x="1138" y="904616"/>
                  </a:lnTo>
                  <a:lnTo>
                    <a:pt x="0" y="868680"/>
                  </a:lnTo>
                  <a:lnTo>
                    <a:pt x="1138" y="832836"/>
                  </a:lnTo>
                  <a:lnTo>
                    <a:pt x="10127" y="762491"/>
                  </a:lnTo>
                  <a:lnTo>
                    <a:pt x="27808" y="694084"/>
                  </a:lnTo>
                  <a:lnTo>
                    <a:pt x="53872" y="627797"/>
                  </a:lnTo>
                  <a:lnTo>
                    <a:pt x="88009" y="563809"/>
                  </a:lnTo>
                  <a:lnTo>
                    <a:pt x="129910" y="502302"/>
                  </a:lnTo>
                  <a:lnTo>
                    <a:pt x="179265" y="443455"/>
                  </a:lnTo>
                  <a:lnTo>
                    <a:pt x="206641" y="415086"/>
                  </a:lnTo>
                  <a:lnTo>
                    <a:pt x="235765" y="387449"/>
                  </a:lnTo>
                  <a:lnTo>
                    <a:pt x="266597" y="360568"/>
                  </a:lnTo>
                  <a:lnTo>
                    <a:pt x="299099" y="334464"/>
                  </a:lnTo>
                  <a:lnTo>
                    <a:pt x="333233" y="309162"/>
                  </a:lnTo>
                  <a:lnTo>
                    <a:pt x="368959" y="284682"/>
                  </a:lnTo>
                  <a:lnTo>
                    <a:pt x="406239" y="261047"/>
                  </a:lnTo>
                  <a:lnTo>
                    <a:pt x="445034" y="238281"/>
                  </a:lnTo>
                  <a:lnTo>
                    <a:pt x="485306" y="216406"/>
                  </a:lnTo>
                  <a:lnTo>
                    <a:pt x="527016" y="195444"/>
                  </a:lnTo>
                  <a:lnTo>
                    <a:pt x="570125" y="175417"/>
                  </a:lnTo>
                  <a:lnTo>
                    <a:pt x="614594" y="156349"/>
                  </a:lnTo>
                  <a:lnTo>
                    <a:pt x="660385" y="138262"/>
                  </a:lnTo>
                  <a:lnTo>
                    <a:pt x="707459" y="121178"/>
                  </a:lnTo>
                  <a:lnTo>
                    <a:pt x="755778" y="105121"/>
                  </a:lnTo>
                  <a:lnTo>
                    <a:pt x="805302" y="90111"/>
                  </a:lnTo>
                  <a:lnTo>
                    <a:pt x="855993" y="76173"/>
                  </a:lnTo>
                  <a:lnTo>
                    <a:pt x="907813" y="63329"/>
                  </a:lnTo>
                  <a:lnTo>
                    <a:pt x="960722" y="51601"/>
                  </a:lnTo>
                  <a:lnTo>
                    <a:pt x="1014682" y="41012"/>
                  </a:lnTo>
                  <a:lnTo>
                    <a:pt x="1069654" y="31584"/>
                  </a:lnTo>
                  <a:lnTo>
                    <a:pt x="1125599" y="23339"/>
                  </a:lnTo>
                  <a:lnTo>
                    <a:pt x="1182480" y="16302"/>
                  </a:lnTo>
                  <a:lnTo>
                    <a:pt x="1240256" y="10493"/>
                  </a:lnTo>
                  <a:lnTo>
                    <a:pt x="1298890" y="5936"/>
                  </a:lnTo>
                  <a:lnTo>
                    <a:pt x="1358343" y="2653"/>
                  </a:lnTo>
                  <a:lnTo>
                    <a:pt x="1418576" y="667"/>
                  </a:lnTo>
                  <a:lnTo>
                    <a:pt x="1479550" y="0"/>
                  </a:lnTo>
                  <a:close/>
                </a:path>
                <a:path w="2959100" h="1739900">
                  <a:moveTo>
                    <a:pt x="0" y="0"/>
                  </a:moveTo>
                  <a:lnTo>
                    <a:pt x="0" y="0"/>
                  </a:lnTo>
                </a:path>
                <a:path w="2959100" h="1739900">
                  <a:moveTo>
                    <a:pt x="2959100" y="1739900"/>
                  </a:moveTo>
                  <a:lnTo>
                    <a:pt x="2959100" y="1739900"/>
                  </a:lnTo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6277609" y="3713479"/>
            <a:ext cx="2606675" cy="878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8130" marR="5080" indent="-26543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G</a:t>
            </a: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o</a:t>
            </a:r>
            <a:r>
              <a:rPr sz="2800" b="1" spc="5" dirty="0">
                <a:solidFill>
                  <a:srgbClr val="00269E"/>
                </a:solidFill>
                <a:latin typeface="Arial"/>
                <a:cs typeface="Arial"/>
              </a:rPr>
              <a:t>i</a:t>
            </a: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ng</a:t>
            </a:r>
            <a:r>
              <a:rPr sz="2800" b="1" spc="5" dirty="0">
                <a:solidFill>
                  <a:srgbClr val="00269E"/>
                </a:solidFill>
                <a:latin typeface="Arial"/>
                <a:cs typeface="Arial"/>
              </a:rPr>
              <a:t>-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C</a:t>
            </a: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on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cern  Assumption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241100" y="5061010"/>
            <a:ext cx="2663190" cy="1644650"/>
            <a:chOff x="3241100" y="5061010"/>
            <a:chExt cx="2663190" cy="1644650"/>
          </a:xfrm>
        </p:grpSpPr>
        <p:sp>
          <p:nvSpPr>
            <p:cNvPr id="17" name="object 17"/>
            <p:cNvSpPr/>
            <p:nvPr/>
          </p:nvSpPr>
          <p:spPr>
            <a:xfrm>
              <a:off x="3247389" y="5067300"/>
              <a:ext cx="2650490" cy="1630680"/>
            </a:xfrm>
            <a:custGeom>
              <a:avLst/>
              <a:gdLst/>
              <a:ahLst/>
              <a:cxnLst/>
              <a:rect l="l" t="t" r="r" b="b"/>
              <a:pathLst>
                <a:path w="2650490" h="1630679">
                  <a:moveTo>
                    <a:pt x="1325880" y="0"/>
                  </a:moveTo>
                  <a:lnTo>
                    <a:pt x="1265317" y="768"/>
                  </a:lnTo>
                  <a:lnTo>
                    <a:pt x="1205581" y="3056"/>
                  </a:lnTo>
                  <a:lnTo>
                    <a:pt x="1146717" y="6833"/>
                  </a:lnTo>
                  <a:lnTo>
                    <a:pt x="1088774" y="12070"/>
                  </a:lnTo>
                  <a:lnTo>
                    <a:pt x="1031798" y="18740"/>
                  </a:lnTo>
                  <a:lnTo>
                    <a:pt x="975836" y="26812"/>
                  </a:lnTo>
                  <a:lnTo>
                    <a:pt x="920934" y="36259"/>
                  </a:lnTo>
                  <a:lnTo>
                    <a:pt x="867141" y="47051"/>
                  </a:lnTo>
                  <a:lnTo>
                    <a:pt x="814502" y="59159"/>
                  </a:lnTo>
                  <a:lnTo>
                    <a:pt x="763065" y="72554"/>
                  </a:lnTo>
                  <a:lnTo>
                    <a:pt x="712876" y="87209"/>
                  </a:lnTo>
                  <a:lnTo>
                    <a:pt x="663983" y="103092"/>
                  </a:lnTo>
                  <a:lnTo>
                    <a:pt x="616433" y="120177"/>
                  </a:lnTo>
                  <a:lnTo>
                    <a:pt x="570272" y="138433"/>
                  </a:lnTo>
                  <a:lnTo>
                    <a:pt x="525547" y="157832"/>
                  </a:lnTo>
                  <a:lnTo>
                    <a:pt x="482306" y="178346"/>
                  </a:lnTo>
                  <a:lnTo>
                    <a:pt x="440594" y="199945"/>
                  </a:lnTo>
                  <a:lnTo>
                    <a:pt x="400460" y="222600"/>
                  </a:lnTo>
                  <a:lnTo>
                    <a:pt x="361950" y="246282"/>
                  </a:lnTo>
                  <a:lnTo>
                    <a:pt x="325112" y="270964"/>
                  </a:lnTo>
                  <a:lnTo>
                    <a:pt x="289991" y="296614"/>
                  </a:lnTo>
                  <a:lnTo>
                    <a:pt x="256635" y="323206"/>
                  </a:lnTo>
                  <a:lnTo>
                    <a:pt x="225090" y="350710"/>
                  </a:lnTo>
                  <a:lnTo>
                    <a:pt x="195405" y="379096"/>
                  </a:lnTo>
                  <a:lnTo>
                    <a:pt x="167625" y="408337"/>
                  </a:lnTo>
                  <a:lnTo>
                    <a:pt x="141798" y="438404"/>
                  </a:lnTo>
                  <a:lnTo>
                    <a:pt x="117971" y="469266"/>
                  </a:lnTo>
                  <a:lnTo>
                    <a:pt x="96190" y="500896"/>
                  </a:lnTo>
                  <a:lnTo>
                    <a:pt x="58955" y="566343"/>
                  </a:lnTo>
                  <a:lnTo>
                    <a:pt x="30470" y="634514"/>
                  </a:lnTo>
                  <a:lnTo>
                    <a:pt x="11110" y="705177"/>
                  </a:lnTo>
                  <a:lnTo>
                    <a:pt x="1250" y="778101"/>
                  </a:lnTo>
                  <a:lnTo>
                    <a:pt x="0" y="815340"/>
                  </a:lnTo>
                  <a:lnTo>
                    <a:pt x="1250" y="852578"/>
                  </a:lnTo>
                  <a:lnTo>
                    <a:pt x="11110" y="925502"/>
                  </a:lnTo>
                  <a:lnTo>
                    <a:pt x="30470" y="996165"/>
                  </a:lnTo>
                  <a:lnTo>
                    <a:pt x="58955" y="1064336"/>
                  </a:lnTo>
                  <a:lnTo>
                    <a:pt x="96190" y="1129783"/>
                  </a:lnTo>
                  <a:lnTo>
                    <a:pt x="117971" y="1161413"/>
                  </a:lnTo>
                  <a:lnTo>
                    <a:pt x="141798" y="1192275"/>
                  </a:lnTo>
                  <a:lnTo>
                    <a:pt x="167625" y="1222342"/>
                  </a:lnTo>
                  <a:lnTo>
                    <a:pt x="195405" y="1251583"/>
                  </a:lnTo>
                  <a:lnTo>
                    <a:pt x="225090" y="1279969"/>
                  </a:lnTo>
                  <a:lnTo>
                    <a:pt x="256635" y="1307473"/>
                  </a:lnTo>
                  <a:lnTo>
                    <a:pt x="289991" y="1334065"/>
                  </a:lnTo>
                  <a:lnTo>
                    <a:pt x="325112" y="1359715"/>
                  </a:lnTo>
                  <a:lnTo>
                    <a:pt x="361950" y="1384397"/>
                  </a:lnTo>
                  <a:lnTo>
                    <a:pt x="400460" y="1408079"/>
                  </a:lnTo>
                  <a:lnTo>
                    <a:pt x="440594" y="1430734"/>
                  </a:lnTo>
                  <a:lnTo>
                    <a:pt x="482306" y="1452333"/>
                  </a:lnTo>
                  <a:lnTo>
                    <a:pt x="525547" y="1472847"/>
                  </a:lnTo>
                  <a:lnTo>
                    <a:pt x="570272" y="1492246"/>
                  </a:lnTo>
                  <a:lnTo>
                    <a:pt x="616433" y="1510502"/>
                  </a:lnTo>
                  <a:lnTo>
                    <a:pt x="663983" y="1527587"/>
                  </a:lnTo>
                  <a:lnTo>
                    <a:pt x="712876" y="1543470"/>
                  </a:lnTo>
                  <a:lnTo>
                    <a:pt x="763065" y="1558125"/>
                  </a:lnTo>
                  <a:lnTo>
                    <a:pt x="814502" y="1571520"/>
                  </a:lnTo>
                  <a:lnTo>
                    <a:pt x="867141" y="1583628"/>
                  </a:lnTo>
                  <a:lnTo>
                    <a:pt x="920934" y="1594420"/>
                  </a:lnTo>
                  <a:lnTo>
                    <a:pt x="975836" y="1603867"/>
                  </a:lnTo>
                  <a:lnTo>
                    <a:pt x="1031798" y="1611939"/>
                  </a:lnTo>
                  <a:lnTo>
                    <a:pt x="1088774" y="1618609"/>
                  </a:lnTo>
                  <a:lnTo>
                    <a:pt x="1146717" y="1623846"/>
                  </a:lnTo>
                  <a:lnTo>
                    <a:pt x="1205581" y="1627623"/>
                  </a:lnTo>
                  <a:lnTo>
                    <a:pt x="1265317" y="1629911"/>
                  </a:lnTo>
                  <a:lnTo>
                    <a:pt x="1325880" y="1630680"/>
                  </a:lnTo>
                  <a:lnTo>
                    <a:pt x="1386342" y="1629911"/>
                  </a:lnTo>
                  <a:lnTo>
                    <a:pt x="1445983" y="1627623"/>
                  </a:lnTo>
                  <a:lnTo>
                    <a:pt x="1504757" y="1623846"/>
                  </a:lnTo>
                  <a:lnTo>
                    <a:pt x="1562616" y="1618609"/>
                  </a:lnTo>
                  <a:lnTo>
                    <a:pt x="1619513" y="1611939"/>
                  </a:lnTo>
                  <a:lnTo>
                    <a:pt x="1675400" y="1603867"/>
                  </a:lnTo>
                  <a:lnTo>
                    <a:pt x="1730232" y="1594420"/>
                  </a:lnTo>
                  <a:lnTo>
                    <a:pt x="1783960" y="1583628"/>
                  </a:lnTo>
                  <a:lnTo>
                    <a:pt x="1836537" y="1571520"/>
                  </a:lnTo>
                  <a:lnTo>
                    <a:pt x="1887918" y="1558125"/>
                  </a:lnTo>
                  <a:lnTo>
                    <a:pt x="1938053" y="1543470"/>
                  </a:lnTo>
                  <a:lnTo>
                    <a:pt x="1986897" y="1527587"/>
                  </a:lnTo>
                  <a:lnTo>
                    <a:pt x="2034403" y="1510502"/>
                  </a:lnTo>
                  <a:lnTo>
                    <a:pt x="2080522" y="1492246"/>
                  </a:lnTo>
                  <a:lnTo>
                    <a:pt x="2125209" y="1472847"/>
                  </a:lnTo>
                  <a:lnTo>
                    <a:pt x="2168416" y="1452333"/>
                  </a:lnTo>
                  <a:lnTo>
                    <a:pt x="2210095" y="1430734"/>
                  </a:lnTo>
                  <a:lnTo>
                    <a:pt x="2250201" y="1408079"/>
                  </a:lnTo>
                  <a:lnTo>
                    <a:pt x="2288685" y="1384397"/>
                  </a:lnTo>
                  <a:lnTo>
                    <a:pt x="2325501" y="1359715"/>
                  </a:lnTo>
                  <a:lnTo>
                    <a:pt x="2360601" y="1334065"/>
                  </a:lnTo>
                  <a:lnTo>
                    <a:pt x="2393939" y="1307473"/>
                  </a:lnTo>
                  <a:lnTo>
                    <a:pt x="2425467" y="1279969"/>
                  </a:lnTo>
                  <a:lnTo>
                    <a:pt x="2455139" y="1251583"/>
                  </a:lnTo>
                  <a:lnTo>
                    <a:pt x="2482907" y="1222342"/>
                  </a:lnTo>
                  <a:lnTo>
                    <a:pt x="2508724" y="1192275"/>
                  </a:lnTo>
                  <a:lnTo>
                    <a:pt x="2532543" y="1161413"/>
                  </a:lnTo>
                  <a:lnTo>
                    <a:pt x="2554317" y="1129783"/>
                  </a:lnTo>
                  <a:lnTo>
                    <a:pt x="2591542" y="1064336"/>
                  </a:lnTo>
                  <a:lnTo>
                    <a:pt x="2620022" y="996165"/>
                  </a:lnTo>
                  <a:lnTo>
                    <a:pt x="2639380" y="925502"/>
                  </a:lnTo>
                  <a:lnTo>
                    <a:pt x="2649239" y="852578"/>
                  </a:lnTo>
                  <a:lnTo>
                    <a:pt x="2650490" y="815340"/>
                  </a:lnTo>
                  <a:lnTo>
                    <a:pt x="2649239" y="778101"/>
                  </a:lnTo>
                  <a:lnTo>
                    <a:pt x="2639380" y="705177"/>
                  </a:lnTo>
                  <a:lnTo>
                    <a:pt x="2620022" y="634514"/>
                  </a:lnTo>
                  <a:lnTo>
                    <a:pt x="2591542" y="566343"/>
                  </a:lnTo>
                  <a:lnTo>
                    <a:pt x="2554317" y="500896"/>
                  </a:lnTo>
                  <a:lnTo>
                    <a:pt x="2532543" y="469266"/>
                  </a:lnTo>
                  <a:lnTo>
                    <a:pt x="2508724" y="438404"/>
                  </a:lnTo>
                  <a:lnTo>
                    <a:pt x="2482907" y="408337"/>
                  </a:lnTo>
                  <a:lnTo>
                    <a:pt x="2455139" y="379096"/>
                  </a:lnTo>
                  <a:lnTo>
                    <a:pt x="2425467" y="350710"/>
                  </a:lnTo>
                  <a:lnTo>
                    <a:pt x="2393939" y="323206"/>
                  </a:lnTo>
                  <a:lnTo>
                    <a:pt x="2360601" y="296614"/>
                  </a:lnTo>
                  <a:lnTo>
                    <a:pt x="2325501" y="270964"/>
                  </a:lnTo>
                  <a:lnTo>
                    <a:pt x="2288685" y="246282"/>
                  </a:lnTo>
                  <a:lnTo>
                    <a:pt x="2250201" y="222600"/>
                  </a:lnTo>
                  <a:lnTo>
                    <a:pt x="2210095" y="199945"/>
                  </a:lnTo>
                  <a:lnTo>
                    <a:pt x="2168416" y="178346"/>
                  </a:lnTo>
                  <a:lnTo>
                    <a:pt x="2125209" y="157832"/>
                  </a:lnTo>
                  <a:lnTo>
                    <a:pt x="2080522" y="138433"/>
                  </a:lnTo>
                  <a:lnTo>
                    <a:pt x="2034403" y="120177"/>
                  </a:lnTo>
                  <a:lnTo>
                    <a:pt x="1986897" y="103092"/>
                  </a:lnTo>
                  <a:lnTo>
                    <a:pt x="1938053" y="87209"/>
                  </a:lnTo>
                  <a:lnTo>
                    <a:pt x="1887918" y="72554"/>
                  </a:lnTo>
                  <a:lnTo>
                    <a:pt x="1836537" y="59159"/>
                  </a:lnTo>
                  <a:lnTo>
                    <a:pt x="1783960" y="47051"/>
                  </a:lnTo>
                  <a:lnTo>
                    <a:pt x="1730232" y="36259"/>
                  </a:lnTo>
                  <a:lnTo>
                    <a:pt x="1675400" y="26812"/>
                  </a:lnTo>
                  <a:lnTo>
                    <a:pt x="1619513" y="18740"/>
                  </a:lnTo>
                  <a:lnTo>
                    <a:pt x="1562616" y="12070"/>
                  </a:lnTo>
                  <a:lnTo>
                    <a:pt x="1504757" y="6833"/>
                  </a:lnTo>
                  <a:lnTo>
                    <a:pt x="1445983" y="3056"/>
                  </a:lnTo>
                  <a:lnTo>
                    <a:pt x="1386342" y="768"/>
                  </a:lnTo>
                  <a:lnTo>
                    <a:pt x="1325880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247389" y="5067300"/>
              <a:ext cx="2650490" cy="1631950"/>
            </a:xfrm>
            <a:custGeom>
              <a:avLst/>
              <a:gdLst/>
              <a:ahLst/>
              <a:cxnLst/>
              <a:rect l="l" t="t" r="r" b="b"/>
              <a:pathLst>
                <a:path w="2650490" h="1631950">
                  <a:moveTo>
                    <a:pt x="1325880" y="0"/>
                  </a:moveTo>
                  <a:lnTo>
                    <a:pt x="1386342" y="768"/>
                  </a:lnTo>
                  <a:lnTo>
                    <a:pt x="1445983" y="3056"/>
                  </a:lnTo>
                  <a:lnTo>
                    <a:pt x="1504757" y="6833"/>
                  </a:lnTo>
                  <a:lnTo>
                    <a:pt x="1562616" y="12070"/>
                  </a:lnTo>
                  <a:lnTo>
                    <a:pt x="1619513" y="18740"/>
                  </a:lnTo>
                  <a:lnTo>
                    <a:pt x="1675400" y="26812"/>
                  </a:lnTo>
                  <a:lnTo>
                    <a:pt x="1730232" y="36259"/>
                  </a:lnTo>
                  <a:lnTo>
                    <a:pt x="1783960" y="47051"/>
                  </a:lnTo>
                  <a:lnTo>
                    <a:pt x="1836537" y="59159"/>
                  </a:lnTo>
                  <a:lnTo>
                    <a:pt x="1887918" y="72554"/>
                  </a:lnTo>
                  <a:lnTo>
                    <a:pt x="1938053" y="87209"/>
                  </a:lnTo>
                  <a:lnTo>
                    <a:pt x="1986897" y="103092"/>
                  </a:lnTo>
                  <a:lnTo>
                    <a:pt x="2034403" y="120177"/>
                  </a:lnTo>
                  <a:lnTo>
                    <a:pt x="2080522" y="138433"/>
                  </a:lnTo>
                  <a:lnTo>
                    <a:pt x="2125209" y="157832"/>
                  </a:lnTo>
                  <a:lnTo>
                    <a:pt x="2168416" y="178346"/>
                  </a:lnTo>
                  <a:lnTo>
                    <a:pt x="2210095" y="199945"/>
                  </a:lnTo>
                  <a:lnTo>
                    <a:pt x="2250201" y="222600"/>
                  </a:lnTo>
                  <a:lnTo>
                    <a:pt x="2288685" y="246282"/>
                  </a:lnTo>
                  <a:lnTo>
                    <a:pt x="2325501" y="270964"/>
                  </a:lnTo>
                  <a:lnTo>
                    <a:pt x="2360601" y="296614"/>
                  </a:lnTo>
                  <a:lnTo>
                    <a:pt x="2393939" y="323206"/>
                  </a:lnTo>
                  <a:lnTo>
                    <a:pt x="2425467" y="350710"/>
                  </a:lnTo>
                  <a:lnTo>
                    <a:pt x="2455139" y="379096"/>
                  </a:lnTo>
                  <a:lnTo>
                    <a:pt x="2482907" y="408337"/>
                  </a:lnTo>
                  <a:lnTo>
                    <a:pt x="2508724" y="438404"/>
                  </a:lnTo>
                  <a:lnTo>
                    <a:pt x="2532543" y="469266"/>
                  </a:lnTo>
                  <a:lnTo>
                    <a:pt x="2554317" y="500896"/>
                  </a:lnTo>
                  <a:lnTo>
                    <a:pt x="2591542" y="566343"/>
                  </a:lnTo>
                  <a:lnTo>
                    <a:pt x="2620022" y="634514"/>
                  </a:lnTo>
                  <a:lnTo>
                    <a:pt x="2639380" y="705177"/>
                  </a:lnTo>
                  <a:lnTo>
                    <a:pt x="2649239" y="778101"/>
                  </a:lnTo>
                  <a:lnTo>
                    <a:pt x="2650490" y="815340"/>
                  </a:lnTo>
                  <a:lnTo>
                    <a:pt x="2649239" y="852578"/>
                  </a:lnTo>
                  <a:lnTo>
                    <a:pt x="2639380" y="925502"/>
                  </a:lnTo>
                  <a:lnTo>
                    <a:pt x="2620022" y="996165"/>
                  </a:lnTo>
                  <a:lnTo>
                    <a:pt x="2591542" y="1064336"/>
                  </a:lnTo>
                  <a:lnTo>
                    <a:pt x="2554317" y="1129783"/>
                  </a:lnTo>
                  <a:lnTo>
                    <a:pt x="2532543" y="1161413"/>
                  </a:lnTo>
                  <a:lnTo>
                    <a:pt x="2508724" y="1192275"/>
                  </a:lnTo>
                  <a:lnTo>
                    <a:pt x="2482907" y="1222342"/>
                  </a:lnTo>
                  <a:lnTo>
                    <a:pt x="2455139" y="1251583"/>
                  </a:lnTo>
                  <a:lnTo>
                    <a:pt x="2425467" y="1279969"/>
                  </a:lnTo>
                  <a:lnTo>
                    <a:pt x="2393939" y="1307473"/>
                  </a:lnTo>
                  <a:lnTo>
                    <a:pt x="2360601" y="1334065"/>
                  </a:lnTo>
                  <a:lnTo>
                    <a:pt x="2325501" y="1359715"/>
                  </a:lnTo>
                  <a:lnTo>
                    <a:pt x="2288685" y="1384397"/>
                  </a:lnTo>
                  <a:lnTo>
                    <a:pt x="2250201" y="1408079"/>
                  </a:lnTo>
                  <a:lnTo>
                    <a:pt x="2210095" y="1430734"/>
                  </a:lnTo>
                  <a:lnTo>
                    <a:pt x="2168416" y="1452333"/>
                  </a:lnTo>
                  <a:lnTo>
                    <a:pt x="2125209" y="1472847"/>
                  </a:lnTo>
                  <a:lnTo>
                    <a:pt x="2080522" y="1492246"/>
                  </a:lnTo>
                  <a:lnTo>
                    <a:pt x="2034403" y="1510502"/>
                  </a:lnTo>
                  <a:lnTo>
                    <a:pt x="1986897" y="1527587"/>
                  </a:lnTo>
                  <a:lnTo>
                    <a:pt x="1938053" y="1543470"/>
                  </a:lnTo>
                  <a:lnTo>
                    <a:pt x="1887918" y="1558125"/>
                  </a:lnTo>
                  <a:lnTo>
                    <a:pt x="1836537" y="1571520"/>
                  </a:lnTo>
                  <a:lnTo>
                    <a:pt x="1783960" y="1583628"/>
                  </a:lnTo>
                  <a:lnTo>
                    <a:pt x="1730232" y="1594420"/>
                  </a:lnTo>
                  <a:lnTo>
                    <a:pt x="1675400" y="1603867"/>
                  </a:lnTo>
                  <a:lnTo>
                    <a:pt x="1619513" y="1611939"/>
                  </a:lnTo>
                  <a:lnTo>
                    <a:pt x="1562616" y="1618609"/>
                  </a:lnTo>
                  <a:lnTo>
                    <a:pt x="1504757" y="1623846"/>
                  </a:lnTo>
                  <a:lnTo>
                    <a:pt x="1445983" y="1627623"/>
                  </a:lnTo>
                  <a:lnTo>
                    <a:pt x="1386342" y="1629911"/>
                  </a:lnTo>
                  <a:lnTo>
                    <a:pt x="1325880" y="1630680"/>
                  </a:lnTo>
                  <a:lnTo>
                    <a:pt x="1265317" y="1629911"/>
                  </a:lnTo>
                  <a:lnTo>
                    <a:pt x="1205581" y="1627623"/>
                  </a:lnTo>
                  <a:lnTo>
                    <a:pt x="1146717" y="1623846"/>
                  </a:lnTo>
                  <a:lnTo>
                    <a:pt x="1088774" y="1618609"/>
                  </a:lnTo>
                  <a:lnTo>
                    <a:pt x="1031798" y="1611939"/>
                  </a:lnTo>
                  <a:lnTo>
                    <a:pt x="975836" y="1603867"/>
                  </a:lnTo>
                  <a:lnTo>
                    <a:pt x="920934" y="1594420"/>
                  </a:lnTo>
                  <a:lnTo>
                    <a:pt x="867141" y="1583628"/>
                  </a:lnTo>
                  <a:lnTo>
                    <a:pt x="814502" y="1571520"/>
                  </a:lnTo>
                  <a:lnTo>
                    <a:pt x="763065" y="1558125"/>
                  </a:lnTo>
                  <a:lnTo>
                    <a:pt x="712876" y="1543470"/>
                  </a:lnTo>
                  <a:lnTo>
                    <a:pt x="663983" y="1527587"/>
                  </a:lnTo>
                  <a:lnTo>
                    <a:pt x="616433" y="1510502"/>
                  </a:lnTo>
                  <a:lnTo>
                    <a:pt x="570272" y="1492246"/>
                  </a:lnTo>
                  <a:lnTo>
                    <a:pt x="525547" y="1472847"/>
                  </a:lnTo>
                  <a:lnTo>
                    <a:pt x="482306" y="1452333"/>
                  </a:lnTo>
                  <a:lnTo>
                    <a:pt x="440594" y="1430734"/>
                  </a:lnTo>
                  <a:lnTo>
                    <a:pt x="400460" y="1408079"/>
                  </a:lnTo>
                  <a:lnTo>
                    <a:pt x="361950" y="1384397"/>
                  </a:lnTo>
                  <a:lnTo>
                    <a:pt x="325112" y="1359715"/>
                  </a:lnTo>
                  <a:lnTo>
                    <a:pt x="289991" y="1334065"/>
                  </a:lnTo>
                  <a:lnTo>
                    <a:pt x="256635" y="1307473"/>
                  </a:lnTo>
                  <a:lnTo>
                    <a:pt x="225090" y="1279969"/>
                  </a:lnTo>
                  <a:lnTo>
                    <a:pt x="195405" y="1251583"/>
                  </a:lnTo>
                  <a:lnTo>
                    <a:pt x="167625" y="1222342"/>
                  </a:lnTo>
                  <a:lnTo>
                    <a:pt x="141798" y="1192275"/>
                  </a:lnTo>
                  <a:lnTo>
                    <a:pt x="117971" y="1161413"/>
                  </a:lnTo>
                  <a:lnTo>
                    <a:pt x="96190" y="1129783"/>
                  </a:lnTo>
                  <a:lnTo>
                    <a:pt x="58955" y="1064336"/>
                  </a:lnTo>
                  <a:lnTo>
                    <a:pt x="30470" y="996165"/>
                  </a:lnTo>
                  <a:lnTo>
                    <a:pt x="11110" y="925502"/>
                  </a:lnTo>
                  <a:lnTo>
                    <a:pt x="1250" y="852578"/>
                  </a:lnTo>
                  <a:lnTo>
                    <a:pt x="0" y="815340"/>
                  </a:lnTo>
                  <a:lnTo>
                    <a:pt x="1250" y="778101"/>
                  </a:lnTo>
                  <a:lnTo>
                    <a:pt x="11110" y="705177"/>
                  </a:lnTo>
                  <a:lnTo>
                    <a:pt x="30470" y="634514"/>
                  </a:lnTo>
                  <a:lnTo>
                    <a:pt x="58955" y="566343"/>
                  </a:lnTo>
                  <a:lnTo>
                    <a:pt x="96190" y="500896"/>
                  </a:lnTo>
                  <a:lnTo>
                    <a:pt x="117971" y="469266"/>
                  </a:lnTo>
                  <a:lnTo>
                    <a:pt x="141798" y="438404"/>
                  </a:lnTo>
                  <a:lnTo>
                    <a:pt x="167625" y="408337"/>
                  </a:lnTo>
                  <a:lnTo>
                    <a:pt x="195405" y="379096"/>
                  </a:lnTo>
                  <a:lnTo>
                    <a:pt x="225090" y="350710"/>
                  </a:lnTo>
                  <a:lnTo>
                    <a:pt x="256635" y="323206"/>
                  </a:lnTo>
                  <a:lnTo>
                    <a:pt x="289991" y="296614"/>
                  </a:lnTo>
                  <a:lnTo>
                    <a:pt x="325112" y="270964"/>
                  </a:lnTo>
                  <a:lnTo>
                    <a:pt x="361950" y="246282"/>
                  </a:lnTo>
                  <a:lnTo>
                    <a:pt x="400460" y="222600"/>
                  </a:lnTo>
                  <a:lnTo>
                    <a:pt x="440594" y="199945"/>
                  </a:lnTo>
                  <a:lnTo>
                    <a:pt x="482306" y="178346"/>
                  </a:lnTo>
                  <a:lnTo>
                    <a:pt x="525547" y="157832"/>
                  </a:lnTo>
                  <a:lnTo>
                    <a:pt x="570272" y="138433"/>
                  </a:lnTo>
                  <a:lnTo>
                    <a:pt x="616433" y="120177"/>
                  </a:lnTo>
                  <a:lnTo>
                    <a:pt x="663983" y="103092"/>
                  </a:lnTo>
                  <a:lnTo>
                    <a:pt x="712876" y="87209"/>
                  </a:lnTo>
                  <a:lnTo>
                    <a:pt x="763065" y="72554"/>
                  </a:lnTo>
                  <a:lnTo>
                    <a:pt x="814502" y="59159"/>
                  </a:lnTo>
                  <a:lnTo>
                    <a:pt x="867141" y="47051"/>
                  </a:lnTo>
                  <a:lnTo>
                    <a:pt x="920934" y="36259"/>
                  </a:lnTo>
                  <a:lnTo>
                    <a:pt x="975836" y="26812"/>
                  </a:lnTo>
                  <a:lnTo>
                    <a:pt x="1031798" y="18740"/>
                  </a:lnTo>
                  <a:lnTo>
                    <a:pt x="1088774" y="12070"/>
                  </a:lnTo>
                  <a:lnTo>
                    <a:pt x="1146717" y="6833"/>
                  </a:lnTo>
                  <a:lnTo>
                    <a:pt x="1205581" y="3056"/>
                  </a:lnTo>
                  <a:lnTo>
                    <a:pt x="1265317" y="768"/>
                  </a:lnTo>
                  <a:lnTo>
                    <a:pt x="1325880" y="0"/>
                  </a:lnTo>
                  <a:close/>
                </a:path>
                <a:path w="2650490" h="1631950">
                  <a:moveTo>
                    <a:pt x="0" y="0"/>
                  </a:moveTo>
                  <a:lnTo>
                    <a:pt x="0" y="0"/>
                  </a:lnTo>
                </a:path>
                <a:path w="2650490" h="1631950">
                  <a:moveTo>
                    <a:pt x="2650490" y="1631950"/>
                  </a:moveTo>
                  <a:lnTo>
                    <a:pt x="2650490" y="1631950"/>
                  </a:lnTo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602990" y="5444490"/>
            <a:ext cx="1843405" cy="8775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9710" marR="5080" indent="-20701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O</a:t>
            </a: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b</a:t>
            </a:r>
            <a:r>
              <a:rPr sz="2800" b="1" spc="5" dirty="0">
                <a:solidFill>
                  <a:srgbClr val="00269E"/>
                </a:solidFill>
                <a:latin typeface="Arial"/>
                <a:cs typeface="Arial"/>
              </a:rPr>
              <a:t>j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e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c</a:t>
            </a:r>
            <a:r>
              <a:rPr sz="2800" b="1" spc="5" dirty="0">
                <a:solidFill>
                  <a:srgbClr val="00269E"/>
                </a:solidFill>
                <a:latin typeface="Arial"/>
                <a:cs typeface="Arial"/>
              </a:rPr>
              <a:t>t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i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v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i</a:t>
            </a:r>
            <a:r>
              <a:rPr sz="2800" b="1" spc="5" dirty="0">
                <a:solidFill>
                  <a:srgbClr val="00269E"/>
                </a:solidFill>
                <a:latin typeface="Arial"/>
                <a:cs typeface="Arial"/>
              </a:rPr>
              <a:t>t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y 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Principle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09940" y="3330000"/>
            <a:ext cx="2660650" cy="1644650"/>
            <a:chOff x="309940" y="3330000"/>
            <a:chExt cx="2660650" cy="1644650"/>
          </a:xfrm>
        </p:grpSpPr>
        <p:sp>
          <p:nvSpPr>
            <p:cNvPr id="21" name="object 21"/>
            <p:cNvSpPr/>
            <p:nvPr/>
          </p:nvSpPr>
          <p:spPr>
            <a:xfrm>
              <a:off x="316230" y="3336289"/>
              <a:ext cx="2647950" cy="1631950"/>
            </a:xfrm>
            <a:custGeom>
              <a:avLst/>
              <a:gdLst/>
              <a:ahLst/>
              <a:cxnLst/>
              <a:rect l="l" t="t" r="r" b="b"/>
              <a:pathLst>
                <a:path w="2647950" h="1631950">
                  <a:moveTo>
                    <a:pt x="1323339" y="0"/>
                  </a:moveTo>
                  <a:lnTo>
                    <a:pt x="1262880" y="768"/>
                  </a:lnTo>
                  <a:lnTo>
                    <a:pt x="1203246" y="3056"/>
                  </a:lnTo>
                  <a:lnTo>
                    <a:pt x="1144486" y="6833"/>
                  </a:lnTo>
                  <a:lnTo>
                    <a:pt x="1086644" y="12070"/>
                  </a:lnTo>
                  <a:lnTo>
                    <a:pt x="1029770" y="18740"/>
                  </a:lnTo>
                  <a:lnTo>
                    <a:pt x="973908" y="26812"/>
                  </a:lnTo>
                  <a:lnTo>
                    <a:pt x="919107" y="36259"/>
                  </a:lnTo>
                  <a:lnTo>
                    <a:pt x="865412" y="47051"/>
                  </a:lnTo>
                  <a:lnTo>
                    <a:pt x="812871" y="59159"/>
                  </a:lnTo>
                  <a:lnTo>
                    <a:pt x="761530" y="72554"/>
                  </a:lnTo>
                  <a:lnTo>
                    <a:pt x="711436" y="87209"/>
                  </a:lnTo>
                  <a:lnTo>
                    <a:pt x="662636" y="103092"/>
                  </a:lnTo>
                  <a:lnTo>
                    <a:pt x="615176" y="120177"/>
                  </a:lnTo>
                  <a:lnTo>
                    <a:pt x="569105" y="138433"/>
                  </a:lnTo>
                  <a:lnTo>
                    <a:pt x="524467" y="157832"/>
                  </a:lnTo>
                  <a:lnTo>
                    <a:pt x="481311" y="178346"/>
                  </a:lnTo>
                  <a:lnTo>
                    <a:pt x="439682" y="199945"/>
                  </a:lnTo>
                  <a:lnTo>
                    <a:pt x="399628" y="222600"/>
                  </a:lnTo>
                  <a:lnTo>
                    <a:pt x="361195" y="246282"/>
                  </a:lnTo>
                  <a:lnTo>
                    <a:pt x="324430" y="270964"/>
                  </a:lnTo>
                  <a:lnTo>
                    <a:pt x="289381" y="296614"/>
                  </a:lnTo>
                  <a:lnTo>
                    <a:pt x="256093" y="323206"/>
                  </a:lnTo>
                  <a:lnTo>
                    <a:pt x="224614" y="350710"/>
                  </a:lnTo>
                  <a:lnTo>
                    <a:pt x="194990" y="379096"/>
                  </a:lnTo>
                  <a:lnTo>
                    <a:pt x="167268" y="408337"/>
                  </a:lnTo>
                  <a:lnTo>
                    <a:pt x="141495" y="438404"/>
                  </a:lnTo>
                  <a:lnTo>
                    <a:pt x="117718" y="469266"/>
                  </a:lnTo>
                  <a:lnTo>
                    <a:pt x="95983" y="500896"/>
                  </a:lnTo>
                  <a:lnTo>
                    <a:pt x="58828" y="566343"/>
                  </a:lnTo>
                  <a:lnTo>
                    <a:pt x="30404" y="634514"/>
                  </a:lnTo>
                  <a:lnTo>
                    <a:pt x="11085" y="705177"/>
                  </a:lnTo>
                  <a:lnTo>
                    <a:pt x="1247" y="778101"/>
                  </a:lnTo>
                  <a:lnTo>
                    <a:pt x="0" y="815340"/>
                  </a:lnTo>
                  <a:lnTo>
                    <a:pt x="1247" y="852678"/>
                  </a:lnTo>
                  <a:lnTo>
                    <a:pt x="11085" y="925786"/>
                  </a:lnTo>
                  <a:lnTo>
                    <a:pt x="30404" y="996613"/>
                  </a:lnTo>
                  <a:lnTo>
                    <a:pt x="58828" y="1064929"/>
                  </a:lnTo>
                  <a:lnTo>
                    <a:pt x="95983" y="1130502"/>
                  </a:lnTo>
                  <a:lnTo>
                    <a:pt x="117718" y="1162189"/>
                  </a:lnTo>
                  <a:lnTo>
                    <a:pt x="141495" y="1193105"/>
                  </a:lnTo>
                  <a:lnTo>
                    <a:pt x="167268" y="1223220"/>
                  </a:lnTo>
                  <a:lnTo>
                    <a:pt x="194990" y="1252506"/>
                  </a:lnTo>
                  <a:lnTo>
                    <a:pt x="224614" y="1280934"/>
                  </a:lnTo>
                  <a:lnTo>
                    <a:pt x="256093" y="1308476"/>
                  </a:lnTo>
                  <a:lnTo>
                    <a:pt x="289381" y="1335102"/>
                  </a:lnTo>
                  <a:lnTo>
                    <a:pt x="324430" y="1360785"/>
                  </a:lnTo>
                  <a:lnTo>
                    <a:pt x="361195" y="1385495"/>
                  </a:lnTo>
                  <a:lnTo>
                    <a:pt x="399628" y="1409203"/>
                  </a:lnTo>
                  <a:lnTo>
                    <a:pt x="439682" y="1431881"/>
                  </a:lnTo>
                  <a:lnTo>
                    <a:pt x="481311" y="1453500"/>
                  </a:lnTo>
                  <a:lnTo>
                    <a:pt x="524467" y="1474032"/>
                  </a:lnTo>
                  <a:lnTo>
                    <a:pt x="569105" y="1493447"/>
                  </a:lnTo>
                  <a:lnTo>
                    <a:pt x="615176" y="1511717"/>
                  </a:lnTo>
                  <a:lnTo>
                    <a:pt x="662636" y="1528813"/>
                  </a:lnTo>
                  <a:lnTo>
                    <a:pt x="711436" y="1544707"/>
                  </a:lnTo>
                  <a:lnTo>
                    <a:pt x="761530" y="1559369"/>
                  </a:lnTo>
                  <a:lnTo>
                    <a:pt x="812871" y="1572772"/>
                  </a:lnTo>
                  <a:lnTo>
                    <a:pt x="865412" y="1584885"/>
                  </a:lnTo>
                  <a:lnTo>
                    <a:pt x="919107" y="1595681"/>
                  </a:lnTo>
                  <a:lnTo>
                    <a:pt x="973908" y="1605131"/>
                  </a:lnTo>
                  <a:lnTo>
                    <a:pt x="1029770" y="1613206"/>
                  </a:lnTo>
                  <a:lnTo>
                    <a:pt x="1086644" y="1619877"/>
                  </a:lnTo>
                  <a:lnTo>
                    <a:pt x="1144486" y="1625116"/>
                  </a:lnTo>
                  <a:lnTo>
                    <a:pt x="1203246" y="1628893"/>
                  </a:lnTo>
                  <a:lnTo>
                    <a:pt x="1262880" y="1631181"/>
                  </a:lnTo>
                  <a:lnTo>
                    <a:pt x="1323339" y="1631950"/>
                  </a:lnTo>
                  <a:lnTo>
                    <a:pt x="1383899" y="1631181"/>
                  </a:lnTo>
                  <a:lnTo>
                    <a:pt x="1443628" y="1628893"/>
                  </a:lnTo>
                  <a:lnTo>
                    <a:pt x="1502478" y="1625116"/>
                  </a:lnTo>
                  <a:lnTo>
                    <a:pt x="1560403" y="1619877"/>
                  </a:lnTo>
                  <a:lnTo>
                    <a:pt x="1617358" y="1613206"/>
                  </a:lnTo>
                  <a:lnTo>
                    <a:pt x="1673294" y="1605131"/>
                  </a:lnTo>
                  <a:lnTo>
                    <a:pt x="1728165" y="1595681"/>
                  </a:lnTo>
                  <a:lnTo>
                    <a:pt x="1781926" y="1584885"/>
                  </a:lnTo>
                  <a:lnTo>
                    <a:pt x="1834528" y="1572772"/>
                  </a:lnTo>
                  <a:lnTo>
                    <a:pt x="1885926" y="1559369"/>
                  </a:lnTo>
                  <a:lnTo>
                    <a:pt x="1936073" y="1544707"/>
                  </a:lnTo>
                  <a:lnTo>
                    <a:pt x="1984922" y="1528813"/>
                  </a:lnTo>
                  <a:lnTo>
                    <a:pt x="2032426" y="1511717"/>
                  </a:lnTo>
                  <a:lnTo>
                    <a:pt x="2078539" y="1493447"/>
                  </a:lnTo>
                  <a:lnTo>
                    <a:pt x="2123215" y="1474032"/>
                  </a:lnTo>
                  <a:lnTo>
                    <a:pt x="2166406" y="1453500"/>
                  </a:lnTo>
                  <a:lnTo>
                    <a:pt x="2208067" y="1431881"/>
                  </a:lnTo>
                  <a:lnTo>
                    <a:pt x="2248149" y="1409203"/>
                  </a:lnTo>
                  <a:lnTo>
                    <a:pt x="2286608" y="1385495"/>
                  </a:lnTo>
                  <a:lnTo>
                    <a:pt x="2323395" y="1360785"/>
                  </a:lnTo>
                  <a:lnTo>
                    <a:pt x="2358465" y="1335102"/>
                  </a:lnTo>
                  <a:lnTo>
                    <a:pt x="2391771" y="1308476"/>
                  </a:lnTo>
                  <a:lnTo>
                    <a:pt x="2423266" y="1280934"/>
                  </a:lnTo>
                  <a:lnTo>
                    <a:pt x="2452904" y="1252506"/>
                  </a:lnTo>
                  <a:lnTo>
                    <a:pt x="2480638" y="1223220"/>
                  </a:lnTo>
                  <a:lnTo>
                    <a:pt x="2506421" y="1193105"/>
                  </a:lnTo>
                  <a:lnTo>
                    <a:pt x="2530206" y="1162189"/>
                  </a:lnTo>
                  <a:lnTo>
                    <a:pt x="2551948" y="1130502"/>
                  </a:lnTo>
                  <a:lnTo>
                    <a:pt x="2589113" y="1064929"/>
                  </a:lnTo>
                  <a:lnTo>
                    <a:pt x="2617542" y="996613"/>
                  </a:lnTo>
                  <a:lnTo>
                    <a:pt x="2636863" y="925786"/>
                  </a:lnTo>
                  <a:lnTo>
                    <a:pt x="2646702" y="852678"/>
                  </a:lnTo>
                  <a:lnTo>
                    <a:pt x="2647950" y="815340"/>
                  </a:lnTo>
                  <a:lnTo>
                    <a:pt x="2646702" y="778101"/>
                  </a:lnTo>
                  <a:lnTo>
                    <a:pt x="2636863" y="705177"/>
                  </a:lnTo>
                  <a:lnTo>
                    <a:pt x="2617542" y="634514"/>
                  </a:lnTo>
                  <a:lnTo>
                    <a:pt x="2589113" y="566343"/>
                  </a:lnTo>
                  <a:lnTo>
                    <a:pt x="2551948" y="500896"/>
                  </a:lnTo>
                  <a:lnTo>
                    <a:pt x="2530206" y="469266"/>
                  </a:lnTo>
                  <a:lnTo>
                    <a:pt x="2506421" y="438404"/>
                  </a:lnTo>
                  <a:lnTo>
                    <a:pt x="2480638" y="408337"/>
                  </a:lnTo>
                  <a:lnTo>
                    <a:pt x="2452904" y="379096"/>
                  </a:lnTo>
                  <a:lnTo>
                    <a:pt x="2423266" y="350710"/>
                  </a:lnTo>
                  <a:lnTo>
                    <a:pt x="2391771" y="323206"/>
                  </a:lnTo>
                  <a:lnTo>
                    <a:pt x="2358465" y="296614"/>
                  </a:lnTo>
                  <a:lnTo>
                    <a:pt x="2323395" y="270964"/>
                  </a:lnTo>
                  <a:lnTo>
                    <a:pt x="2286608" y="246282"/>
                  </a:lnTo>
                  <a:lnTo>
                    <a:pt x="2248149" y="222600"/>
                  </a:lnTo>
                  <a:lnTo>
                    <a:pt x="2208067" y="199945"/>
                  </a:lnTo>
                  <a:lnTo>
                    <a:pt x="2166406" y="178346"/>
                  </a:lnTo>
                  <a:lnTo>
                    <a:pt x="2123215" y="157832"/>
                  </a:lnTo>
                  <a:lnTo>
                    <a:pt x="2078539" y="138433"/>
                  </a:lnTo>
                  <a:lnTo>
                    <a:pt x="2032426" y="120177"/>
                  </a:lnTo>
                  <a:lnTo>
                    <a:pt x="1984922" y="103092"/>
                  </a:lnTo>
                  <a:lnTo>
                    <a:pt x="1936073" y="87209"/>
                  </a:lnTo>
                  <a:lnTo>
                    <a:pt x="1885926" y="72554"/>
                  </a:lnTo>
                  <a:lnTo>
                    <a:pt x="1834528" y="59159"/>
                  </a:lnTo>
                  <a:lnTo>
                    <a:pt x="1781926" y="47051"/>
                  </a:lnTo>
                  <a:lnTo>
                    <a:pt x="1728165" y="36259"/>
                  </a:lnTo>
                  <a:lnTo>
                    <a:pt x="1673294" y="26812"/>
                  </a:lnTo>
                  <a:lnTo>
                    <a:pt x="1617358" y="18740"/>
                  </a:lnTo>
                  <a:lnTo>
                    <a:pt x="1560403" y="12070"/>
                  </a:lnTo>
                  <a:lnTo>
                    <a:pt x="1502478" y="6833"/>
                  </a:lnTo>
                  <a:lnTo>
                    <a:pt x="1443628" y="3056"/>
                  </a:lnTo>
                  <a:lnTo>
                    <a:pt x="1383899" y="768"/>
                  </a:lnTo>
                  <a:lnTo>
                    <a:pt x="1323339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16230" y="3336289"/>
              <a:ext cx="2649220" cy="1631950"/>
            </a:xfrm>
            <a:custGeom>
              <a:avLst/>
              <a:gdLst/>
              <a:ahLst/>
              <a:cxnLst/>
              <a:rect l="l" t="t" r="r" b="b"/>
              <a:pathLst>
                <a:path w="2649220" h="1631950">
                  <a:moveTo>
                    <a:pt x="1323339" y="0"/>
                  </a:moveTo>
                  <a:lnTo>
                    <a:pt x="1383899" y="768"/>
                  </a:lnTo>
                  <a:lnTo>
                    <a:pt x="1443628" y="3056"/>
                  </a:lnTo>
                  <a:lnTo>
                    <a:pt x="1502478" y="6833"/>
                  </a:lnTo>
                  <a:lnTo>
                    <a:pt x="1560403" y="12070"/>
                  </a:lnTo>
                  <a:lnTo>
                    <a:pt x="1617358" y="18740"/>
                  </a:lnTo>
                  <a:lnTo>
                    <a:pt x="1673294" y="26812"/>
                  </a:lnTo>
                  <a:lnTo>
                    <a:pt x="1728165" y="36259"/>
                  </a:lnTo>
                  <a:lnTo>
                    <a:pt x="1781926" y="47051"/>
                  </a:lnTo>
                  <a:lnTo>
                    <a:pt x="1834528" y="59159"/>
                  </a:lnTo>
                  <a:lnTo>
                    <a:pt x="1885926" y="72554"/>
                  </a:lnTo>
                  <a:lnTo>
                    <a:pt x="1936073" y="87209"/>
                  </a:lnTo>
                  <a:lnTo>
                    <a:pt x="1984922" y="103092"/>
                  </a:lnTo>
                  <a:lnTo>
                    <a:pt x="2032426" y="120177"/>
                  </a:lnTo>
                  <a:lnTo>
                    <a:pt x="2078539" y="138433"/>
                  </a:lnTo>
                  <a:lnTo>
                    <a:pt x="2123215" y="157832"/>
                  </a:lnTo>
                  <a:lnTo>
                    <a:pt x="2166406" y="178346"/>
                  </a:lnTo>
                  <a:lnTo>
                    <a:pt x="2208067" y="199945"/>
                  </a:lnTo>
                  <a:lnTo>
                    <a:pt x="2248149" y="222600"/>
                  </a:lnTo>
                  <a:lnTo>
                    <a:pt x="2286608" y="246282"/>
                  </a:lnTo>
                  <a:lnTo>
                    <a:pt x="2323395" y="270964"/>
                  </a:lnTo>
                  <a:lnTo>
                    <a:pt x="2358465" y="296614"/>
                  </a:lnTo>
                  <a:lnTo>
                    <a:pt x="2391771" y="323206"/>
                  </a:lnTo>
                  <a:lnTo>
                    <a:pt x="2423266" y="350710"/>
                  </a:lnTo>
                  <a:lnTo>
                    <a:pt x="2452904" y="379096"/>
                  </a:lnTo>
                  <a:lnTo>
                    <a:pt x="2480638" y="408337"/>
                  </a:lnTo>
                  <a:lnTo>
                    <a:pt x="2506421" y="438404"/>
                  </a:lnTo>
                  <a:lnTo>
                    <a:pt x="2530206" y="469266"/>
                  </a:lnTo>
                  <a:lnTo>
                    <a:pt x="2551948" y="500896"/>
                  </a:lnTo>
                  <a:lnTo>
                    <a:pt x="2589113" y="566343"/>
                  </a:lnTo>
                  <a:lnTo>
                    <a:pt x="2617542" y="634514"/>
                  </a:lnTo>
                  <a:lnTo>
                    <a:pt x="2636863" y="705177"/>
                  </a:lnTo>
                  <a:lnTo>
                    <a:pt x="2646702" y="778101"/>
                  </a:lnTo>
                  <a:lnTo>
                    <a:pt x="2647950" y="815340"/>
                  </a:lnTo>
                  <a:lnTo>
                    <a:pt x="2646702" y="852678"/>
                  </a:lnTo>
                  <a:lnTo>
                    <a:pt x="2636863" y="925786"/>
                  </a:lnTo>
                  <a:lnTo>
                    <a:pt x="2617542" y="996613"/>
                  </a:lnTo>
                  <a:lnTo>
                    <a:pt x="2589113" y="1064929"/>
                  </a:lnTo>
                  <a:lnTo>
                    <a:pt x="2551948" y="1130502"/>
                  </a:lnTo>
                  <a:lnTo>
                    <a:pt x="2530206" y="1162189"/>
                  </a:lnTo>
                  <a:lnTo>
                    <a:pt x="2506421" y="1193105"/>
                  </a:lnTo>
                  <a:lnTo>
                    <a:pt x="2480638" y="1223220"/>
                  </a:lnTo>
                  <a:lnTo>
                    <a:pt x="2452904" y="1252506"/>
                  </a:lnTo>
                  <a:lnTo>
                    <a:pt x="2423266" y="1280934"/>
                  </a:lnTo>
                  <a:lnTo>
                    <a:pt x="2391771" y="1308476"/>
                  </a:lnTo>
                  <a:lnTo>
                    <a:pt x="2358465" y="1335102"/>
                  </a:lnTo>
                  <a:lnTo>
                    <a:pt x="2323395" y="1360785"/>
                  </a:lnTo>
                  <a:lnTo>
                    <a:pt x="2286608" y="1385495"/>
                  </a:lnTo>
                  <a:lnTo>
                    <a:pt x="2248149" y="1409203"/>
                  </a:lnTo>
                  <a:lnTo>
                    <a:pt x="2208067" y="1431881"/>
                  </a:lnTo>
                  <a:lnTo>
                    <a:pt x="2166406" y="1453500"/>
                  </a:lnTo>
                  <a:lnTo>
                    <a:pt x="2123215" y="1474032"/>
                  </a:lnTo>
                  <a:lnTo>
                    <a:pt x="2078539" y="1493447"/>
                  </a:lnTo>
                  <a:lnTo>
                    <a:pt x="2032426" y="1511717"/>
                  </a:lnTo>
                  <a:lnTo>
                    <a:pt x="1984922" y="1528813"/>
                  </a:lnTo>
                  <a:lnTo>
                    <a:pt x="1936073" y="1544707"/>
                  </a:lnTo>
                  <a:lnTo>
                    <a:pt x="1885926" y="1559369"/>
                  </a:lnTo>
                  <a:lnTo>
                    <a:pt x="1834528" y="1572772"/>
                  </a:lnTo>
                  <a:lnTo>
                    <a:pt x="1781926" y="1584885"/>
                  </a:lnTo>
                  <a:lnTo>
                    <a:pt x="1728165" y="1595681"/>
                  </a:lnTo>
                  <a:lnTo>
                    <a:pt x="1673294" y="1605131"/>
                  </a:lnTo>
                  <a:lnTo>
                    <a:pt x="1617358" y="1613206"/>
                  </a:lnTo>
                  <a:lnTo>
                    <a:pt x="1560403" y="1619877"/>
                  </a:lnTo>
                  <a:lnTo>
                    <a:pt x="1502478" y="1625116"/>
                  </a:lnTo>
                  <a:lnTo>
                    <a:pt x="1443628" y="1628893"/>
                  </a:lnTo>
                  <a:lnTo>
                    <a:pt x="1383899" y="1631181"/>
                  </a:lnTo>
                  <a:lnTo>
                    <a:pt x="1323339" y="1631950"/>
                  </a:lnTo>
                  <a:lnTo>
                    <a:pt x="1262880" y="1631181"/>
                  </a:lnTo>
                  <a:lnTo>
                    <a:pt x="1203246" y="1628893"/>
                  </a:lnTo>
                  <a:lnTo>
                    <a:pt x="1144486" y="1625116"/>
                  </a:lnTo>
                  <a:lnTo>
                    <a:pt x="1086644" y="1619877"/>
                  </a:lnTo>
                  <a:lnTo>
                    <a:pt x="1029770" y="1613206"/>
                  </a:lnTo>
                  <a:lnTo>
                    <a:pt x="973908" y="1605131"/>
                  </a:lnTo>
                  <a:lnTo>
                    <a:pt x="919107" y="1595681"/>
                  </a:lnTo>
                  <a:lnTo>
                    <a:pt x="865412" y="1584885"/>
                  </a:lnTo>
                  <a:lnTo>
                    <a:pt x="812871" y="1572772"/>
                  </a:lnTo>
                  <a:lnTo>
                    <a:pt x="761530" y="1559369"/>
                  </a:lnTo>
                  <a:lnTo>
                    <a:pt x="711436" y="1544707"/>
                  </a:lnTo>
                  <a:lnTo>
                    <a:pt x="662636" y="1528813"/>
                  </a:lnTo>
                  <a:lnTo>
                    <a:pt x="615176" y="1511717"/>
                  </a:lnTo>
                  <a:lnTo>
                    <a:pt x="569105" y="1493447"/>
                  </a:lnTo>
                  <a:lnTo>
                    <a:pt x="524467" y="1474032"/>
                  </a:lnTo>
                  <a:lnTo>
                    <a:pt x="481311" y="1453500"/>
                  </a:lnTo>
                  <a:lnTo>
                    <a:pt x="439682" y="1431881"/>
                  </a:lnTo>
                  <a:lnTo>
                    <a:pt x="399628" y="1409203"/>
                  </a:lnTo>
                  <a:lnTo>
                    <a:pt x="361195" y="1385495"/>
                  </a:lnTo>
                  <a:lnTo>
                    <a:pt x="324430" y="1360785"/>
                  </a:lnTo>
                  <a:lnTo>
                    <a:pt x="289381" y="1335102"/>
                  </a:lnTo>
                  <a:lnTo>
                    <a:pt x="256093" y="1308476"/>
                  </a:lnTo>
                  <a:lnTo>
                    <a:pt x="224614" y="1280934"/>
                  </a:lnTo>
                  <a:lnTo>
                    <a:pt x="194990" y="1252506"/>
                  </a:lnTo>
                  <a:lnTo>
                    <a:pt x="167268" y="1223220"/>
                  </a:lnTo>
                  <a:lnTo>
                    <a:pt x="141495" y="1193105"/>
                  </a:lnTo>
                  <a:lnTo>
                    <a:pt x="117718" y="1162189"/>
                  </a:lnTo>
                  <a:lnTo>
                    <a:pt x="95983" y="1130502"/>
                  </a:lnTo>
                  <a:lnTo>
                    <a:pt x="58828" y="1064929"/>
                  </a:lnTo>
                  <a:lnTo>
                    <a:pt x="30404" y="996613"/>
                  </a:lnTo>
                  <a:lnTo>
                    <a:pt x="11085" y="925786"/>
                  </a:lnTo>
                  <a:lnTo>
                    <a:pt x="1247" y="852678"/>
                  </a:lnTo>
                  <a:lnTo>
                    <a:pt x="0" y="815340"/>
                  </a:lnTo>
                  <a:lnTo>
                    <a:pt x="1247" y="778101"/>
                  </a:lnTo>
                  <a:lnTo>
                    <a:pt x="11085" y="705177"/>
                  </a:lnTo>
                  <a:lnTo>
                    <a:pt x="30404" y="634514"/>
                  </a:lnTo>
                  <a:lnTo>
                    <a:pt x="58828" y="566343"/>
                  </a:lnTo>
                  <a:lnTo>
                    <a:pt x="95983" y="500896"/>
                  </a:lnTo>
                  <a:lnTo>
                    <a:pt x="117718" y="469266"/>
                  </a:lnTo>
                  <a:lnTo>
                    <a:pt x="141495" y="438404"/>
                  </a:lnTo>
                  <a:lnTo>
                    <a:pt x="167268" y="408337"/>
                  </a:lnTo>
                  <a:lnTo>
                    <a:pt x="194990" y="379096"/>
                  </a:lnTo>
                  <a:lnTo>
                    <a:pt x="224614" y="350710"/>
                  </a:lnTo>
                  <a:lnTo>
                    <a:pt x="256093" y="323206"/>
                  </a:lnTo>
                  <a:lnTo>
                    <a:pt x="289381" y="296614"/>
                  </a:lnTo>
                  <a:lnTo>
                    <a:pt x="324430" y="270964"/>
                  </a:lnTo>
                  <a:lnTo>
                    <a:pt x="361195" y="246282"/>
                  </a:lnTo>
                  <a:lnTo>
                    <a:pt x="399628" y="222600"/>
                  </a:lnTo>
                  <a:lnTo>
                    <a:pt x="439682" y="199945"/>
                  </a:lnTo>
                  <a:lnTo>
                    <a:pt x="481311" y="178346"/>
                  </a:lnTo>
                  <a:lnTo>
                    <a:pt x="524467" y="157832"/>
                  </a:lnTo>
                  <a:lnTo>
                    <a:pt x="569105" y="138433"/>
                  </a:lnTo>
                  <a:lnTo>
                    <a:pt x="615176" y="120177"/>
                  </a:lnTo>
                  <a:lnTo>
                    <a:pt x="662636" y="103092"/>
                  </a:lnTo>
                  <a:lnTo>
                    <a:pt x="711436" y="87209"/>
                  </a:lnTo>
                  <a:lnTo>
                    <a:pt x="761530" y="72554"/>
                  </a:lnTo>
                  <a:lnTo>
                    <a:pt x="812871" y="59159"/>
                  </a:lnTo>
                  <a:lnTo>
                    <a:pt x="865412" y="47051"/>
                  </a:lnTo>
                  <a:lnTo>
                    <a:pt x="919107" y="36259"/>
                  </a:lnTo>
                  <a:lnTo>
                    <a:pt x="973908" y="26812"/>
                  </a:lnTo>
                  <a:lnTo>
                    <a:pt x="1029770" y="18740"/>
                  </a:lnTo>
                  <a:lnTo>
                    <a:pt x="1086644" y="12070"/>
                  </a:lnTo>
                  <a:lnTo>
                    <a:pt x="1144486" y="6833"/>
                  </a:lnTo>
                  <a:lnTo>
                    <a:pt x="1203246" y="3056"/>
                  </a:lnTo>
                  <a:lnTo>
                    <a:pt x="1262880" y="768"/>
                  </a:lnTo>
                  <a:lnTo>
                    <a:pt x="1323339" y="0"/>
                  </a:lnTo>
                  <a:close/>
                </a:path>
                <a:path w="2649220" h="1631950">
                  <a:moveTo>
                    <a:pt x="0" y="0"/>
                  </a:moveTo>
                  <a:lnTo>
                    <a:pt x="0" y="0"/>
                  </a:lnTo>
                </a:path>
                <a:path w="2649220" h="1631950">
                  <a:moveTo>
                    <a:pt x="2649220" y="1631950"/>
                  </a:moveTo>
                  <a:lnTo>
                    <a:pt x="2649220" y="1631950"/>
                  </a:lnTo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530859" y="3713479"/>
            <a:ext cx="2216150" cy="878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820" marR="5080" indent="-7112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S</a:t>
            </a:r>
            <a:r>
              <a:rPr sz="2800" b="1" spc="5" dirty="0">
                <a:solidFill>
                  <a:srgbClr val="00269E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a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b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l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e</a:t>
            </a:r>
            <a:r>
              <a:rPr sz="2800" b="1" spc="5" dirty="0">
                <a:solidFill>
                  <a:srgbClr val="00269E"/>
                </a:solidFill>
                <a:latin typeface="Arial"/>
                <a:cs typeface="Arial"/>
              </a:rPr>
              <a:t>-</a:t>
            </a: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D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o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ll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ar 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Assumption</a:t>
            </a:r>
            <a:endParaRPr sz="2800">
              <a:latin typeface="Arial"/>
              <a:cs typeface="Arial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3051810" y="3233420"/>
            <a:ext cx="3037840" cy="1609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99900"/>
              </a:lnSpc>
              <a:spcBef>
                <a:spcPts val="100"/>
              </a:spcBef>
            </a:pPr>
            <a:r>
              <a:rPr sz="2600" b="1" dirty="0">
                <a:solidFill>
                  <a:srgbClr val="00269E"/>
                </a:solidFill>
                <a:latin typeface="Arial"/>
                <a:cs typeface="Arial"/>
              </a:rPr>
              <a:t>These accounting  </a:t>
            </a:r>
            <a:r>
              <a:rPr sz="2600" b="1" spc="-5" dirty="0">
                <a:solidFill>
                  <a:srgbClr val="00269E"/>
                </a:solidFill>
                <a:latin typeface="Arial"/>
                <a:cs typeface="Arial"/>
              </a:rPr>
              <a:t>principles </a:t>
            </a:r>
            <a:r>
              <a:rPr sz="2600" b="1" dirty="0">
                <a:solidFill>
                  <a:srgbClr val="00269E"/>
                </a:solidFill>
                <a:latin typeface="Arial"/>
                <a:cs typeface="Arial"/>
              </a:rPr>
              <a:t>support  </a:t>
            </a:r>
            <a:r>
              <a:rPr sz="2600" b="1" spc="5" dirty="0">
                <a:solidFill>
                  <a:srgbClr val="FB0027"/>
                </a:solidFill>
                <a:latin typeface="Arial"/>
                <a:cs typeface="Arial"/>
              </a:rPr>
              <a:t>cost </a:t>
            </a:r>
            <a:r>
              <a:rPr sz="2600" b="1" dirty="0">
                <a:solidFill>
                  <a:srgbClr val="00269E"/>
                </a:solidFill>
                <a:latin typeface="Arial"/>
                <a:cs typeface="Arial"/>
              </a:rPr>
              <a:t>as the </a:t>
            </a:r>
            <a:r>
              <a:rPr sz="2600" b="1" spc="-5" dirty="0">
                <a:solidFill>
                  <a:srgbClr val="00269E"/>
                </a:solidFill>
                <a:latin typeface="Arial"/>
                <a:cs typeface="Arial"/>
              </a:rPr>
              <a:t>basis  for </a:t>
            </a:r>
            <a:r>
              <a:rPr sz="2600" b="1" dirty="0">
                <a:solidFill>
                  <a:srgbClr val="00269E"/>
                </a:solidFill>
                <a:latin typeface="Arial"/>
                <a:cs typeface="Arial"/>
              </a:rPr>
              <a:t>asset</a:t>
            </a:r>
            <a:r>
              <a:rPr sz="2600" b="1" spc="-5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00269E"/>
                </a:solidFill>
                <a:latin typeface="Arial"/>
                <a:cs typeface="Arial"/>
              </a:rPr>
              <a:t>valuation.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00530">
              <a:lnSpc>
                <a:spcPts val="2220"/>
              </a:lnSpc>
            </a:pPr>
            <a:r>
              <a:rPr spc="25" dirty="0"/>
              <a:t>Assets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2954655" algn="l"/>
                <a:tab pos="3295015" algn="l"/>
              </a:tabLst>
            </a:pPr>
            <a:r>
              <a:rPr spc="55" dirty="0"/>
              <a:t>C</a:t>
            </a:r>
            <a:r>
              <a:rPr spc="229" dirty="0"/>
              <a:t>a</a:t>
            </a:r>
            <a:r>
              <a:rPr spc="-114" dirty="0"/>
              <a:t>s</a:t>
            </a:r>
            <a:r>
              <a:rPr spc="105" dirty="0"/>
              <a:t>h</a:t>
            </a:r>
            <a:r>
              <a:rPr dirty="0"/>
              <a:t>	</a:t>
            </a:r>
            <a:r>
              <a:rPr spc="100" dirty="0"/>
              <a:t>$</a:t>
            </a:r>
            <a:r>
              <a:rPr dirty="0"/>
              <a:t>	</a:t>
            </a:r>
            <a:r>
              <a:rPr spc="55" dirty="0"/>
              <a:t>2</a:t>
            </a:r>
            <a:r>
              <a:rPr spc="65" dirty="0"/>
              <a:t>2</a:t>
            </a:r>
            <a:r>
              <a:rPr spc="105" dirty="0"/>
              <a:t>,</a:t>
            </a:r>
            <a:r>
              <a:rPr spc="65" dirty="0"/>
              <a:t>5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295015" algn="l"/>
              </a:tabLst>
            </a:pPr>
            <a:r>
              <a:rPr spc="55" dirty="0"/>
              <a:t>N</a:t>
            </a:r>
            <a:r>
              <a:rPr spc="114" dirty="0"/>
              <a:t>o</a:t>
            </a:r>
            <a:r>
              <a:rPr dirty="0"/>
              <a:t>t</a:t>
            </a:r>
            <a:r>
              <a:rPr spc="215" dirty="0"/>
              <a:t>e</a:t>
            </a:r>
            <a:r>
              <a:rPr spc="100" dirty="0"/>
              <a:t>s</a:t>
            </a:r>
            <a:r>
              <a:rPr spc="-105" dirty="0"/>
              <a:t> </a:t>
            </a:r>
            <a:r>
              <a:rPr spc="65" dirty="0"/>
              <a:t>r</a:t>
            </a:r>
            <a:r>
              <a:rPr spc="215" dirty="0"/>
              <a:t>e</a:t>
            </a:r>
            <a:r>
              <a:rPr spc="55" dirty="0"/>
              <a:t>c</a:t>
            </a:r>
            <a:r>
              <a:rPr spc="229" dirty="0"/>
              <a:t>e</a:t>
            </a:r>
            <a:r>
              <a:rPr spc="105" dirty="0"/>
              <a:t>i</a:t>
            </a:r>
            <a:r>
              <a:rPr spc="55" dirty="0"/>
              <a:t>v</a:t>
            </a:r>
            <a:r>
              <a:rPr spc="229" dirty="0"/>
              <a:t>a</a:t>
            </a:r>
            <a:r>
              <a:rPr spc="105" dirty="0"/>
              <a:t>bl</a:t>
            </a:r>
            <a:r>
              <a:rPr spc="100" dirty="0"/>
              <a:t>e</a:t>
            </a:r>
            <a:r>
              <a:rPr dirty="0"/>
              <a:t>	</a:t>
            </a:r>
            <a:r>
              <a:rPr spc="55" dirty="0"/>
              <a:t>1</a:t>
            </a:r>
            <a:r>
              <a:rPr spc="65" dirty="0"/>
              <a:t>0</a:t>
            </a:r>
            <a:r>
              <a:rPr spc="105" dirty="0"/>
              <a:t>,</a:t>
            </a:r>
            <a:r>
              <a:rPr spc="65" dirty="0"/>
              <a:t>0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295015" algn="l"/>
              </a:tabLst>
            </a:pPr>
            <a:r>
              <a:rPr spc="55" dirty="0"/>
              <a:t>Acc</a:t>
            </a:r>
            <a:r>
              <a:rPr spc="114" dirty="0"/>
              <a:t>o</a:t>
            </a:r>
            <a:r>
              <a:rPr spc="105" dirty="0"/>
              <a:t>u</a:t>
            </a:r>
            <a:r>
              <a:rPr spc="114" dirty="0"/>
              <a:t>n</a:t>
            </a:r>
            <a:r>
              <a:rPr dirty="0"/>
              <a:t>t</a:t>
            </a:r>
            <a:r>
              <a:rPr spc="100" dirty="0"/>
              <a:t>s</a:t>
            </a:r>
            <a:r>
              <a:rPr spc="-105" dirty="0"/>
              <a:t> </a:t>
            </a:r>
            <a:r>
              <a:rPr spc="65" dirty="0"/>
              <a:t>r</a:t>
            </a:r>
            <a:r>
              <a:rPr spc="215" dirty="0"/>
              <a:t>e</a:t>
            </a:r>
            <a:r>
              <a:rPr spc="55" dirty="0"/>
              <a:t>c</a:t>
            </a:r>
            <a:r>
              <a:rPr spc="229" dirty="0"/>
              <a:t>e</a:t>
            </a:r>
            <a:r>
              <a:rPr spc="105" dirty="0"/>
              <a:t>i</a:t>
            </a:r>
            <a:r>
              <a:rPr spc="55" dirty="0"/>
              <a:t>v</a:t>
            </a:r>
            <a:r>
              <a:rPr spc="229" dirty="0"/>
              <a:t>a</a:t>
            </a:r>
            <a:r>
              <a:rPr spc="114" dirty="0"/>
              <a:t>b</a:t>
            </a:r>
            <a:r>
              <a:rPr spc="95" dirty="0"/>
              <a:t>l</a:t>
            </a:r>
            <a:r>
              <a:rPr spc="100" dirty="0"/>
              <a:t>e</a:t>
            </a:r>
            <a:r>
              <a:rPr dirty="0"/>
              <a:t>	</a:t>
            </a:r>
            <a:r>
              <a:rPr spc="55" dirty="0"/>
              <a:t>6</a:t>
            </a:r>
            <a:r>
              <a:rPr spc="65" dirty="0"/>
              <a:t>0</a:t>
            </a:r>
            <a:r>
              <a:rPr spc="105" dirty="0"/>
              <a:t>,</a:t>
            </a:r>
            <a:r>
              <a:rPr spc="65" dirty="0"/>
              <a:t>5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443604" algn="l"/>
              </a:tabLst>
            </a:pPr>
            <a:r>
              <a:rPr spc="165" dirty="0"/>
              <a:t>S</a:t>
            </a:r>
            <a:r>
              <a:rPr spc="114" dirty="0"/>
              <a:t>u</a:t>
            </a:r>
            <a:r>
              <a:rPr spc="95" dirty="0"/>
              <a:t>p</a:t>
            </a:r>
            <a:r>
              <a:rPr spc="114" dirty="0"/>
              <a:t>pl</a:t>
            </a:r>
            <a:r>
              <a:rPr spc="105" dirty="0"/>
              <a:t>i</a:t>
            </a:r>
            <a:r>
              <a:rPr spc="215" dirty="0"/>
              <a:t>e</a:t>
            </a:r>
            <a:r>
              <a:rPr spc="100" dirty="0"/>
              <a:t>s</a:t>
            </a:r>
            <a:r>
              <a:rPr dirty="0"/>
              <a:t>	</a:t>
            </a:r>
            <a:r>
              <a:rPr spc="55" dirty="0"/>
              <a:t>2</a:t>
            </a:r>
            <a:r>
              <a:rPr spc="105" dirty="0"/>
              <a:t>,</a:t>
            </a:r>
            <a:r>
              <a:rPr spc="65" dirty="0"/>
              <a:t>0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146425" algn="l"/>
              </a:tabLst>
            </a:pPr>
            <a:r>
              <a:rPr spc="114" dirty="0"/>
              <a:t>L</a:t>
            </a:r>
            <a:r>
              <a:rPr spc="215" dirty="0"/>
              <a:t>a</a:t>
            </a:r>
            <a:r>
              <a:rPr spc="114" dirty="0"/>
              <a:t>n</a:t>
            </a:r>
            <a:r>
              <a:rPr spc="105" dirty="0"/>
              <a:t>d</a:t>
            </a:r>
            <a:r>
              <a:rPr dirty="0"/>
              <a:t>	</a:t>
            </a:r>
            <a:r>
              <a:rPr spc="65" dirty="0"/>
              <a:t>1</a:t>
            </a:r>
            <a:r>
              <a:rPr spc="55" dirty="0"/>
              <a:t>00</a:t>
            </a:r>
            <a:r>
              <a:rPr spc="105" dirty="0"/>
              <a:t>,</a:t>
            </a:r>
            <a:r>
              <a:rPr spc="55" dirty="0"/>
              <a:t>0</a:t>
            </a:r>
            <a:r>
              <a:rPr spc="6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0"/>
              </a:spcBef>
              <a:tabLst>
                <a:tab pos="3295015" algn="l"/>
              </a:tabLst>
            </a:pPr>
            <a:r>
              <a:rPr spc="55" dirty="0"/>
              <a:t>B</a:t>
            </a:r>
            <a:r>
              <a:rPr spc="114" dirty="0"/>
              <a:t>u</a:t>
            </a:r>
            <a:r>
              <a:rPr spc="105" dirty="0"/>
              <a:t>i</a:t>
            </a:r>
            <a:r>
              <a:rPr spc="95" dirty="0"/>
              <a:t>l</a:t>
            </a:r>
            <a:r>
              <a:rPr spc="114" dirty="0"/>
              <a:t>d</a:t>
            </a:r>
            <a:r>
              <a:rPr spc="105" dirty="0"/>
              <a:t>ing</a:t>
            </a:r>
            <a:r>
              <a:rPr dirty="0"/>
              <a:t>	</a:t>
            </a:r>
            <a:r>
              <a:rPr spc="55" dirty="0"/>
              <a:t>9</a:t>
            </a:r>
            <a:r>
              <a:rPr spc="65" dirty="0"/>
              <a:t>0</a:t>
            </a:r>
            <a:r>
              <a:rPr spc="105" dirty="0"/>
              <a:t>,</a:t>
            </a:r>
            <a:r>
              <a:rPr spc="65" dirty="0"/>
              <a:t>0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295015" algn="l"/>
              </a:tabLst>
            </a:pPr>
            <a:r>
              <a:rPr spc="120" dirty="0"/>
              <a:t>O</a:t>
            </a:r>
            <a:r>
              <a:rPr dirty="0"/>
              <a:t>ff</a:t>
            </a:r>
            <a:r>
              <a:rPr spc="105" dirty="0"/>
              <a:t>i</a:t>
            </a:r>
            <a:r>
              <a:rPr spc="55" dirty="0"/>
              <a:t>c</a:t>
            </a:r>
            <a:r>
              <a:rPr spc="100" dirty="0"/>
              <a:t>e</a:t>
            </a:r>
            <a:r>
              <a:rPr spc="229" dirty="0"/>
              <a:t> e</a:t>
            </a:r>
            <a:r>
              <a:rPr spc="114" dirty="0"/>
              <a:t>q</a:t>
            </a:r>
            <a:r>
              <a:rPr spc="105" dirty="0"/>
              <a:t>uip</a:t>
            </a:r>
            <a:r>
              <a:rPr spc="229" dirty="0"/>
              <a:t>m</a:t>
            </a:r>
            <a:r>
              <a:rPr spc="215" dirty="0"/>
              <a:t>e</a:t>
            </a:r>
            <a:r>
              <a:rPr spc="114" dirty="0"/>
              <a:t>n</a:t>
            </a:r>
            <a:r>
              <a:rPr spc="55" dirty="0"/>
              <a:t>t</a:t>
            </a:r>
            <a:r>
              <a:rPr dirty="0"/>
              <a:t>	</a:t>
            </a:r>
            <a:r>
              <a:rPr spc="55" dirty="0"/>
              <a:t>1</a:t>
            </a:r>
            <a:r>
              <a:rPr spc="65" dirty="0"/>
              <a:t>5</a:t>
            </a:r>
            <a:r>
              <a:rPr spc="105" dirty="0"/>
              <a:t>,</a:t>
            </a:r>
            <a:r>
              <a:rPr spc="65" dirty="0"/>
              <a:t>0</a:t>
            </a:r>
            <a:r>
              <a:rPr spc="55" dirty="0"/>
              <a:t>0</a:t>
            </a:r>
            <a:r>
              <a:rPr spc="100" dirty="0"/>
              <a:t>0</a:t>
            </a:r>
          </a:p>
        </p:txBody>
      </p:sp>
      <p:sp>
        <p:nvSpPr>
          <p:cNvPr id="3" name="object 3"/>
          <p:cNvSpPr/>
          <p:nvPr/>
        </p:nvSpPr>
        <p:spPr>
          <a:xfrm>
            <a:off x="3017520" y="6050279"/>
            <a:ext cx="1423670" cy="0"/>
          </a:xfrm>
          <a:custGeom>
            <a:avLst/>
            <a:gdLst/>
            <a:ahLst/>
            <a:cxnLst/>
            <a:rect l="l" t="t" r="r" b="b"/>
            <a:pathLst>
              <a:path w="1423670">
                <a:moveTo>
                  <a:pt x="0" y="0"/>
                </a:moveTo>
                <a:lnTo>
                  <a:pt x="14236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5" name="object 5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algn="ctr">
              <a:lnSpc>
                <a:spcPct val="100000"/>
              </a:lnSpc>
            </a:pPr>
            <a:r>
              <a:rPr spc="-5" dirty="0"/>
              <a:t>Liabilities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60642" y="1711325"/>
          <a:ext cx="8917939" cy="44053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200"/>
                <a:gridCol w="1855470"/>
                <a:gridCol w="2497455"/>
                <a:gridCol w="109854"/>
                <a:gridCol w="2912745"/>
                <a:gridCol w="1466215"/>
              </a:tblGrid>
              <a:tr h="9909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3975">
                      <a:solidFill>
                        <a:srgbClr val="BFBFBF"/>
                      </a:solidFill>
                      <a:prstDash val="solid"/>
                    </a:lnR>
                    <a:lnT w="28575">
                      <a:solidFill>
                        <a:srgbClr val="BFBFBF"/>
                      </a:solidFill>
                      <a:prstDash val="solid"/>
                    </a:lnT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2295"/>
                        </a:lnSpc>
                      </a:pPr>
                      <a:r>
                        <a:rPr sz="2000" b="1" spc="145" dirty="0">
                          <a:latin typeface="Arial"/>
                          <a:cs typeface="Arial"/>
                        </a:rPr>
                        <a:t>Vagabond </a:t>
                      </a:r>
                      <a:r>
                        <a:rPr sz="2000" b="1" spc="120" dirty="0">
                          <a:latin typeface="Arial"/>
                          <a:cs typeface="Arial"/>
                        </a:rPr>
                        <a:t>Travel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10" dirty="0">
                          <a:latin typeface="Arial"/>
                          <a:cs typeface="Arial"/>
                        </a:rPr>
                        <a:t>Agency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3146425" marR="3157220" indent="635" algn="ctr">
                        <a:lnSpc>
                          <a:spcPct val="109600"/>
                        </a:lnSpc>
                      </a:pPr>
                      <a:r>
                        <a:rPr sz="2000" b="1" spc="125" dirty="0">
                          <a:latin typeface="Arial"/>
                          <a:cs typeface="Arial"/>
                        </a:rPr>
                        <a:t>Balance </a:t>
                      </a:r>
                      <a:r>
                        <a:rPr sz="2000" b="1" spc="155" dirty="0">
                          <a:latin typeface="Arial"/>
                          <a:cs typeface="Arial"/>
                        </a:rPr>
                        <a:t>Sheet  </a:t>
                      </a:r>
                      <a:r>
                        <a:rPr sz="2000" b="1" spc="145" dirty="0">
                          <a:latin typeface="Arial"/>
                          <a:cs typeface="Arial"/>
                        </a:rPr>
                        <a:t>December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65" dirty="0">
                          <a:latin typeface="Arial"/>
                          <a:cs typeface="Arial"/>
                        </a:rPr>
                        <a:t>2002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T w="28575">
                      <a:solidFill>
                        <a:srgbClr val="BFBFBF"/>
                      </a:solidFill>
                      <a:prstDash val="solid"/>
                    </a:lnT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3975">
                      <a:solidFill>
                        <a:srgbClr val="BFBFBF"/>
                      </a:solidFill>
                      <a:prstDash val="solid"/>
                    </a:lnR>
                    <a:lnB w="12700">
                      <a:solidFill>
                        <a:srgbClr val="00AD00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520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lnT w="12700">
                      <a:solidFill>
                        <a:srgbClr val="00AD00"/>
                      </a:solidFill>
                      <a:prstDash val="solid"/>
                    </a:lnT>
                    <a:solidFill>
                      <a:srgbClr val="FFC4CE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C4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472440">
                        <a:lnSpc>
                          <a:spcPts val="1570"/>
                        </a:lnSpc>
                      </a:pPr>
                      <a:r>
                        <a:rPr sz="2000" b="1" spc="120" dirty="0">
                          <a:latin typeface="Arial"/>
                          <a:cs typeface="Arial"/>
                        </a:rPr>
                        <a:t>Liabilities 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&amp; </a:t>
                      </a:r>
                      <a:r>
                        <a:rPr sz="2000" b="1" spc="10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2000" b="1" spc="-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Equity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334452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ts val="2685"/>
                        </a:lnSpc>
                      </a:pPr>
                      <a:r>
                        <a:rPr sz="3600" b="1" spc="-10" dirty="0">
                          <a:solidFill>
                            <a:srgbClr val="027B02"/>
                          </a:solidFill>
                          <a:latin typeface="Arial"/>
                          <a:cs typeface="Arial"/>
                        </a:rPr>
                        <a:t>Liabilities</a:t>
                      </a:r>
                      <a:r>
                        <a:rPr sz="3600" b="1" dirty="0">
                          <a:solidFill>
                            <a:srgbClr val="027B0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6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are</a:t>
                      </a:r>
                      <a:endParaRPr sz="3600">
                        <a:latin typeface="Arial"/>
                        <a:cs typeface="Arial"/>
                      </a:endParaRPr>
                    </a:p>
                    <a:p>
                      <a:pPr marL="182880" marR="179070" indent="-1270" algn="ctr">
                        <a:lnSpc>
                          <a:spcPct val="100000"/>
                        </a:lnSpc>
                      </a:pPr>
                      <a:r>
                        <a:rPr sz="36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debts </a:t>
                      </a:r>
                      <a:r>
                        <a:rPr sz="36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that  represent</a:t>
                      </a:r>
                      <a:r>
                        <a:rPr sz="3600" b="1" spc="-6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6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negative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C4CE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4135">
                        <a:lnSpc>
                          <a:spcPts val="2215"/>
                        </a:lnSpc>
                      </a:pPr>
                      <a:r>
                        <a:rPr sz="2000" b="1" spc="95" dirty="0">
                          <a:latin typeface="Arial"/>
                          <a:cs typeface="Arial"/>
                        </a:rPr>
                        <a:t>Liabilities: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34315" marR="307340">
                        <a:lnSpc>
                          <a:spcPct val="109600"/>
                        </a:lnSpc>
                      </a:pPr>
                      <a:r>
                        <a:rPr sz="2000" b="1" spc="95" dirty="0">
                          <a:latin typeface="Arial"/>
                          <a:cs typeface="Arial"/>
                        </a:rPr>
                        <a:t>Notes 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payable 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2000" b="1" spc="-1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payable  </a:t>
                      </a:r>
                      <a:r>
                        <a:rPr sz="2000" b="1" spc="150" dirty="0">
                          <a:latin typeface="Arial"/>
                          <a:cs typeface="Arial"/>
                        </a:rPr>
                        <a:t>Salaries</a:t>
                      </a:r>
                      <a:r>
                        <a:rPr sz="2000" b="1" spc="-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35" dirty="0">
                          <a:latin typeface="Arial"/>
                          <a:cs typeface="Arial"/>
                        </a:rPr>
                        <a:t>payable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40449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2000" b="1" spc="1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20" dirty="0">
                          <a:latin typeface="Arial"/>
                          <a:cs typeface="Arial"/>
                        </a:rPr>
                        <a:t>liabilities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FFFFFF"/>
                      </a:solidFill>
                      <a:prstDash val="solid"/>
                    </a:lnT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marR="135255" algn="r">
                        <a:lnSpc>
                          <a:spcPct val="100000"/>
                        </a:lnSpc>
                        <a:tabLst>
                          <a:tab pos="339725" algn="l"/>
                        </a:tabLst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R="135255" algn="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R="133985" algn="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-3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T w="53975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8"/>
                    </a:solidFill>
                  </a:tcPr>
                </a:tc>
              </a:tr>
              <a:tr h="314642">
                <a:tc gridSpan="3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lnR w="12700">
                      <a:solidFill>
                        <a:srgbClr val="00AD00"/>
                      </a:solidFill>
                      <a:prstDash val="solid"/>
                    </a:lnR>
                    <a:solidFill>
                      <a:srgbClr val="FFC4CE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53975">
                      <a:solidFill>
                        <a:srgbClr val="FFFFFF"/>
                      </a:solidFill>
                      <a:prstDash val="solid"/>
                    </a:lnT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230"/>
                        </a:lnSpc>
                        <a:tabLst>
                          <a:tab pos="345440" algn="l"/>
                        </a:tabLst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80,000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98"/>
                    </a:solidFill>
                  </a:tcPr>
                </a:tc>
              </a:tr>
              <a:tr h="9309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lnB w="12700">
                      <a:solidFill>
                        <a:srgbClr val="00AD00"/>
                      </a:solidFill>
                      <a:prstDash val="solid"/>
                    </a:lnB>
                    <a:solidFill>
                      <a:srgbClr val="FFC4C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58445">
                        <a:lnSpc>
                          <a:spcPts val="2660"/>
                        </a:lnSpc>
                      </a:pPr>
                      <a:r>
                        <a:rPr sz="36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future cash</a:t>
                      </a:r>
                      <a:r>
                        <a:rPr sz="3600" b="1" spc="-7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6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flows</a:t>
                      </a:r>
                      <a:endParaRPr sz="3600">
                        <a:latin typeface="Arial"/>
                        <a:cs typeface="Arial"/>
                      </a:endParaRPr>
                    </a:p>
                    <a:p>
                      <a:pPr marL="131445">
                        <a:lnSpc>
                          <a:spcPct val="100000"/>
                        </a:lnSpc>
                      </a:pPr>
                      <a:r>
                        <a:rPr sz="36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for the</a:t>
                      </a:r>
                      <a:r>
                        <a:rPr sz="3600" b="1" spc="-9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6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enterprise.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2700">
                      <a:solidFill>
                        <a:srgbClr val="00AD00"/>
                      </a:solidFill>
                      <a:prstDash val="solid"/>
                    </a:lnR>
                    <a:lnB w="12700">
                      <a:solidFill>
                        <a:srgbClr val="00AD00"/>
                      </a:solidFill>
                      <a:prstDash val="solid"/>
                    </a:lnB>
                    <a:solidFill>
                      <a:srgbClr val="FFC4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AD0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237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Owners' 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Equity: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34315" marR="181610">
                        <a:lnSpc>
                          <a:spcPts val="2630"/>
                        </a:lnSpc>
                        <a:spcBef>
                          <a:spcPts val="125"/>
                        </a:spcBef>
                      </a:pPr>
                      <a:r>
                        <a:rPr sz="2000" b="1" spc="110" dirty="0">
                          <a:latin typeface="Arial"/>
                          <a:cs typeface="Arial"/>
                        </a:rPr>
                        <a:t>Capital 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stock  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Retained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earnings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marR="133350" algn="r">
                        <a:lnSpc>
                          <a:spcPct val="100000"/>
                        </a:lnSpc>
                      </a:pPr>
                      <a:r>
                        <a:rPr sz="2000" b="1" spc="-3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R="135255" algn="r">
                        <a:lnSpc>
                          <a:spcPts val="2000"/>
                        </a:lnSpc>
                        <a:spcBef>
                          <a:spcPts val="229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</a:tr>
              <a:tr h="69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3975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00AD00"/>
                      </a:solidFill>
                      <a:prstDash val="solid"/>
                    </a:lnT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T w="12700" cap="flat" cmpd="sng" algn="ctr">
                      <a:solidFill>
                        <a:srgbClr val="00A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638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3975">
                      <a:solidFill>
                        <a:srgbClr val="BFBFB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Total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1141095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2000" b="1" spc="-2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300,000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Total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238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2000" b="1" spc="-2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300,000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5095" y="1711325"/>
            <a:ext cx="8867140" cy="4378960"/>
            <a:chOff x="125095" y="1711325"/>
            <a:chExt cx="8867140" cy="4378960"/>
          </a:xfrm>
        </p:grpSpPr>
        <p:sp>
          <p:nvSpPr>
            <p:cNvPr id="3" name="object 3"/>
            <p:cNvSpPr/>
            <p:nvPr/>
          </p:nvSpPr>
          <p:spPr>
            <a:xfrm>
              <a:off x="125730" y="1711960"/>
              <a:ext cx="8865870" cy="0"/>
            </a:xfrm>
            <a:custGeom>
              <a:avLst/>
              <a:gdLst/>
              <a:ahLst/>
              <a:cxnLst/>
              <a:rect l="l" t="t" r="r" b="b"/>
              <a:pathLst>
                <a:path w="8865870">
                  <a:moveTo>
                    <a:pt x="0" y="0"/>
                  </a:moveTo>
                  <a:lnTo>
                    <a:pt x="886587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7000" y="1713230"/>
              <a:ext cx="8864600" cy="19050"/>
            </a:xfrm>
            <a:custGeom>
              <a:avLst/>
              <a:gdLst/>
              <a:ahLst/>
              <a:cxnLst/>
              <a:rect l="l" t="t" r="r" b="b"/>
              <a:pathLst>
                <a:path w="8864600" h="19050">
                  <a:moveTo>
                    <a:pt x="0" y="19050"/>
                  </a:moveTo>
                  <a:lnTo>
                    <a:pt x="8864600" y="19050"/>
                  </a:lnTo>
                  <a:lnTo>
                    <a:pt x="8864600" y="0"/>
                  </a:lnTo>
                  <a:lnTo>
                    <a:pt x="0" y="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5730" y="1711960"/>
              <a:ext cx="0" cy="1102360"/>
            </a:xfrm>
            <a:custGeom>
              <a:avLst/>
              <a:gdLst/>
              <a:ahLst/>
              <a:cxnLst/>
              <a:rect l="l" t="t" r="r" b="b"/>
              <a:pathLst>
                <a:path h="1102360">
                  <a:moveTo>
                    <a:pt x="0" y="0"/>
                  </a:moveTo>
                  <a:lnTo>
                    <a:pt x="0" y="110236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25730" y="1711960"/>
              <a:ext cx="43180" cy="1102360"/>
            </a:xfrm>
            <a:custGeom>
              <a:avLst/>
              <a:gdLst/>
              <a:ahLst/>
              <a:cxnLst/>
              <a:rect l="l" t="t" r="r" b="b"/>
              <a:pathLst>
                <a:path w="43180" h="1102360">
                  <a:moveTo>
                    <a:pt x="0" y="1102360"/>
                  </a:moveTo>
                  <a:lnTo>
                    <a:pt x="43179" y="1102360"/>
                  </a:lnTo>
                  <a:lnTo>
                    <a:pt x="43179" y="0"/>
                  </a:lnTo>
                  <a:lnTo>
                    <a:pt x="0" y="0"/>
                  </a:lnTo>
                  <a:lnTo>
                    <a:pt x="0" y="110236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6050" y="1732279"/>
              <a:ext cx="8843010" cy="980440"/>
            </a:xfrm>
            <a:custGeom>
              <a:avLst/>
              <a:gdLst/>
              <a:ahLst/>
              <a:cxnLst/>
              <a:rect l="l" t="t" r="r" b="b"/>
              <a:pathLst>
                <a:path w="8843010" h="980439">
                  <a:moveTo>
                    <a:pt x="0" y="980440"/>
                  </a:moveTo>
                  <a:lnTo>
                    <a:pt x="8843010" y="980440"/>
                  </a:lnTo>
                  <a:lnTo>
                    <a:pt x="8843010" y="0"/>
                  </a:lnTo>
                  <a:lnTo>
                    <a:pt x="0" y="0"/>
                  </a:lnTo>
                  <a:lnTo>
                    <a:pt x="0" y="98044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6050" y="2712719"/>
              <a:ext cx="8843010" cy="2042160"/>
            </a:xfrm>
            <a:custGeom>
              <a:avLst/>
              <a:gdLst/>
              <a:ahLst/>
              <a:cxnLst/>
              <a:rect l="l" t="t" r="r" b="b"/>
              <a:pathLst>
                <a:path w="8843010" h="2042160">
                  <a:moveTo>
                    <a:pt x="8843010" y="0"/>
                  </a:moveTo>
                  <a:lnTo>
                    <a:pt x="0" y="0"/>
                  </a:lnTo>
                  <a:lnTo>
                    <a:pt x="0" y="101600"/>
                  </a:lnTo>
                  <a:lnTo>
                    <a:pt x="0" y="2002790"/>
                  </a:lnTo>
                  <a:lnTo>
                    <a:pt x="4354830" y="2002790"/>
                  </a:lnTo>
                  <a:lnTo>
                    <a:pt x="4354830" y="2042160"/>
                  </a:lnTo>
                  <a:lnTo>
                    <a:pt x="8843010" y="2042160"/>
                  </a:lnTo>
                  <a:lnTo>
                    <a:pt x="8843010" y="2002790"/>
                  </a:lnTo>
                  <a:lnTo>
                    <a:pt x="8843010" y="101600"/>
                  </a:lnTo>
                  <a:lnTo>
                    <a:pt x="8843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5730" y="5646420"/>
              <a:ext cx="0" cy="443230"/>
            </a:xfrm>
            <a:custGeom>
              <a:avLst/>
              <a:gdLst/>
              <a:ahLst/>
              <a:cxnLst/>
              <a:rect l="l" t="t" r="r" b="b"/>
              <a:pathLst>
                <a:path h="443229">
                  <a:moveTo>
                    <a:pt x="0" y="0"/>
                  </a:moveTo>
                  <a:lnTo>
                    <a:pt x="0" y="443229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27000" y="5646420"/>
              <a:ext cx="41910" cy="443230"/>
            </a:xfrm>
            <a:custGeom>
              <a:avLst/>
              <a:gdLst/>
              <a:ahLst/>
              <a:cxnLst/>
              <a:rect l="l" t="t" r="r" b="b"/>
              <a:pathLst>
                <a:path w="41910" h="443229">
                  <a:moveTo>
                    <a:pt x="0" y="443229"/>
                  </a:moveTo>
                  <a:lnTo>
                    <a:pt x="41910" y="443229"/>
                  </a:lnTo>
                  <a:lnTo>
                    <a:pt x="41910" y="0"/>
                  </a:lnTo>
                  <a:lnTo>
                    <a:pt x="0" y="0"/>
                  </a:lnTo>
                  <a:lnTo>
                    <a:pt x="0" y="44322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6050" y="4715509"/>
              <a:ext cx="4465320" cy="1002030"/>
            </a:xfrm>
            <a:custGeom>
              <a:avLst/>
              <a:gdLst/>
              <a:ahLst/>
              <a:cxnLst/>
              <a:rect l="l" t="t" r="r" b="b"/>
              <a:pathLst>
                <a:path w="4465320" h="1002029">
                  <a:moveTo>
                    <a:pt x="4465320" y="0"/>
                  </a:moveTo>
                  <a:lnTo>
                    <a:pt x="0" y="0"/>
                  </a:lnTo>
                  <a:lnTo>
                    <a:pt x="0" y="930910"/>
                  </a:lnTo>
                  <a:lnTo>
                    <a:pt x="0" y="1002030"/>
                  </a:lnTo>
                  <a:lnTo>
                    <a:pt x="4465320" y="1002030"/>
                  </a:lnTo>
                  <a:lnTo>
                    <a:pt x="4465320" y="930910"/>
                  </a:lnTo>
                  <a:lnTo>
                    <a:pt x="4465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611370" y="4715510"/>
              <a:ext cx="4377690" cy="1002030"/>
            </a:xfrm>
            <a:custGeom>
              <a:avLst/>
              <a:gdLst/>
              <a:ahLst/>
              <a:cxnLst/>
              <a:rect l="l" t="t" r="r" b="b"/>
              <a:pathLst>
                <a:path w="4377690" h="1002029">
                  <a:moveTo>
                    <a:pt x="0" y="1002029"/>
                  </a:moveTo>
                  <a:lnTo>
                    <a:pt x="4377689" y="1002029"/>
                  </a:lnTo>
                  <a:lnTo>
                    <a:pt x="4377689" y="0"/>
                  </a:lnTo>
                  <a:lnTo>
                    <a:pt x="0" y="0"/>
                  </a:lnTo>
                  <a:lnTo>
                    <a:pt x="0" y="1002029"/>
                  </a:lnTo>
                  <a:close/>
                </a:path>
              </a:pathLst>
            </a:custGeom>
            <a:solidFill>
              <a:srgbClr val="FF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46050" y="5717540"/>
              <a:ext cx="8843010" cy="372110"/>
            </a:xfrm>
            <a:custGeom>
              <a:avLst/>
              <a:gdLst/>
              <a:ahLst/>
              <a:cxnLst/>
              <a:rect l="l" t="t" r="r" b="b"/>
              <a:pathLst>
                <a:path w="8843010" h="372110">
                  <a:moveTo>
                    <a:pt x="0" y="372110"/>
                  </a:moveTo>
                  <a:lnTo>
                    <a:pt x="8843010" y="372110"/>
                  </a:lnTo>
                  <a:lnTo>
                    <a:pt x="8843010" y="0"/>
                  </a:lnTo>
                  <a:lnTo>
                    <a:pt x="0" y="0"/>
                  </a:lnTo>
                  <a:lnTo>
                    <a:pt x="0" y="37211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46050" y="6070600"/>
              <a:ext cx="8843010" cy="19050"/>
            </a:xfrm>
            <a:custGeom>
              <a:avLst/>
              <a:gdLst/>
              <a:ahLst/>
              <a:cxnLst/>
              <a:rect l="l" t="t" r="r" b="b"/>
              <a:pathLst>
                <a:path w="8843010" h="19050">
                  <a:moveTo>
                    <a:pt x="0" y="19050"/>
                  </a:moveTo>
                  <a:lnTo>
                    <a:pt x="8843010" y="19050"/>
                  </a:lnTo>
                  <a:lnTo>
                    <a:pt x="8843010" y="0"/>
                  </a:lnTo>
                  <a:lnTo>
                    <a:pt x="0" y="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854960" y="1666494"/>
            <a:ext cx="3428365" cy="1027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9600"/>
              </a:lnSpc>
              <a:spcBef>
                <a:spcPts val="95"/>
              </a:spcBef>
            </a:pPr>
            <a:r>
              <a:rPr sz="2000" b="1" spc="145" dirty="0">
                <a:latin typeface="Arial"/>
                <a:cs typeface="Arial"/>
              </a:rPr>
              <a:t>Vagabond </a:t>
            </a:r>
            <a:r>
              <a:rPr sz="2000" b="1" spc="120" dirty="0">
                <a:latin typeface="Arial"/>
                <a:cs typeface="Arial"/>
              </a:rPr>
              <a:t>Travel</a:t>
            </a:r>
            <a:r>
              <a:rPr sz="2000" b="1" spc="60" dirty="0">
                <a:latin typeface="Arial"/>
                <a:cs typeface="Arial"/>
              </a:rPr>
              <a:t> </a:t>
            </a:r>
            <a:r>
              <a:rPr sz="2000" b="1" spc="110" dirty="0">
                <a:latin typeface="Arial"/>
                <a:cs typeface="Arial"/>
              </a:rPr>
              <a:t>Agency  </a:t>
            </a:r>
            <a:r>
              <a:rPr sz="2000" b="1" spc="125" dirty="0">
                <a:latin typeface="Arial"/>
                <a:cs typeface="Arial"/>
              </a:rPr>
              <a:t>Balance </a:t>
            </a:r>
            <a:r>
              <a:rPr sz="2000" b="1" spc="155" dirty="0">
                <a:latin typeface="Arial"/>
                <a:cs typeface="Arial"/>
              </a:rPr>
              <a:t>Sheet  </a:t>
            </a:r>
            <a:r>
              <a:rPr sz="2000" b="1" spc="145" dirty="0">
                <a:latin typeface="Arial"/>
                <a:cs typeface="Arial"/>
              </a:rPr>
              <a:t>December </a:t>
            </a:r>
            <a:r>
              <a:rPr sz="2000" b="1" spc="50" dirty="0">
                <a:latin typeface="Arial"/>
                <a:cs typeface="Arial"/>
              </a:rPr>
              <a:t>31,</a:t>
            </a:r>
            <a:r>
              <a:rPr sz="2000" b="1" spc="125" dirty="0">
                <a:latin typeface="Arial"/>
                <a:cs typeface="Arial"/>
              </a:rPr>
              <a:t> </a:t>
            </a:r>
            <a:r>
              <a:rPr sz="2000" b="1" spc="65" dirty="0">
                <a:latin typeface="Arial"/>
                <a:cs typeface="Arial"/>
              </a:rPr>
              <a:t>2002</a:t>
            </a:r>
            <a:endParaRPr sz="20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60620" y="2694939"/>
            <a:ext cx="370522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20" dirty="0">
                <a:latin typeface="Arial"/>
                <a:cs typeface="Arial"/>
              </a:rPr>
              <a:t>Liabilities </a:t>
            </a:r>
            <a:r>
              <a:rPr sz="2000" b="1" spc="125" dirty="0">
                <a:latin typeface="Arial"/>
                <a:cs typeface="Arial"/>
              </a:rPr>
              <a:t>&amp; </a:t>
            </a:r>
            <a:r>
              <a:rPr sz="2000" b="1" spc="100" dirty="0">
                <a:latin typeface="Arial"/>
                <a:cs typeface="Arial"/>
              </a:rPr>
              <a:t>Owners'</a:t>
            </a:r>
            <a:r>
              <a:rPr sz="2000" b="1" spc="-245" dirty="0">
                <a:latin typeface="Arial"/>
                <a:cs typeface="Arial"/>
              </a:rPr>
              <a:t> </a:t>
            </a:r>
            <a:r>
              <a:rPr sz="2000" b="1" spc="70" dirty="0">
                <a:latin typeface="Arial"/>
                <a:cs typeface="Arial"/>
              </a:rPr>
              <a:t>Equity</a:t>
            </a:r>
            <a:endParaRPr sz="20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63440" y="3001264"/>
            <a:ext cx="2559050" cy="1361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2245" marR="471170" indent="-170180">
              <a:lnSpc>
                <a:spcPct val="109600"/>
              </a:lnSpc>
              <a:spcBef>
                <a:spcPts val="95"/>
              </a:spcBef>
            </a:pPr>
            <a:r>
              <a:rPr sz="2000" b="1" spc="95" dirty="0">
                <a:latin typeface="Arial"/>
                <a:cs typeface="Arial"/>
              </a:rPr>
              <a:t>Liabilities:  Notes</a:t>
            </a:r>
            <a:r>
              <a:rPr sz="2000" b="1" spc="-145" dirty="0">
                <a:latin typeface="Arial"/>
                <a:cs typeface="Arial"/>
              </a:rPr>
              <a:t> </a:t>
            </a:r>
            <a:r>
              <a:rPr sz="2000" b="1" spc="130" dirty="0">
                <a:latin typeface="Arial"/>
                <a:cs typeface="Arial"/>
              </a:rPr>
              <a:t>payable</a:t>
            </a:r>
            <a:endParaRPr sz="2000">
              <a:latin typeface="Arial"/>
              <a:cs typeface="Arial"/>
            </a:endParaRPr>
          </a:p>
          <a:p>
            <a:pPr marL="182245" marR="5080">
              <a:lnSpc>
                <a:spcPct val="109600"/>
              </a:lnSpc>
            </a:pPr>
            <a:r>
              <a:rPr sz="2000" b="1" spc="75" dirty="0">
                <a:latin typeface="Arial"/>
                <a:cs typeface="Arial"/>
              </a:rPr>
              <a:t>Accounts</a:t>
            </a:r>
            <a:r>
              <a:rPr sz="2000" b="1" spc="-150" dirty="0">
                <a:latin typeface="Arial"/>
                <a:cs typeface="Arial"/>
              </a:rPr>
              <a:t> </a:t>
            </a:r>
            <a:r>
              <a:rPr sz="2000" b="1" spc="130" dirty="0">
                <a:latin typeface="Arial"/>
                <a:cs typeface="Arial"/>
              </a:rPr>
              <a:t>payable  </a:t>
            </a:r>
            <a:r>
              <a:rPr sz="2000" b="1" spc="150" dirty="0">
                <a:latin typeface="Arial"/>
                <a:cs typeface="Arial"/>
              </a:rPr>
              <a:t>Salaries</a:t>
            </a:r>
            <a:r>
              <a:rPr sz="2000" b="1" spc="-135" dirty="0">
                <a:latin typeface="Arial"/>
                <a:cs typeface="Arial"/>
              </a:rPr>
              <a:t> </a:t>
            </a:r>
            <a:r>
              <a:rPr sz="2000" b="1" spc="135" dirty="0">
                <a:latin typeface="Arial"/>
                <a:cs typeface="Arial"/>
              </a:rPr>
              <a:t>payable</a:t>
            </a:r>
            <a:endParaRPr sz="20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660640" y="3335273"/>
            <a:ext cx="1202055" cy="102743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R="6350" algn="r">
              <a:lnSpc>
                <a:spcPct val="100000"/>
              </a:lnSpc>
              <a:spcBef>
                <a:spcPts val="325"/>
              </a:spcBef>
              <a:tabLst>
                <a:tab pos="339725" algn="l"/>
              </a:tabLst>
            </a:pPr>
            <a:r>
              <a:rPr sz="2000" b="1" spc="100" dirty="0">
                <a:latin typeface="Arial"/>
                <a:cs typeface="Arial"/>
              </a:rPr>
              <a:t>$	</a:t>
            </a:r>
            <a:r>
              <a:rPr sz="2000" b="1" spc="55" dirty="0">
                <a:latin typeface="Arial"/>
                <a:cs typeface="Arial"/>
              </a:rPr>
              <a:t>4</a:t>
            </a:r>
            <a:r>
              <a:rPr sz="2000" b="1" spc="65" dirty="0">
                <a:latin typeface="Arial"/>
                <a:cs typeface="Arial"/>
              </a:rPr>
              <a:t>1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  <a:p>
            <a:pPr marR="6350" algn="r">
              <a:lnSpc>
                <a:spcPct val="100000"/>
              </a:lnSpc>
              <a:spcBef>
                <a:spcPts val="229"/>
              </a:spcBef>
            </a:pPr>
            <a:r>
              <a:rPr sz="2000" b="1" spc="55" dirty="0">
                <a:latin typeface="Arial"/>
                <a:cs typeface="Arial"/>
              </a:rPr>
              <a:t>3</a:t>
            </a:r>
            <a:r>
              <a:rPr sz="2000" b="1" spc="65" dirty="0">
                <a:latin typeface="Arial"/>
                <a:cs typeface="Arial"/>
              </a:rPr>
              <a:t>6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229"/>
              </a:spcBef>
            </a:pPr>
            <a:r>
              <a:rPr sz="2000" b="1" spc="65" dirty="0">
                <a:latin typeface="Arial"/>
                <a:cs typeface="Arial"/>
              </a:rPr>
              <a:t>3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65" dirty="0">
                <a:latin typeface="Arial"/>
                <a:cs typeface="Arial"/>
              </a:rPr>
              <a:t>0</a:t>
            </a:r>
            <a:r>
              <a:rPr sz="2000" b="1" spc="55" dirty="0">
                <a:latin typeface="Arial"/>
                <a:cs typeface="Arial"/>
              </a:rPr>
              <a:t>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03390" y="4364990"/>
            <a:ext cx="20491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00" dirty="0">
                <a:latin typeface="Arial"/>
                <a:cs typeface="Arial"/>
              </a:rPr>
              <a:t>Total</a:t>
            </a:r>
            <a:r>
              <a:rPr sz="2000" b="1" spc="95" dirty="0">
                <a:latin typeface="Arial"/>
                <a:cs typeface="Arial"/>
              </a:rPr>
              <a:t> </a:t>
            </a:r>
            <a:r>
              <a:rPr sz="2000" b="1" spc="120" dirty="0">
                <a:latin typeface="Arial"/>
                <a:cs typeface="Arial"/>
              </a:rPr>
              <a:t>liabilities</a:t>
            </a:r>
            <a:endParaRPr sz="20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660640" y="4364990"/>
            <a:ext cx="120078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52425" algn="l"/>
              </a:tabLst>
            </a:pPr>
            <a:r>
              <a:rPr sz="2000" b="1" spc="100" dirty="0">
                <a:latin typeface="Arial"/>
                <a:cs typeface="Arial"/>
              </a:rPr>
              <a:t>$	</a:t>
            </a:r>
            <a:r>
              <a:rPr sz="2000" b="1" spc="70" dirty="0">
                <a:latin typeface="Arial"/>
                <a:cs typeface="Arial"/>
              </a:rPr>
              <a:t>80,000</a:t>
            </a:r>
            <a:endParaRPr sz="2000">
              <a:latin typeface="Arial"/>
              <a:cs typeface="Arial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00530">
              <a:lnSpc>
                <a:spcPts val="2220"/>
              </a:lnSpc>
            </a:pPr>
            <a:r>
              <a:rPr spc="25" dirty="0"/>
              <a:t>Assets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2954655" algn="l"/>
                <a:tab pos="3295015" algn="l"/>
              </a:tabLst>
            </a:pPr>
            <a:r>
              <a:rPr spc="55" dirty="0"/>
              <a:t>C</a:t>
            </a:r>
            <a:r>
              <a:rPr spc="229" dirty="0"/>
              <a:t>a</a:t>
            </a:r>
            <a:r>
              <a:rPr spc="-114" dirty="0"/>
              <a:t>s</a:t>
            </a:r>
            <a:r>
              <a:rPr spc="105" dirty="0"/>
              <a:t>h</a:t>
            </a:r>
            <a:r>
              <a:rPr dirty="0"/>
              <a:t>	</a:t>
            </a:r>
            <a:r>
              <a:rPr spc="100" dirty="0"/>
              <a:t>$</a:t>
            </a:r>
            <a:r>
              <a:rPr dirty="0"/>
              <a:t>	</a:t>
            </a:r>
            <a:r>
              <a:rPr spc="55" dirty="0"/>
              <a:t>2</a:t>
            </a:r>
            <a:r>
              <a:rPr spc="65" dirty="0"/>
              <a:t>2</a:t>
            </a:r>
            <a:r>
              <a:rPr spc="105" dirty="0"/>
              <a:t>,</a:t>
            </a:r>
            <a:r>
              <a:rPr spc="65" dirty="0"/>
              <a:t>5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295015" algn="l"/>
              </a:tabLst>
            </a:pPr>
            <a:r>
              <a:rPr spc="55" dirty="0"/>
              <a:t>N</a:t>
            </a:r>
            <a:r>
              <a:rPr spc="114" dirty="0"/>
              <a:t>o</a:t>
            </a:r>
            <a:r>
              <a:rPr dirty="0"/>
              <a:t>t</a:t>
            </a:r>
            <a:r>
              <a:rPr spc="215" dirty="0"/>
              <a:t>e</a:t>
            </a:r>
            <a:r>
              <a:rPr spc="100" dirty="0"/>
              <a:t>s</a:t>
            </a:r>
            <a:r>
              <a:rPr spc="-105" dirty="0"/>
              <a:t> </a:t>
            </a:r>
            <a:r>
              <a:rPr spc="65" dirty="0"/>
              <a:t>r</a:t>
            </a:r>
            <a:r>
              <a:rPr spc="215" dirty="0"/>
              <a:t>e</a:t>
            </a:r>
            <a:r>
              <a:rPr spc="55" dirty="0"/>
              <a:t>c</a:t>
            </a:r>
            <a:r>
              <a:rPr spc="229" dirty="0"/>
              <a:t>e</a:t>
            </a:r>
            <a:r>
              <a:rPr spc="105" dirty="0"/>
              <a:t>i</a:t>
            </a:r>
            <a:r>
              <a:rPr spc="55" dirty="0"/>
              <a:t>v</a:t>
            </a:r>
            <a:r>
              <a:rPr spc="229" dirty="0"/>
              <a:t>a</a:t>
            </a:r>
            <a:r>
              <a:rPr spc="105" dirty="0"/>
              <a:t>bl</a:t>
            </a:r>
            <a:r>
              <a:rPr spc="100" dirty="0"/>
              <a:t>e</a:t>
            </a:r>
            <a:r>
              <a:rPr dirty="0"/>
              <a:t>	</a:t>
            </a:r>
            <a:r>
              <a:rPr spc="55" dirty="0"/>
              <a:t>1</a:t>
            </a:r>
            <a:r>
              <a:rPr spc="65" dirty="0"/>
              <a:t>0</a:t>
            </a:r>
            <a:r>
              <a:rPr spc="105" dirty="0"/>
              <a:t>,</a:t>
            </a:r>
            <a:r>
              <a:rPr spc="65" dirty="0"/>
              <a:t>0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295015" algn="l"/>
              </a:tabLst>
            </a:pPr>
            <a:r>
              <a:rPr spc="55" dirty="0"/>
              <a:t>Acc</a:t>
            </a:r>
            <a:r>
              <a:rPr spc="114" dirty="0"/>
              <a:t>o</a:t>
            </a:r>
            <a:r>
              <a:rPr spc="105" dirty="0"/>
              <a:t>u</a:t>
            </a:r>
            <a:r>
              <a:rPr spc="114" dirty="0"/>
              <a:t>n</a:t>
            </a:r>
            <a:r>
              <a:rPr dirty="0"/>
              <a:t>t</a:t>
            </a:r>
            <a:r>
              <a:rPr spc="100" dirty="0"/>
              <a:t>s</a:t>
            </a:r>
            <a:r>
              <a:rPr spc="-105" dirty="0"/>
              <a:t> </a:t>
            </a:r>
            <a:r>
              <a:rPr spc="65" dirty="0"/>
              <a:t>r</a:t>
            </a:r>
            <a:r>
              <a:rPr spc="215" dirty="0"/>
              <a:t>e</a:t>
            </a:r>
            <a:r>
              <a:rPr spc="55" dirty="0"/>
              <a:t>c</a:t>
            </a:r>
            <a:r>
              <a:rPr spc="229" dirty="0"/>
              <a:t>e</a:t>
            </a:r>
            <a:r>
              <a:rPr spc="105" dirty="0"/>
              <a:t>i</a:t>
            </a:r>
            <a:r>
              <a:rPr spc="55" dirty="0"/>
              <a:t>v</a:t>
            </a:r>
            <a:r>
              <a:rPr spc="229" dirty="0"/>
              <a:t>a</a:t>
            </a:r>
            <a:r>
              <a:rPr spc="114" dirty="0"/>
              <a:t>b</a:t>
            </a:r>
            <a:r>
              <a:rPr spc="95" dirty="0"/>
              <a:t>l</a:t>
            </a:r>
            <a:r>
              <a:rPr spc="100" dirty="0"/>
              <a:t>e</a:t>
            </a:r>
            <a:r>
              <a:rPr dirty="0"/>
              <a:t>	</a:t>
            </a:r>
            <a:r>
              <a:rPr spc="55" dirty="0"/>
              <a:t>6</a:t>
            </a:r>
            <a:r>
              <a:rPr spc="65" dirty="0"/>
              <a:t>0</a:t>
            </a:r>
            <a:r>
              <a:rPr spc="105" dirty="0"/>
              <a:t>,</a:t>
            </a:r>
            <a:r>
              <a:rPr spc="65" dirty="0"/>
              <a:t>5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443604" algn="l"/>
              </a:tabLst>
            </a:pPr>
            <a:r>
              <a:rPr spc="165" dirty="0"/>
              <a:t>S</a:t>
            </a:r>
            <a:r>
              <a:rPr spc="114" dirty="0"/>
              <a:t>u</a:t>
            </a:r>
            <a:r>
              <a:rPr spc="95" dirty="0"/>
              <a:t>p</a:t>
            </a:r>
            <a:r>
              <a:rPr spc="114" dirty="0"/>
              <a:t>pl</a:t>
            </a:r>
            <a:r>
              <a:rPr spc="105" dirty="0"/>
              <a:t>i</a:t>
            </a:r>
            <a:r>
              <a:rPr spc="215" dirty="0"/>
              <a:t>e</a:t>
            </a:r>
            <a:r>
              <a:rPr spc="100" dirty="0"/>
              <a:t>s</a:t>
            </a:r>
            <a:r>
              <a:rPr dirty="0"/>
              <a:t>	</a:t>
            </a:r>
            <a:r>
              <a:rPr spc="55" dirty="0"/>
              <a:t>2</a:t>
            </a:r>
            <a:r>
              <a:rPr spc="105" dirty="0"/>
              <a:t>,</a:t>
            </a:r>
            <a:r>
              <a:rPr spc="65" dirty="0"/>
              <a:t>0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146425" algn="l"/>
              </a:tabLst>
            </a:pPr>
            <a:r>
              <a:rPr spc="114" dirty="0"/>
              <a:t>L</a:t>
            </a:r>
            <a:r>
              <a:rPr spc="215" dirty="0"/>
              <a:t>a</a:t>
            </a:r>
            <a:r>
              <a:rPr spc="114" dirty="0"/>
              <a:t>n</a:t>
            </a:r>
            <a:r>
              <a:rPr spc="105" dirty="0"/>
              <a:t>d</a:t>
            </a:r>
            <a:r>
              <a:rPr dirty="0"/>
              <a:t>	</a:t>
            </a:r>
            <a:r>
              <a:rPr spc="65" dirty="0"/>
              <a:t>1</a:t>
            </a:r>
            <a:r>
              <a:rPr spc="55" dirty="0"/>
              <a:t>00</a:t>
            </a:r>
            <a:r>
              <a:rPr spc="105" dirty="0"/>
              <a:t>,</a:t>
            </a:r>
            <a:r>
              <a:rPr spc="55" dirty="0"/>
              <a:t>0</a:t>
            </a:r>
            <a:r>
              <a:rPr spc="6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0"/>
              </a:spcBef>
              <a:tabLst>
                <a:tab pos="3295015" algn="l"/>
              </a:tabLst>
            </a:pPr>
            <a:r>
              <a:rPr spc="55" dirty="0"/>
              <a:t>B</a:t>
            </a:r>
            <a:r>
              <a:rPr spc="114" dirty="0"/>
              <a:t>u</a:t>
            </a:r>
            <a:r>
              <a:rPr spc="105" dirty="0"/>
              <a:t>i</a:t>
            </a:r>
            <a:r>
              <a:rPr spc="95" dirty="0"/>
              <a:t>l</a:t>
            </a:r>
            <a:r>
              <a:rPr spc="114" dirty="0"/>
              <a:t>d</a:t>
            </a:r>
            <a:r>
              <a:rPr spc="105" dirty="0"/>
              <a:t>ing</a:t>
            </a:r>
            <a:r>
              <a:rPr dirty="0"/>
              <a:t>	</a:t>
            </a:r>
            <a:r>
              <a:rPr spc="55" dirty="0"/>
              <a:t>9</a:t>
            </a:r>
            <a:r>
              <a:rPr spc="65" dirty="0"/>
              <a:t>0</a:t>
            </a:r>
            <a:r>
              <a:rPr spc="105" dirty="0"/>
              <a:t>,</a:t>
            </a:r>
            <a:r>
              <a:rPr spc="65" dirty="0"/>
              <a:t>0</a:t>
            </a:r>
            <a:r>
              <a:rPr spc="55" dirty="0"/>
              <a:t>0</a:t>
            </a:r>
            <a:r>
              <a:rPr spc="100" dirty="0"/>
              <a:t>0</a:t>
            </a:r>
          </a:p>
          <a:p>
            <a:pPr>
              <a:lnSpc>
                <a:spcPct val="100000"/>
              </a:lnSpc>
              <a:spcBef>
                <a:spcPts val="229"/>
              </a:spcBef>
              <a:tabLst>
                <a:tab pos="3295015" algn="l"/>
              </a:tabLst>
            </a:pPr>
            <a:r>
              <a:rPr spc="120" dirty="0"/>
              <a:t>O</a:t>
            </a:r>
            <a:r>
              <a:rPr dirty="0"/>
              <a:t>ff</a:t>
            </a:r>
            <a:r>
              <a:rPr spc="105" dirty="0"/>
              <a:t>i</a:t>
            </a:r>
            <a:r>
              <a:rPr spc="55" dirty="0"/>
              <a:t>c</a:t>
            </a:r>
            <a:r>
              <a:rPr spc="100" dirty="0"/>
              <a:t>e</a:t>
            </a:r>
            <a:r>
              <a:rPr spc="229" dirty="0"/>
              <a:t> e</a:t>
            </a:r>
            <a:r>
              <a:rPr spc="114" dirty="0"/>
              <a:t>q</a:t>
            </a:r>
            <a:r>
              <a:rPr spc="105" dirty="0"/>
              <a:t>uip</a:t>
            </a:r>
            <a:r>
              <a:rPr spc="229" dirty="0"/>
              <a:t>m</a:t>
            </a:r>
            <a:r>
              <a:rPr spc="215" dirty="0"/>
              <a:t>e</a:t>
            </a:r>
            <a:r>
              <a:rPr spc="114" dirty="0"/>
              <a:t>n</a:t>
            </a:r>
            <a:r>
              <a:rPr spc="55" dirty="0"/>
              <a:t>t</a:t>
            </a:r>
            <a:r>
              <a:rPr dirty="0"/>
              <a:t>	</a:t>
            </a:r>
            <a:r>
              <a:rPr spc="55" dirty="0"/>
              <a:t>1</a:t>
            </a:r>
            <a:r>
              <a:rPr spc="65" dirty="0"/>
              <a:t>5</a:t>
            </a:r>
            <a:r>
              <a:rPr spc="105" dirty="0"/>
              <a:t>,</a:t>
            </a:r>
            <a:r>
              <a:rPr spc="65" dirty="0"/>
              <a:t>0</a:t>
            </a:r>
            <a:r>
              <a:rPr spc="55" dirty="0"/>
              <a:t>0</a:t>
            </a:r>
            <a:r>
              <a:rPr spc="100" dirty="0"/>
              <a:t>0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4663440" y="4670044"/>
            <a:ext cx="2684780" cy="1027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2245" marR="5080" indent="-170180">
              <a:lnSpc>
                <a:spcPct val="109600"/>
              </a:lnSpc>
              <a:spcBef>
                <a:spcPts val="95"/>
              </a:spcBef>
            </a:pPr>
            <a:r>
              <a:rPr sz="2000" b="1" spc="100" dirty="0">
                <a:latin typeface="Arial"/>
                <a:cs typeface="Arial"/>
              </a:rPr>
              <a:t>Owners' </a:t>
            </a:r>
            <a:r>
              <a:rPr sz="2000" b="1" spc="60" dirty="0">
                <a:latin typeface="Arial"/>
                <a:cs typeface="Arial"/>
              </a:rPr>
              <a:t>Equity:  </a:t>
            </a:r>
            <a:r>
              <a:rPr sz="2000" b="1" spc="110" dirty="0">
                <a:latin typeface="Arial"/>
                <a:cs typeface="Arial"/>
              </a:rPr>
              <a:t>Capital </a:t>
            </a:r>
            <a:r>
              <a:rPr sz="2000" b="1" spc="30" dirty="0">
                <a:latin typeface="Arial"/>
                <a:cs typeface="Arial"/>
              </a:rPr>
              <a:t>stock  </a:t>
            </a:r>
            <a:r>
              <a:rPr sz="2000" b="1" spc="130" dirty="0">
                <a:latin typeface="Arial"/>
                <a:cs typeface="Arial"/>
              </a:rPr>
              <a:t>Retained</a:t>
            </a:r>
            <a:r>
              <a:rPr sz="2000" b="1" spc="45" dirty="0">
                <a:latin typeface="Arial"/>
                <a:cs typeface="Arial"/>
              </a:rPr>
              <a:t> </a:t>
            </a:r>
            <a:r>
              <a:rPr sz="2000" b="1" spc="130" dirty="0">
                <a:latin typeface="Arial"/>
                <a:cs typeface="Arial"/>
              </a:rPr>
              <a:t>earnings</a:t>
            </a:r>
            <a:endParaRPr sz="20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852409" y="5004054"/>
            <a:ext cx="1010919" cy="69342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325"/>
              </a:spcBef>
            </a:pPr>
            <a:r>
              <a:rPr sz="2000" b="1" spc="65" dirty="0">
                <a:latin typeface="Arial"/>
                <a:cs typeface="Arial"/>
              </a:rPr>
              <a:t>1</a:t>
            </a:r>
            <a:r>
              <a:rPr sz="2000" b="1" spc="55" dirty="0">
                <a:latin typeface="Arial"/>
                <a:cs typeface="Arial"/>
              </a:rPr>
              <a:t>50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</a:t>
            </a:r>
            <a:r>
              <a:rPr sz="2000" b="1" spc="65" dirty="0">
                <a:latin typeface="Arial"/>
                <a:cs typeface="Arial"/>
              </a:rPr>
              <a:t>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  <a:p>
            <a:pPr marR="6350" algn="r">
              <a:lnSpc>
                <a:spcPct val="100000"/>
              </a:lnSpc>
              <a:spcBef>
                <a:spcPts val="229"/>
              </a:spcBef>
            </a:pPr>
            <a:r>
              <a:rPr sz="2000" b="1" spc="55" dirty="0">
                <a:latin typeface="Arial"/>
                <a:cs typeface="Arial"/>
              </a:rPr>
              <a:t>7</a:t>
            </a:r>
            <a:r>
              <a:rPr sz="2000" b="1" spc="65" dirty="0">
                <a:latin typeface="Arial"/>
                <a:cs typeface="Arial"/>
              </a:rPr>
              <a:t>0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76529" y="5699759"/>
            <a:ext cx="69786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14" dirty="0">
                <a:latin typeface="Arial"/>
                <a:cs typeface="Arial"/>
              </a:rPr>
              <a:t>T</a:t>
            </a:r>
            <a:r>
              <a:rPr sz="2000" b="1" spc="105" dirty="0">
                <a:latin typeface="Arial"/>
                <a:cs typeface="Arial"/>
              </a:rPr>
              <a:t>o</a:t>
            </a:r>
            <a:r>
              <a:rPr sz="2000" b="1" dirty="0">
                <a:latin typeface="Arial"/>
                <a:cs typeface="Arial"/>
              </a:rPr>
              <a:t>t</a:t>
            </a:r>
            <a:r>
              <a:rPr sz="2000" b="1" spc="229" dirty="0">
                <a:latin typeface="Arial"/>
                <a:cs typeface="Arial"/>
              </a:rPr>
              <a:t>a</a:t>
            </a:r>
            <a:r>
              <a:rPr sz="2000" b="1" spc="45" dirty="0">
                <a:latin typeface="Arial"/>
                <a:cs typeface="Arial"/>
              </a:rPr>
              <a:t>l</a:t>
            </a:r>
            <a:endParaRPr sz="20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131820" y="5699759"/>
            <a:ext cx="1202690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00" dirty="0">
                <a:latin typeface="Arial"/>
                <a:cs typeface="Arial"/>
              </a:rPr>
              <a:t>$</a:t>
            </a:r>
            <a:r>
              <a:rPr sz="2000" b="1" spc="-320" dirty="0">
                <a:latin typeface="Arial"/>
                <a:cs typeface="Arial"/>
              </a:rPr>
              <a:t> </a:t>
            </a:r>
            <a:r>
              <a:rPr sz="2000" b="1" spc="70" dirty="0">
                <a:latin typeface="Arial"/>
                <a:cs typeface="Arial"/>
              </a:rPr>
              <a:t>300,000</a:t>
            </a:r>
            <a:endParaRPr sz="20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663440" y="5699759"/>
            <a:ext cx="69786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05" dirty="0">
                <a:latin typeface="Arial"/>
                <a:cs typeface="Arial"/>
              </a:rPr>
              <a:t>T</a:t>
            </a:r>
            <a:r>
              <a:rPr sz="2000" b="1" spc="114" dirty="0">
                <a:latin typeface="Arial"/>
                <a:cs typeface="Arial"/>
              </a:rPr>
              <a:t>o</a:t>
            </a:r>
            <a:r>
              <a:rPr sz="2000" b="1" dirty="0">
                <a:latin typeface="Arial"/>
                <a:cs typeface="Arial"/>
              </a:rPr>
              <a:t>t</a:t>
            </a:r>
            <a:r>
              <a:rPr sz="2000" b="1" spc="229" dirty="0">
                <a:latin typeface="Arial"/>
                <a:cs typeface="Arial"/>
              </a:rPr>
              <a:t>a</a:t>
            </a:r>
            <a:r>
              <a:rPr sz="2000" b="1" spc="45" dirty="0">
                <a:latin typeface="Arial"/>
                <a:cs typeface="Arial"/>
              </a:rPr>
              <a:t>l</a:t>
            </a:r>
            <a:endParaRPr sz="20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660640" y="5699759"/>
            <a:ext cx="1202690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00" dirty="0">
                <a:latin typeface="Arial"/>
                <a:cs typeface="Arial"/>
              </a:rPr>
              <a:t>$</a:t>
            </a:r>
            <a:r>
              <a:rPr sz="2000" b="1" spc="-320" dirty="0">
                <a:latin typeface="Arial"/>
                <a:cs typeface="Arial"/>
              </a:rPr>
              <a:t> </a:t>
            </a:r>
            <a:r>
              <a:rPr sz="2000" b="1" spc="70" dirty="0">
                <a:latin typeface="Arial"/>
                <a:cs typeface="Arial"/>
              </a:rPr>
              <a:t>300,000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29" name="object 29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64830" y="1711960"/>
            <a:ext cx="8928100" cy="4378325"/>
            <a:chOff x="64830" y="1711960"/>
            <a:chExt cx="8928100" cy="4378325"/>
          </a:xfrm>
        </p:grpSpPr>
        <p:sp>
          <p:nvSpPr>
            <p:cNvPr id="34" name="object 34"/>
            <p:cNvSpPr/>
            <p:nvPr/>
          </p:nvSpPr>
          <p:spPr>
            <a:xfrm>
              <a:off x="2995930" y="1711959"/>
              <a:ext cx="5995670" cy="19050"/>
            </a:xfrm>
            <a:custGeom>
              <a:avLst/>
              <a:gdLst/>
              <a:ahLst/>
              <a:cxnLst/>
              <a:rect l="l" t="t" r="r" b="b"/>
              <a:pathLst>
                <a:path w="5995670" h="19050">
                  <a:moveTo>
                    <a:pt x="431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43180" y="19050"/>
                  </a:lnTo>
                  <a:lnTo>
                    <a:pt x="43180" y="0"/>
                  </a:lnTo>
                  <a:close/>
                </a:path>
                <a:path w="5995670" h="19050">
                  <a:moveTo>
                    <a:pt x="1488427" y="0"/>
                  </a:moveTo>
                  <a:lnTo>
                    <a:pt x="1445260" y="0"/>
                  </a:lnTo>
                  <a:lnTo>
                    <a:pt x="1445260" y="19050"/>
                  </a:lnTo>
                  <a:lnTo>
                    <a:pt x="1488427" y="19050"/>
                  </a:lnTo>
                  <a:lnTo>
                    <a:pt x="1488427" y="0"/>
                  </a:lnTo>
                  <a:close/>
                </a:path>
                <a:path w="5995670" h="19050">
                  <a:moveTo>
                    <a:pt x="1658620" y="0"/>
                  </a:moveTo>
                  <a:lnTo>
                    <a:pt x="1615440" y="0"/>
                  </a:lnTo>
                  <a:lnTo>
                    <a:pt x="1615440" y="19050"/>
                  </a:lnTo>
                  <a:lnTo>
                    <a:pt x="1658620" y="19050"/>
                  </a:lnTo>
                  <a:lnTo>
                    <a:pt x="1658620" y="0"/>
                  </a:lnTo>
                  <a:close/>
                </a:path>
                <a:path w="5995670" h="19050">
                  <a:moveTo>
                    <a:pt x="4572000" y="0"/>
                  </a:moveTo>
                  <a:lnTo>
                    <a:pt x="4528820" y="0"/>
                  </a:lnTo>
                  <a:lnTo>
                    <a:pt x="4528820" y="19050"/>
                  </a:lnTo>
                  <a:lnTo>
                    <a:pt x="4572000" y="19050"/>
                  </a:lnTo>
                  <a:lnTo>
                    <a:pt x="4572000" y="0"/>
                  </a:lnTo>
                  <a:close/>
                </a:path>
                <a:path w="5995670" h="19050">
                  <a:moveTo>
                    <a:pt x="5995670" y="1270"/>
                  </a:moveTo>
                  <a:lnTo>
                    <a:pt x="5974080" y="1270"/>
                  </a:lnTo>
                  <a:lnTo>
                    <a:pt x="5974080" y="19050"/>
                  </a:lnTo>
                  <a:lnTo>
                    <a:pt x="5995670" y="19050"/>
                  </a:lnTo>
                  <a:lnTo>
                    <a:pt x="5995670" y="127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524750" y="4381500"/>
              <a:ext cx="1466850" cy="0"/>
            </a:xfrm>
            <a:custGeom>
              <a:avLst/>
              <a:gdLst/>
              <a:ahLst/>
              <a:cxnLst/>
              <a:rect l="l" t="t" r="r" b="b"/>
              <a:pathLst>
                <a:path w="1466850">
                  <a:moveTo>
                    <a:pt x="0" y="0"/>
                  </a:moveTo>
                  <a:lnTo>
                    <a:pt x="14668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524750" y="4381500"/>
              <a:ext cx="1466850" cy="39370"/>
            </a:xfrm>
            <a:custGeom>
              <a:avLst/>
              <a:gdLst/>
              <a:ahLst/>
              <a:cxnLst/>
              <a:rect l="l" t="t" r="r" b="b"/>
              <a:pathLst>
                <a:path w="1466850" h="39370">
                  <a:moveTo>
                    <a:pt x="0" y="39369"/>
                  </a:moveTo>
                  <a:lnTo>
                    <a:pt x="1466850" y="39369"/>
                  </a:lnTo>
                  <a:lnTo>
                    <a:pt x="1466850" y="0"/>
                  </a:lnTo>
                  <a:lnTo>
                    <a:pt x="0" y="0"/>
                  </a:lnTo>
                  <a:lnTo>
                    <a:pt x="0" y="393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995930" y="5716269"/>
              <a:ext cx="1468120" cy="0"/>
            </a:xfrm>
            <a:custGeom>
              <a:avLst/>
              <a:gdLst/>
              <a:ahLst/>
              <a:cxnLst/>
              <a:rect l="l" t="t" r="r" b="b"/>
              <a:pathLst>
                <a:path w="1468120">
                  <a:moveTo>
                    <a:pt x="0" y="0"/>
                  </a:moveTo>
                  <a:lnTo>
                    <a:pt x="146812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995930" y="5716269"/>
              <a:ext cx="1488440" cy="39370"/>
            </a:xfrm>
            <a:custGeom>
              <a:avLst/>
              <a:gdLst/>
              <a:ahLst/>
              <a:cxnLst/>
              <a:rect l="l" t="t" r="r" b="b"/>
              <a:pathLst>
                <a:path w="1488439" h="39370">
                  <a:moveTo>
                    <a:pt x="1488440" y="0"/>
                  </a:moveTo>
                  <a:lnTo>
                    <a:pt x="0" y="0"/>
                  </a:lnTo>
                  <a:lnTo>
                    <a:pt x="0" y="39369"/>
                  </a:lnTo>
                  <a:lnTo>
                    <a:pt x="1488440" y="39369"/>
                  </a:lnTo>
                  <a:lnTo>
                    <a:pt x="14884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524750" y="5716269"/>
              <a:ext cx="1466850" cy="0"/>
            </a:xfrm>
            <a:custGeom>
              <a:avLst/>
              <a:gdLst/>
              <a:ahLst/>
              <a:cxnLst/>
              <a:rect l="l" t="t" r="r" b="b"/>
              <a:pathLst>
                <a:path w="1466850">
                  <a:moveTo>
                    <a:pt x="0" y="0"/>
                  </a:moveTo>
                  <a:lnTo>
                    <a:pt x="14668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524750" y="5716269"/>
              <a:ext cx="1466850" cy="39370"/>
            </a:xfrm>
            <a:custGeom>
              <a:avLst/>
              <a:gdLst/>
              <a:ahLst/>
              <a:cxnLst/>
              <a:rect l="l" t="t" r="r" b="b"/>
              <a:pathLst>
                <a:path w="1466850" h="39370">
                  <a:moveTo>
                    <a:pt x="0" y="39369"/>
                  </a:moveTo>
                  <a:lnTo>
                    <a:pt x="1466850" y="39369"/>
                  </a:lnTo>
                  <a:lnTo>
                    <a:pt x="1466850" y="0"/>
                  </a:lnTo>
                  <a:lnTo>
                    <a:pt x="0" y="0"/>
                  </a:lnTo>
                  <a:lnTo>
                    <a:pt x="0" y="393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17520" y="6050280"/>
              <a:ext cx="1423670" cy="0"/>
            </a:xfrm>
            <a:custGeom>
              <a:avLst/>
              <a:gdLst/>
              <a:ahLst/>
              <a:cxnLst/>
              <a:rect l="l" t="t" r="r" b="b"/>
              <a:pathLst>
                <a:path w="1423670">
                  <a:moveTo>
                    <a:pt x="0" y="0"/>
                  </a:moveTo>
                  <a:lnTo>
                    <a:pt x="14236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017520" y="6050280"/>
              <a:ext cx="1446530" cy="39370"/>
            </a:xfrm>
            <a:custGeom>
              <a:avLst/>
              <a:gdLst/>
              <a:ahLst/>
              <a:cxnLst/>
              <a:rect l="l" t="t" r="r" b="b"/>
              <a:pathLst>
                <a:path w="1446529" h="39370">
                  <a:moveTo>
                    <a:pt x="1446530" y="0"/>
                  </a:moveTo>
                  <a:lnTo>
                    <a:pt x="0" y="0"/>
                  </a:lnTo>
                  <a:lnTo>
                    <a:pt x="0" y="39370"/>
                  </a:lnTo>
                  <a:lnTo>
                    <a:pt x="1446530" y="39370"/>
                  </a:lnTo>
                  <a:lnTo>
                    <a:pt x="144653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017520" y="6089650"/>
              <a:ext cx="1423670" cy="0"/>
            </a:xfrm>
            <a:custGeom>
              <a:avLst/>
              <a:gdLst/>
              <a:ahLst/>
              <a:cxnLst/>
              <a:rect l="l" t="t" r="r" b="b"/>
              <a:pathLst>
                <a:path w="1423670">
                  <a:moveTo>
                    <a:pt x="0" y="0"/>
                  </a:moveTo>
                  <a:lnTo>
                    <a:pt x="14236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017520" y="6089650"/>
              <a:ext cx="1446530" cy="0"/>
            </a:xfrm>
            <a:custGeom>
              <a:avLst/>
              <a:gdLst/>
              <a:ahLst/>
              <a:cxnLst/>
              <a:rect l="l" t="t" r="r" b="b"/>
              <a:pathLst>
                <a:path w="1446529">
                  <a:moveTo>
                    <a:pt x="1446530" y="0"/>
                  </a:moveTo>
                  <a:lnTo>
                    <a:pt x="0" y="0"/>
                  </a:lnTo>
                  <a:lnTo>
                    <a:pt x="144653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546340" y="6050280"/>
              <a:ext cx="1423670" cy="0"/>
            </a:xfrm>
            <a:custGeom>
              <a:avLst/>
              <a:gdLst/>
              <a:ahLst/>
              <a:cxnLst/>
              <a:rect l="l" t="t" r="r" b="b"/>
              <a:pathLst>
                <a:path w="1423670">
                  <a:moveTo>
                    <a:pt x="0" y="0"/>
                  </a:moveTo>
                  <a:lnTo>
                    <a:pt x="14236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546340" y="6050280"/>
              <a:ext cx="1446530" cy="39370"/>
            </a:xfrm>
            <a:custGeom>
              <a:avLst/>
              <a:gdLst/>
              <a:ahLst/>
              <a:cxnLst/>
              <a:rect l="l" t="t" r="r" b="b"/>
              <a:pathLst>
                <a:path w="1446529" h="39370">
                  <a:moveTo>
                    <a:pt x="1446529" y="0"/>
                  </a:moveTo>
                  <a:lnTo>
                    <a:pt x="0" y="0"/>
                  </a:lnTo>
                  <a:lnTo>
                    <a:pt x="0" y="39370"/>
                  </a:lnTo>
                  <a:lnTo>
                    <a:pt x="1446529" y="39370"/>
                  </a:lnTo>
                  <a:lnTo>
                    <a:pt x="144652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546340" y="6089650"/>
              <a:ext cx="1423670" cy="0"/>
            </a:xfrm>
            <a:custGeom>
              <a:avLst/>
              <a:gdLst/>
              <a:ahLst/>
              <a:cxnLst/>
              <a:rect l="l" t="t" r="r" b="b"/>
              <a:pathLst>
                <a:path w="1423670">
                  <a:moveTo>
                    <a:pt x="0" y="0"/>
                  </a:moveTo>
                  <a:lnTo>
                    <a:pt x="14236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7546340" y="6089650"/>
              <a:ext cx="1445260" cy="0"/>
            </a:xfrm>
            <a:custGeom>
              <a:avLst/>
              <a:gdLst/>
              <a:ahLst/>
              <a:cxnLst/>
              <a:rect l="l" t="t" r="r" b="b"/>
              <a:pathLst>
                <a:path w="1445259">
                  <a:moveTo>
                    <a:pt x="1445259" y="0"/>
                  </a:moveTo>
                  <a:lnTo>
                    <a:pt x="0" y="0"/>
                  </a:lnTo>
                  <a:lnTo>
                    <a:pt x="144525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1120" y="2814320"/>
              <a:ext cx="4429760" cy="2832100"/>
            </a:xfrm>
            <a:custGeom>
              <a:avLst/>
              <a:gdLst/>
              <a:ahLst/>
              <a:cxnLst/>
              <a:rect l="l" t="t" r="r" b="b"/>
              <a:pathLst>
                <a:path w="4429760" h="2832100">
                  <a:moveTo>
                    <a:pt x="4429759" y="0"/>
                  </a:moveTo>
                  <a:lnTo>
                    <a:pt x="0" y="0"/>
                  </a:lnTo>
                  <a:lnTo>
                    <a:pt x="0" y="2832099"/>
                  </a:lnTo>
                  <a:lnTo>
                    <a:pt x="4429759" y="2832099"/>
                  </a:lnTo>
                  <a:close/>
                </a:path>
              </a:pathLst>
            </a:custGeom>
            <a:solidFill>
              <a:srgbClr val="FCE2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1120" y="2814320"/>
              <a:ext cx="4429760" cy="2832100"/>
            </a:xfrm>
            <a:custGeom>
              <a:avLst/>
              <a:gdLst/>
              <a:ahLst/>
              <a:cxnLst/>
              <a:rect l="l" t="t" r="r" b="b"/>
              <a:pathLst>
                <a:path w="4429760" h="2832100">
                  <a:moveTo>
                    <a:pt x="2214880" y="2832099"/>
                  </a:moveTo>
                  <a:lnTo>
                    <a:pt x="0" y="2832099"/>
                  </a:lnTo>
                  <a:lnTo>
                    <a:pt x="0" y="0"/>
                  </a:lnTo>
                  <a:lnTo>
                    <a:pt x="4429759" y="0"/>
                  </a:lnTo>
                  <a:lnTo>
                    <a:pt x="4429759" y="2832099"/>
                  </a:lnTo>
                  <a:lnTo>
                    <a:pt x="2214880" y="2832099"/>
                  </a:lnTo>
                  <a:close/>
                </a:path>
              </a:pathLst>
            </a:custGeom>
            <a:ln w="12579">
              <a:solidFill>
                <a:srgbClr val="00A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R="635" algn="ctr">
              <a:lnSpc>
                <a:spcPct val="100000"/>
              </a:lnSpc>
            </a:pPr>
            <a:r>
              <a:rPr spc="-5" dirty="0"/>
              <a:t>Owners’</a:t>
            </a:r>
            <a:r>
              <a:rPr spc="-25" dirty="0"/>
              <a:t> </a:t>
            </a:r>
            <a:r>
              <a:rPr spc="-5" dirty="0"/>
              <a:t>Equity</a:t>
            </a:r>
          </a:p>
        </p:txBody>
      </p:sp>
      <p:sp>
        <p:nvSpPr>
          <p:cNvPr id="54" name="object 5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52" name="object 52"/>
          <p:cNvSpPr txBox="1"/>
          <p:nvPr/>
        </p:nvSpPr>
        <p:spPr>
          <a:xfrm>
            <a:off x="469900" y="2846070"/>
            <a:ext cx="3628390" cy="221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715" algn="ctr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solidFill>
                  <a:srgbClr val="027B02"/>
                </a:solidFill>
                <a:latin typeface="Arial"/>
                <a:cs typeface="Arial"/>
              </a:rPr>
              <a:t>Owners’ equity  </a:t>
            </a:r>
            <a:r>
              <a:rPr sz="3600" b="1" spc="-5" dirty="0">
                <a:solidFill>
                  <a:srgbClr val="00269E"/>
                </a:solidFill>
                <a:latin typeface="Arial"/>
                <a:cs typeface="Arial"/>
              </a:rPr>
              <a:t>represents the  owner’s claim </a:t>
            </a:r>
            <a:r>
              <a:rPr sz="3600" b="1" dirty="0">
                <a:solidFill>
                  <a:srgbClr val="00269E"/>
                </a:solidFill>
                <a:latin typeface="Arial"/>
                <a:cs typeface="Arial"/>
              </a:rPr>
              <a:t>to  </a:t>
            </a:r>
            <a:r>
              <a:rPr sz="3600" b="1" spc="-5" dirty="0">
                <a:solidFill>
                  <a:srgbClr val="00269E"/>
                </a:solidFill>
                <a:latin typeface="Arial"/>
                <a:cs typeface="Arial"/>
              </a:rPr>
              <a:t>the assets of</a:t>
            </a:r>
            <a:r>
              <a:rPr sz="3600" b="1" spc="-11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00269E"/>
                </a:solidFill>
                <a:latin typeface="Arial"/>
                <a:cs typeface="Arial"/>
              </a:rPr>
              <a:t>the</a:t>
            </a:r>
            <a:endParaRPr sz="36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155700" y="5040629"/>
            <a:ext cx="21316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solidFill>
                  <a:srgbClr val="00269E"/>
                </a:solidFill>
                <a:latin typeface="Arial"/>
                <a:cs typeface="Arial"/>
              </a:rPr>
              <a:t>business.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R="635" algn="ctr">
              <a:lnSpc>
                <a:spcPct val="100000"/>
              </a:lnSpc>
            </a:pPr>
            <a:r>
              <a:rPr spc="-5" dirty="0"/>
              <a:t>Owners’</a:t>
            </a:r>
            <a:r>
              <a:rPr spc="-25" dirty="0"/>
              <a:t> </a:t>
            </a:r>
            <a:r>
              <a:rPr spc="-5" dirty="0"/>
              <a:t>Equity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004060" y="1633220"/>
            <a:ext cx="490220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80210" marR="5080" indent="-1667510">
              <a:lnSpc>
                <a:spcPct val="100000"/>
              </a:lnSpc>
              <a:spcBef>
                <a:spcPts val="100"/>
              </a:spcBef>
            </a:pPr>
            <a:r>
              <a:rPr sz="4000" b="1" spc="-10" dirty="0">
                <a:solidFill>
                  <a:srgbClr val="00269E"/>
                </a:solidFill>
                <a:latin typeface="Arial"/>
                <a:cs typeface="Arial"/>
              </a:rPr>
              <a:t>Changes </a:t>
            </a:r>
            <a:r>
              <a:rPr sz="4000" b="1" dirty="0">
                <a:solidFill>
                  <a:srgbClr val="00269E"/>
                </a:solidFill>
                <a:latin typeface="Arial"/>
                <a:cs typeface="Arial"/>
              </a:rPr>
              <a:t>in</a:t>
            </a:r>
            <a:r>
              <a:rPr sz="4000" b="1" spc="-8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00269E"/>
                </a:solidFill>
                <a:latin typeface="Arial"/>
                <a:cs typeface="Arial"/>
              </a:rPr>
              <a:t>Owners’  </a:t>
            </a:r>
            <a:r>
              <a:rPr sz="4000" b="1" spc="-10" dirty="0">
                <a:solidFill>
                  <a:srgbClr val="00269E"/>
                </a:solidFill>
                <a:latin typeface="Arial"/>
                <a:cs typeface="Arial"/>
              </a:rPr>
              <a:t>Equity</a:t>
            </a:r>
            <a:endParaRPr sz="40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76920" y="2465130"/>
            <a:ext cx="4149090" cy="3954779"/>
            <a:chOff x="276920" y="2465130"/>
            <a:chExt cx="4149090" cy="3954779"/>
          </a:xfrm>
        </p:grpSpPr>
        <p:sp>
          <p:nvSpPr>
            <p:cNvPr id="10" name="object 10"/>
            <p:cNvSpPr/>
            <p:nvPr/>
          </p:nvSpPr>
          <p:spPr>
            <a:xfrm>
              <a:off x="283210" y="2471420"/>
              <a:ext cx="3675379" cy="3509010"/>
            </a:xfrm>
            <a:custGeom>
              <a:avLst/>
              <a:gdLst/>
              <a:ahLst/>
              <a:cxnLst/>
              <a:rect l="l" t="t" r="r" b="b"/>
              <a:pathLst>
                <a:path w="3675379" h="3509010">
                  <a:moveTo>
                    <a:pt x="2758440" y="1757679"/>
                  </a:moveTo>
                  <a:lnTo>
                    <a:pt x="923289" y="1757679"/>
                  </a:lnTo>
                  <a:lnTo>
                    <a:pt x="923289" y="3509009"/>
                  </a:lnTo>
                  <a:lnTo>
                    <a:pt x="2758440" y="3509009"/>
                  </a:lnTo>
                  <a:lnTo>
                    <a:pt x="2758440" y="1757679"/>
                  </a:lnTo>
                  <a:close/>
                </a:path>
                <a:path w="3675379" h="3509010">
                  <a:moveTo>
                    <a:pt x="1840229" y="0"/>
                  </a:moveTo>
                  <a:lnTo>
                    <a:pt x="0" y="1757679"/>
                  </a:lnTo>
                  <a:lnTo>
                    <a:pt x="3675379" y="1757679"/>
                  </a:lnTo>
                  <a:lnTo>
                    <a:pt x="1840229" y="0"/>
                  </a:lnTo>
                  <a:close/>
                </a:path>
              </a:pathLst>
            </a:custGeom>
            <a:solidFill>
              <a:srgbClr val="0BC0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3210" y="2471420"/>
              <a:ext cx="3675379" cy="3509010"/>
            </a:xfrm>
            <a:custGeom>
              <a:avLst/>
              <a:gdLst/>
              <a:ahLst/>
              <a:cxnLst/>
              <a:rect l="l" t="t" r="r" b="b"/>
              <a:pathLst>
                <a:path w="3675379" h="3509010">
                  <a:moveTo>
                    <a:pt x="923290" y="3509009"/>
                  </a:moveTo>
                  <a:lnTo>
                    <a:pt x="2758440" y="3509009"/>
                  </a:lnTo>
                  <a:lnTo>
                    <a:pt x="2758440" y="1757679"/>
                  </a:lnTo>
                  <a:lnTo>
                    <a:pt x="3675379" y="1757679"/>
                  </a:lnTo>
                  <a:lnTo>
                    <a:pt x="1840229" y="0"/>
                  </a:lnTo>
                  <a:lnTo>
                    <a:pt x="0" y="1757679"/>
                  </a:lnTo>
                  <a:lnTo>
                    <a:pt x="923290" y="1757679"/>
                  </a:lnTo>
                  <a:lnTo>
                    <a:pt x="923290" y="3509009"/>
                  </a:lnTo>
                  <a:close/>
                </a:path>
              </a:pathLst>
            </a:custGeom>
            <a:ln w="12579">
              <a:solidFill>
                <a:srgbClr val="0BC0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83210" y="246513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79"/>
                  </a:moveTo>
                  <a:lnTo>
                    <a:pt x="0" y="0"/>
                  </a:lnTo>
                  <a:lnTo>
                    <a:pt x="0" y="12579"/>
                  </a:lnTo>
                  <a:close/>
                </a:path>
              </a:pathLst>
            </a:custGeom>
            <a:solidFill>
              <a:srgbClr val="0BC0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961129" y="598170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2579">
              <a:solidFill>
                <a:srgbClr val="0BC0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206500" y="4218939"/>
              <a:ext cx="3213100" cy="2193290"/>
            </a:xfrm>
            <a:custGeom>
              <a:avLst/>
              <a:gdLst/>
              <a:ahLst/>
              <a:cxnLst/>
              <a:rect l="l" t="t" r="r" b="b"/>
              <a:pathLst>
                <a:path w="3213100" h="2193290">
                  <a:moveTo>
                    <a:pt x="2753360" y="0"/>
                  </a:moveTo>
                  <a:lnTo>
                    <a:pt x="1835150" y="0"/>
                  </a:lnTo>
                  <a:lnTo>
                    <a:pt x="1835150" y="1757680"/>
                  </a:lnTo>
                  <a:lnTo>
                    <a:pt x="0" y="1757680"/>
                  </a:lnTo>
                  <a:lnTo>
                    <a:pt x="454660" y="2193290"/>
                  </a:lnTo>
                  <a:lnTo>
                    <a:pt x="2297429" y="2193290"/>
                  </a:lnTo>
                  <a:lnTo>
                    <a:pt x="2297429" y="440690"/>
                  </a:lnTo>
                  <a:lnTo>
                    <a:pt x="3213100" y="440690"/>
                  </a:lnTo>
                  <a:lnTo>
                    <a:pt x="275336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206500" y="4218939"/>
              <a:ext cx="3215640" cy="2194560"/>
            </a:xfrm>
            <a:custGeom>
              <a:avLst/>
              <a:gdLst/>
              <a:ahLst/>
              <a:cxnLst/>
              <a:rect l="l" t="t" r="r" b="b"/>
              <a:pathLst>
                <a:path w="3215640" h="2194560">
                  <a:moveTo>
                    <a:pt x="2753360" y="0"/>
                  </a:moveTo>
                  <a:lnTo>
                    <a:pt x="3213100" y="440690"/>
                  </a:lnTo>
                  <a:lnTo>
                    <a:pt x="2297429" y="440690"/>
                  </a:lnTo>
                  <a:lnTo>
                    <a:pt x="2297429" y="2193290"/>
                  </a:lnTo>
                  <a:lnTo>
                    <a:pt x="454660" y="2193290"/>
                  </a:lnTo>
                  <a:lnTo>
                    <a:pt x="0" y="1757680"/>
                  </a:lnTo>
                  <a:lnTo>
                    <a:pt x="1835150" y="1757680"/>
                  </a:lnTo>
                  <a:lnTo>
                    <a:pt x="1835150" y="0"/>
                  </a:lnTo>
                  <a:lnTo>
                    <a:pt x="2753360" y="0"/>
                  </a:lnTo>
                  <a:close/>
                </a:path>
                <a:path w="3215640" h="2194560">
                  <a:moveTo>
                    <a:pt x="0" y="0"/>
                  </a:moveTo>
                  <a:lnTo>
                    <a:pt x="0" y="0"/>
                  </a:lnTo>
                </a:path>
                <a:path w="3215640" h="2194560">
                  <a:moveTo>
                    <a:pt x="3215640" y="2194560"/>
                  </a:moveTo>
                  <a:lnTo>
                    <a:pt x="3215640" y="219456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83210" y="4218939"/>
              <a:ext cx="923290" cy="440690"/>
            </a:xfrm>
            <a:custGeom>
              <a:avLst/>
              <a:gdLst/>
              <a:ahLst/>
              <a:cxnLst/>
              <a:rect l="l" t="t" r="r" b="b"/>
              <a:pathLst>
                <a:path w="923290" h="440689">
                  <a:moveTo>
                    <a:pt x="923290" y="0"/>
                  </a:moveTo>
                  <a:lnTo>
                    <a:pt x="0" y="0"/>
                  </a:lnTo>
                  <a:lnTo>
                    <a:pt x="462280" y="440690"/>
                  </a:lnTo>
                  <a:lnTo>
                    <a:pt x="923290" y="440690"/>
                  </a:lnTo>
                  <a:lnTo>
                    <a:pt x="92329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83210" y="2471420"/>
              <a:ext cx="3675379" cy="3509010"/>
            </a:xfrm>
            <a:custGeom>
              <a:avLst/>
              <a:gdLst/>
              <a:ahLst/>
              <a:cxnLst/>
              <a:rect l="l" t="t" r="r" b="b"/>
              <a:pathLst>
                <a:path w="3675379" h="3509010">
                  <a:moveTo>
                    <a:pt x="0" y="1747519"/>
                  </a:moveTo>
                  <a:lnTo>
                    <a:pt x="923290" y="1747519"/>
                  </a:lnTo>
                  <a:lnTo>
                    <a:pt x="923290" y="2188210"/>
                  </a:lnTo>
                  <a:lnTo>
                    <a:pt x="462280" y="2188210"/>
                  </a:lnTo>
                  <a:lnTo>
                    <a:pt x="0" y="1747519"/>
                  </a:lnTo>
                  <a:close/>
                </a:path>
                <a:path w="3675379" h="3509010">
                  <a:moveTo>
                    <a:pt x="0" y="1747519"/>
                  </a:moveTo>
                  <a:lnTo>
                    <a:pt x="0" y="1747519"/>
                  </a:lnTo>
                </a:path>
                <a:path w="3675379" h="3509010">
                  <a:moveTo>
                    <a:pt x="924560" y="2189479"/>
                  </a:moveTo>
                  <a:lnTo>
                    <a:pt x="924560" y="2189479"/>
                  </a:lnTo>
                </a:path>
                <a:path w="3675379" h="3509010">
                  <a:moveTo>
                    <a:pt x="923290" y="1757679"/>
                  </a:moveTo>
                  <a:lnTo>
                    <a:pt x="923290" y="3509009"/>
                  </a:lnTo>
                  <a:lnTo>
                    <a:pt x="2758440" y="3509009"/>
                  </a:lnTo>
                  <a:lnTo>
                    <a:pt x="2758440" y="1757679"/>
                  </a:lnTo>
                  <a:lnTo>
                    <a:pt x="3675379" y="1757679"/>
                  </a:lnTo>
                  <a:lnTo>
                    <a:pt x="1840229" y="0"/>
                  </a:lnTo>
                  <a:lnTo>
                    <a:pt x="0" y="1757679"/>
                  </a:lnTo>
                  <a:lnTo>
                    <a:pt x="923290" y="1757679"/>
                  </a:lnTo>
                  <a:close/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83210" y="246513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79"/>
                  </a:moveTo>
                  <a:lnTo>
                    <a:pt x="0" y="0"/>
                  </a:lnTo>
                  <a:lnTo>
                    <a:pt x="0" y="125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961129" y="598170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264919" y="3519170"/>
            <a:ext cx="1802764" cy="16789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32410">
              <a:lnSpc>
                <a:spcPct val="100000"/>
              </a:lnSpc>
              <a:spcBef>
                <a:spcPts val="100"/>
              </a:spcBef>
              <a:buSzPct val="95833"/>
              <a:buFont typeface="Arial"/>
              <a:buChar char="•"/>
              <a:tabLst>
                <a:tab pos="353060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Owners’  In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ves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nts</a:t>
            </a:r>
            <a:endParaRPr sz="2400">
              <a:latin typeface="Arial"/>
              <a:cs typeface="Arial"/>
            </a:endParaRPr>
          </a:p>
          <a:p>
            <a:pPr marL="250190" marR="163830" indent="-78740">
              <a:lnSpc>
                <a:spcPct val="100000"/>
              </a:lnSpc>
              <a:spcBef>
                <a:spcPts val="1500"/>
              </a:spcBef>
              <a:buSzPct val="95833"/>
              <a:buFont typeface="Arial"/>
              <a:buChar char="•"/>
              <a:tabLst>
                <a:tab pos="279400" algn="l"/>
              </a:tabLst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ss 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Earnings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799390" y="2552760"/>
            <a:ext cx="4080510" cy="3898900"/>
            <a:chOff x="4799390" y="2552760"/>
            <a:chExt cx="4080510" cy="3898900"/>
          </a:xfrm>
        </p:grpSpPr>
        <p:sp>
          <p:nvSpPr>
            <p:cNvPr id="22" name="object 22"/>
            <p:cNvSpPr/>
            <p:nvPr/>
          </p:nvSpPr>
          <p:spPr>
            <a:xfrm>
              <a:off x="4805680" y="2566669"/>
              <a:ext cx="3615690" cy="3448050"/>
            </a:xfrm>
            <a:custGeom>
              <a:avLst/>
              <a:gdLst/>
              <a:ahLst/>
              <a:cxnLst/>
              <a:rect l="l" t="t" r="r" b="b"/>
              <a:pathLst>
                <a:path w="3615690" h="3448050">
                  <a:moveTo>
                    <a:pt x="3615690" y="1722119"/>
                  </a:moveTo>
                  <a:lnTo>
                    <a:pt x="0" y="1722119"/>
                  </a:lnTo>
                  <a:lnTo>
                    <a:pt x="1811020" y="3448050"/>
                  </a:lnTo>
                  <a:lnTo>
                    <a:pt x="3615690" y="1722119"/>
                  </a:lnTo>
                  <a:close/>
                </a:path>
                <a:path w="3615690" h="3448050">
                  <a:moveTo>
                    <a:pt x="2712720" y="0"/>
                  </a:moveTo>
                  <a:lnTo>
                    <a:pt x="908050" y="0"/>
                  </a:lnTo>
                  <a:lnTo>
                    <a:pt x="908050" y="1722119"/>
                  </a:lnTo>
                  <a:lnTo>
                    <a:pt x="2712720" y="1722119"/>
                  </a:lnTo>
                  <a:lnTo>
                    <a:pt x="271272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805680" y="2566669"/>
              <a:ext cx="3615690" cy="3448050"/>
            </a:xfrm>
            <a:custGeom>
              <a:avLst/>
              <a:gdLst/>
              <a:ahLst/>
              <a:cxnLst/>
              <a:rect l="l" t="t" r="r" b="b"/>
              <a:pathLst>
                <a:path w="3615690" h="3448050">
                  <a:moveTo>
                    <a:pt x="908050" y="0"/>
                  </a:moveTo>
                  <a:lnTo>
                    <a:pt x="2712720" y="0"/>
                  </a:lnTo>
                  <a:lnTo>
                    <a:pt x="2712720" y="1722119"/>
                  </a:lnTo>
                  <a:lnTo>
                    <a:pt x="3615690" y="1722119"/>
                  </a:lnTo>
                  <a:lnTo>
                    <a:pt x="1811020" y="3448050"/>
                  </a:lnTo>
                  <a:lnTo>
                    <a:pt x="0" y="1722119"/>
                  </a:lnTo>
                  <a:lnTo>
                    <a:pt x="908050" y="1722119"/>
                  </a:lnTo>
                  <a:lnTo>
                    <a:pt x="908050" y="0"/>
                  </a:lnTo>
                  <a:close/>
                </a:path>
              </a:pathLst>
            </a:custGeom>
            <a:ln w="1257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805680" y="256038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79"/>
                  </a:moveTo>
                  <a:lnTo>
                    <a:pt x="0" y="0"/>
                  </a:lnTo>
                  <a:lnTo>
                    <a:pt x="0" y="1257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423910" y="601726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257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518400" y="2566669"/>
              <a:ext cx="454659" cy="1722120"/>
            </a:xfrm>
            <a:custGeom>
              <a:avLst/>
              <a:gdLst/>
              <a:ahLst/>
              <a:cxnLst/>
              <a:rect l="l" t="t" r="r" b="b"/>
              <a:pathLst>
                <a:path w="454659" h="1722120">
                  <a:moveTo>
                    <a:pt x="0" y="0"/>
                  </a:moveTo>
                  <a:lnTo>
                    <a:pt x="0" y="1722119"/>
                  </a:lnTo>
                  <a:lnTo>
                    <a:pt x="454659" y="1722119"/>
                  </a:lnTo>
                  <a:lnTo>
                    <a:pt x="454659" y="429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518400" y="2566669"/>
              <a:ext cx="455930" cy="1724660"/>
            </a:xfrm>
            <a:custGeom>
              <a:avLst/>
              <a:gdLst/>
              <a:ahLst/>
              <a:cxnLst/>
              <a:rect l="l" t="t" r="r" b="b"/>
              <a:pathLst>
                <a:path w="455929" h="1724660">
                  <a:moveTo>
                    <a:pt x="0" y="0"/>
                  </a:moveTo>
                  <a:lnTo>
                    <a:pt x="454659" y="429259"/>
                  </a:lnTo>
                  <a:lnTo>
                    <a:pt x="454659" y="1722119"/>
                  </a:lnTo>
                  <a:lnTo>
                    <a:pt x="0" y="1722119"/>
                  </a:lnTo>
                  <a:lnTo>
                    <a:pt x="0" y="0"/>
                  </a:lnTo>
                  <a:close/>
                </a:path>
                <a:path w="455929" h="1724660">
                  <a:moveTo>
                    <a:pt x="0" y="0"/>
                  </a:moveTo>
                  <a:lnTo>
                    <a:pt x="0" y="0"/>
                  </a:lnTo>
                </a:path>
                <a:path w="455929" h="1724660">
                  <a:moveTo>
                    <a:pt x="455929" y="1724659"/>
                  </a:moveTo>
                  <a:lnTo>
                    <a:pt x="455929" y="1724659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616700" y="4288789"/>
              <a:ext cx="2256790" cy="2155190"/>
            </a:xfrm>
            <a:custGeom>
              <a:avLst/>
              <a:gdLst/>
              <a:ahLst/>
              <a:cxnLst/>
              <a:rect l="l" t="t" r="r" b="b"/>
              <a:pathLst>
                <a:path w="2256790" h="2155190">
                  <a:moveTo>
                    <a:pt x="1804670" y="0"/>
                  </a:moveTo>
                  <a:lnTo>
                    <a:pt x="0" y="1725930"/>
                  </a:lnTo>
                  <a:lnTo>
                    <a:pt x="449579" y="2155190"/>
                  </a:lnTo>
                  <a:lnTo>
                    <a:pt x="2256790" y="431800"/>
                  </a:lnTo>
                  <a:lnTo>
                    <a:pt x="18046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809490" y="2559049"/>
              <a:ext cx="4066540" cy="3886200"/>
            </a:xfrm>
            <a:custGeom>
              <a:avLst/>
              <a:gdLst/>
              <a:ahLst/>
              <a:cxnLst/>
              <a:rect l="l" t="t" r="r" b="b"/>
              <a:pathLst>
                <a:path w="4066540" h="3886200">
                  <a:moveTo>
                    <a:pt x="3611880" y="1729739"/>
                  </a:moveTo>
                  <a:lnTo>
                    <a:pt x="4064000" y="2161540"/>
                  </a:lnTo>
                  <a:lnTo>
                    <a:pt x="2256790" y="3884929"/>
                  </a:lnTo>
                  <a:lnTo>
                    <a:pt x="1807210" y="3455670"/>
                  </a:lnTo>
                  <a:lnTo>
                    <a:pt x="3611880" y="1729739"/>
                  </a:lnTo>
                  <a:close/>
                </a:path>
                <a:path w="4066540" h="3886200">
                  <a:moveTo>
                    <a:pt x="1807210" y="1729739"/>
                  </a:moveTo>
                  <a:lnTo>
                    <a:pt x="1807210" y="1729739"/>
                  </a:lnTo>
                </a:path>
                <a:path w="4066540" h="3886200">
                  <a:moveTo>
                    <a:pt x="4066540" y="3886200"/>
                  </a:moveTo>
                  <a:lnTo>
                    <a:pt x="4066540" y="3886200"/>
                  </a:lnTo>
                </a:path>
                <a:path w="4066540" h="3886200">
                  <a:moveTo>
                    <a:pt x="2713990" y="1729739"/>
                  </a:moveTo>
                  <a:lnTo>
                    <a:pt x="3616960" y="1729739"/>
                  </a:lnTo>
                  <a:lnTo>
                    <a:pt x="1809750" y="3455670"/>
                  </a:lnTo>
                  <a:lnTo>
                    <a:pt x="0" y="1729739"/>
                  </a:lnTo>
                  <a:lnTo>
                    <a:pt x="908050" y="1729739"/>
                  </a:lnTo>
                  <a:lnTo>
                    <a:pt x="908050" y="0"/>
                  </a:lnTo>
                  <a:lnTo>
                    <a:pt x="2722880" y="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809490" y="255276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79"/>
                  </a:moveTo>
                  <a:lnTo>
                    <a:pt x="0" y="0"/>
                  </a:lnTo>
                  <a:lnTo>
                    <a:pt x="0" y="125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427720" y="601726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5883909" y="3486150"/>
            <a:ext cx="1567180" cy="16789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  <a:buSzPct val="95833"/>
              <a:buFont typeface="Arial"/>
              <a:buChar char="•"/>
              <a:tabLst>
                <a:tab pos="120650" algn="l"/>
              </a:tabLst>
            </a:pP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b="1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  to</a:t>
            </a:r>
            <a:r>
              <a:rPr sz="2400" b="1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Owners</a:t>
            </a:r>
            <a:endParaRPr sz="2400">
              <a:latin typeface="Arial"/>
              <a:cs typeface="Arial"/>
            </a:endParaRPr>
          </a:p>
          <a:p>
            <a:pPr marL="161290" marR="46355" indent="-161290">
              <a:lnSpc>
                <a:spcPct val="100000"/>
              </a:lnSpc>
              <a:spcBef>
                <a:spcPts val="1500"/>
              </a:spcBef>
              <a:buSzPct val="95833"/>
              <a:buFont typeface="Arial"/>
              <a:buChar char="•"/>
              <a:tabLst>
                <a:tab pos="161290" algn="l"/>
              </a:tabLst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us</a:t>
            </a:r>
            <a:r>
              <a:rPr sz="2400" b="1" spc="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nes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 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Losses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5095" y="1711325"/>
            <a:ext cx="8867140" cy="4378960"/>
            <a:chOff x="125095" y="1711325"/>
            <a:chExt cx="8867140" cy="4378960"/>
          </a:xfrm>
        </p:grpSpPr>
        <p:sp>
          <p:nvSpPr>
            <p:cNvPr id="3" name="object 3"/>
            <p:cNvSpPr/>
            <p:nvPr/>
          </p:nvSpPr>
          <p:spPr>
            <a:xfrm>
              <a:off x="125730" y="1711960"/>
              <a:ext cx="816610" cy="0"/>
            </a:xfrm>
            <a:custGeom>
              <a:avLst/>
              <a:gdLst/>
              <a:ahLst/>
              <a:cxnLst/>
              <a:rect l="l" t="t" r="r" b="b"/>
              <a:pathLst>
                <a:path w="816610">
                  <a:moveTo>
                    <a:pt x="0" y="0"/>
                  </a:moveTo>
                  <a:lnTo>
                    <a:pt x="81661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7000" y="1713230"/>
              <a:ext cx="815340" cy="19050"/>
            </a:xfrm>
            <a:custGeom>
              <a:avLst/>
              <a:gdLst/>
              <a:ahLst/>
              <a:cxnLst/>
              <a:rect l="l" t="t" r="r" b="b"/>
              <a:pathLst>
                <a:path w="815340" h="19050">
                  <a:moveTo>
                    <a:pt x="0" y="19050"/>
                  </a:moveTo>
                  <a:lnTo>
                    <a:pt x="815340" y="19050"/>
                  </a:lnTo>
                  <a:lnTo>
                    <a:pt x="815340" y="0"/>
                  </a:lnTo>
                  <a:lnTo>
                    <a:pt x="0" y="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5730" y="1711960"/>
              <a:ext cx="0" cy="4377690"/>
            </a:xfrm>
            <a:custGeom>
              <a:avLst/>
              <a:gdLst/>
              <a:ahLst/>
              <a:cxnLst/>
              <a:rect l="l" t="t" r="r" b="b"/>
              <a:pathLst>
                <a:path h="4377690">
                  <a:moveTo>
                    <a:pt x="0" y="0"/>
                  </a:moveTo>
                  <a:lnTo>
                    <a:pt x="0" y="43776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25730" y="1711960"/>
              <a:ext cx="43180" cy="4377690"/>
            </a:xfrm>
            <a:custGeom>
              <a:avLst/>
              <a:gdLst/>
              <a:ahLst/>
              <a:cxnLst/>
              <a:rect l="l" t="t" r="r" b="b"/>
              <a:pathLst>
                <a:path w="43180" h="4377690">
                  <a:moveTo>
                    <a:pt x="0" y="4377690"/>
                  </a:moveTo>
                  <a:lnTo>
                    <a:pt x="43179" y="4377690"/>
                  </a:lnTo>
                  <a:lnTo>
                    <a:pt x="43179" y="0"/>
                  </a:lnTo>
                  <a:lnTo>
                    <a:pt x="0" y="0"/>
                  </a:lnTo>
                  <a:lnTo>
                    <a:pt x="0" y="43776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6050" y="1732279"/>
              <a:ext cx="796290" cy="980440"/>
            </a:xfrm>
            <a:custGeom>
              <a:avLst/>
              <a:gdLst/>
              <a:ahLst/>
              <a:cxnLst/>
              <a:rect l="l" t="t" r="r" b="b"/>
              <a:pathLst>
                <a:path w="796290" h="980439">
                  <a:moveTo>
                    <a:pt x="0" y="980440"/>
                  </a:moveTo>
                  <a:lnTo>
                    <a:pt x="796290" y="980440"/>
                  </a:lnTo>
                  <a:lnTo>
                    <a:pt x="796290" y="0"/>
                  </a:lnTo>
                  <a:lnTo>
                    <a:pt x="0" y="0"/>
                  </a:lnTo>
                  <a:lnTo>
                    <a:pt x="0" y="98044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6050" y="4380229"/>
              <a:ext cx="8843010" cy="40640"/>
            </a:xfrm>
            <a:custGeom>
              <a:avLst/>
              <a:gdLst/>
              <a:ahLst/>
              <a:cxnLst/>
              <a:rect l="l" t="t" r="r" b="b"/>
              <a:pathLst>
                <a:path w="8843010" h="40639">
                  <a:moveTo>
                    <a:pt x="0" y="40640"/>
                  </a:moveTo>
                  <a:lnTo>
                    <a:pt x="8843010" y="40640"/>
                  </a:lnTo>
                  <a:lnTo>
                    <a:pt x="8843010" y="0"/>
                  </a:lnTo>
                  <a:lnTo>
                    <a:pt x="0" y="0"/>
                  </a:lnTo>
                  <a:lnTo>
                    <a:pt x="0" y="406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125460" y="1711960"/>
              <a:ext cx="866140" cy="0"/>
            </a:xfrm>
            <a:custGeom>
              <a:avLst/>
              <a:gdLst/>
              <a:ahLst/>
              <a:cxnLst/>
              <a:rect l="l" t="t" r="r" b="b"/>
              <a:pathLst>
                <a:path w="866140">
                  <a:moveTo>
                    <a:pt x="0" y="0"/>
                  </a:moveTo>
                  <a:lnTo>
                    <a:pt x="86614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125460" y="1713230"/>
              <a:ext cx="866140" cy="19050"/>
            </a:xfrm>
            <a:custGeom>
              <a:avLst/>
              <a:gdLst/>
              <a:ahLst/>
              <a:cxnLst/>
              <a:rect l="l" t="t" r="r" b="b"/>
              <a:pathLst>
                <a:path w="866140" h="19050">
                  <a:moveTo>
                    <a:pt x="0" y="19050"/>
                  </a:moveTo>
                  <a:lnTo>
                    <a:pt x="866140" y="19050"/>
                  </a:lnTo>
                  <a:lnTo>
                    <a:pt x="866140" y="0"/>
                  </a:lnTo>
                  <a:lnTo>
                    <a:pt x="0" y="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125460" y="1732279"/>
              <a:ext cx="863600" cy="980440"/>
            </a:xfrm>
            <a:custGeom>
              <a:avLst/>
              <a:gdLst/>
              <a:ahLst/>
              <a:cxnLst/>
              <a:rect l="l" t="t" r="r" b="b"/>
              <a:pathLst>
                <a:path w="863600" h="980439">
                  <a:moveTo>
                    <a:pt x="0" y="980440"/>
                  </a:moveTo>
                  <a:lnTo>
                    <a:pt x="863600" y="980440"/>
                  </a:lnTo>
                  <a:lnTo>
                    <a:pt x="863600" y="0"/>
                  </a:lnTo>
                  <a:lnTo>
                    <a:pt x="0" y="0"/>
                  </a:lnTo>
                  <a:lnTo>
                    <a:pt x="0" y="98044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6050" y="2712719"/>
              <a:ext cx="8843010" cy="1667510"/>
            </a:xfrm>
            <a:custGeom>
              <a:avLst/>
              <a:gdLst/>
              <a:ahLst/>
              <a:cxnLst/>
              <a:rect l="l" t="t" r="r" b="b"/>
              <a:pathLst>
                <a:path w="8843010" h="1667510">
                  <a:moveTo>
                    <a:pt x="8843010" y="0"/>
                  </a:moveTo>
                  <a:lnTo>
                    <a:pt x="0" y="0"/>
                  </a:lnTo>
                  <a:lnTo>
                    <a:pt x="0" y="306070"/>
                  </a:lnTo>
                  <a:lnTo>
                    <a:pt x="0" y="383540"/>
                  </a:lnTo>
                  <a:lnTo>
                    <a:pt x="0" y="1667510"/>
                  </a:lnTo>
                  <a:lnTo>
                    <a:pt x="8843010" y="1667510"/>
                  </a:lnTo>
                  <a:lnTo>
                    <a:pt x="8843010" y="383540"/>
                  </a:lnTo>
                  <a:lnTo>
                    <a:pt x="8843010" y="306070"/>
                  </a:lnTo>
                  <a:lnTo>
                    <a:pt x="8843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611370" y="4380229"/>
              <a:ext cx="4377690" cy="334010"/>
            </a:xfrm>
            <a:custGeom>
              <a:avLst/>
              <a:gdLst/>
              <a:ahLst/>
              <a:cxnLst/>
              <a:rect l="l" t="t" r="r" b="b"/>
              <a:pathLst>
                <a:path w="4377690" h="334010">
                  <a:moveTo>
                    <a:pt x="0" y="334010"/>
                  </a:moveTo>
                  <a:lnTo>
                    <a:pt x="4377689" y="334010"/>
                  </a:lnTo>
                  <a:lnTo>
                    <a:pt x="4377689" y="0"/>
                  </a:lnTo>
                  <a:lnTo>
                    <a:pt x="0" y="0"/>
                  </a:lnTo>
                  <a:lnTo>
                    <a:pt x="0" y="33401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46050" y="4714239"/>
              <a:ext cx="8843010" cy="1041400"/>
            </a:xfrm>
            <a:custGeom>
              <a:avLst/>
              <a:gdLst/>
              <a:ahLst/>
              <a:cxnLst/>
              <a:rect l="l" t="t" r="r" b="b"/>
              <a:pathLst>
                <a:path w="8843010" h="1041400">
                  <a:moveTo>
                    <a:pt x="8843010" y="0"/>
                  </a:moveTo>
                  <a:lnTo>
                    <a:pt x="0" y="0"/>
                  </a:lnTo>
                  <a:lnTo>
                    <a:pt x="0" y="335280"/>
                  </a:lnTo>
                  <a:lnTo>
                    <a:pt x="0" y="373380"/>
                  </a:lnTo>
                  <a:lnTo>
                    <a:pt x="0" y="1003300"/>
                  </a:lnTo>
                  <a:lnTo>
                    <a:pt x="0" y="1041400"/>
                  </a:lnTo>
                  <a:lnTo>
                    <a:pt x="4465320" y="1041400"/>
                  </a:lnTo>
                  <a:lnTo>
                    <a:pt x="4465320" y="1003300"/>
                  </a:lnTo>
                  <a:lnTo>
                    <a:pt x="4465320" y="373380"/>
                  </a:lnTo>
                  <a:lnTo>
                    <a:pt x="8843010" y="373380"/>
                  </a:lnTo>
                  <a:lnTo>
                    <a:pt x="8843010" y="335280"/>
                  </a:lnTo>
                  <a:lnTo>
                    <a:pt x="8843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46050" y="5049520"/>
              <a:ext cx="8843010" cy="1040130"/>
            </a:xfrm>
            <a:custGeom>
              <a:avLst/>
              <a:gdLst/>
              <a:ahLst/>
              <a:cxnLst/>
              <a:rect l="l" t="t" r="r" b="b"/>
              <a:pathLst>
                <a:path w="8843010" h="1040129">
                  <a:moveTo>
                    <a:pt x="4295140" y="668020"/>
                  </a:moveTo>
                  <a:lnTo>
                    <a:pt x="0" y="668020"/>
                  </a:lnTo>
                  <a:lnTo>
                    <a:pt x="0" y="1040130"/>
                  </a:lnTo>
                  <a:lnTo>
                    <a:pt x="4295140" y="1040130"/>
                  </a:lnTo>
                  <a:lnTo>
                    <a:pt x="4295140" y="668020"/>
                  </a:lnTo>
                  <a:close/>
                </a:path>
                <a:path w="8843010" h="1040129">
                  <a:moveTo>
                    <a:pt x="8843010" y="0"/>
                  </a:moveTo>
                  <a:lnTo>
                    <a:pt x="4465320" y="0"/>
                  </a:lnTo>
                  <a:lnTo>
                    <a:pt x="4465320" y="668020"/>
                  </a:lnTo>
                  <a:lnTo>
                    <a:pt x="8843010" y="668020"/>
                  </a:lnTo>
                  <a:lnTo>
                    <a:pt x="8843010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46050" y="5717539"/>
              <a:ext cx="8843010" cy="372110"/>
            </a:xfrm>
            <a:custGeom>
              <a:avLst/>
              <a:gdLst/>
              <a:ahLst/>
              <a:cxnLst/>
              <a:rect l="l" t="t" r="r" b="b"/>
              <a:pathLst>
                <a:path w="8843010" h="372110">
                  <a:moveTo>
                    <a:pt x="8843010" y="0"/>
                  </a:moveTo>
                  <a:lnTo>
                    <a:pt x="4295140" y="0"/>
                  </a:lnTo>
                  <a:lnTo>
                    <a:pt x="4295140" y="353060"/>
                  </a:lnTo>
                  <a:lnTo>
                    <a:pt x="0" y="353060"/>
                  </a:lnTo>
                  <a:lnTo>
                    <a:pt x="0" y="372110"/>
                  </a:lnTo>
                  <a:lnTo>
                    <a:pt x="4295140" y="372110"/>
                  </a:lnTo>
                  <a:lnTo>
                    <a:pt x="8843010" y="372110"/>
                  </a:lnTo>
                  <a:lnTo>
                    <a:pt x="8843010" y="353060"/>
                  </a:lnTo>
                  <a:lnTo>
                    <a:pt x="8843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889760" y="1731060"/>
            <a:ext cx="6268720" cy="1286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902335" algn="ctr">
              <a:lnSpc>
                <a:spcPts val="2220"/>
              </a:lnSpc>
            </a:pPr>
            <a:r>
              <a:rPr sz="2000" b="1" spc="145" dirty="0">
                <a:latin typeface="Arial"/>
                <a:cs typeface="Arial"/>
              </a:rPr>
              <a:t>Vagabond </a:t>
            </a:r>
            <a:r>
              <a:rPr sz="2000" b="1" spc="120" dirty="0">
                <a:latin typeface="Arial"/>
                <a:cs typeface="Arial"/>
              </a:rPr>
              <a:t>Travel</a:t>
            </a:r>
            <a:r>
              <a:rPr sz="2000" b="1" spc="114" dirty="0">
                <a:latin typeface="Arial"/>
                <a:cs typeface="Arial"/>
              </a:rPr>
              <a:t> </a:t>
            </a:r>
            <a:r>
              <a:rPr sz="2000" b="1" spc="110" dirty="0">
                <a:latin typeface="Arial"/>
                <a:cs typeface="Arial"/>
              </a:rPr>
              <a:t>Agency</a:t>
            </a:r>
            <a:endParaRPr sz="2000">
              <a:latin typeface="Arial"/>
              <a:cs typeface="Arial"/>
            </a:endParaRPr>
          </a:p>
          <a:p>
            <a:pPr marL="1403985" marR="2323465" indent="635" algn="ctr">
              <a:lnSpc>
                <a:spcPct val="109600"/>
              </a:lnSpc>
            </a:pPr>
            <a:r>
              <a:rPr sz="2000" b="1" spc="125" dirty="0">
                <a:latin typeface="Arial"/>
                <a:cs typeface="Arial"/>
              </a:rPr>
              <a:t>Balance </a:t>
            </a:r>
            <a:r>
              <a:rPr sz="2000" b="1" spc="155" dirty="0">
                <a:latin typeface="Arial"/>
                <a:cs typeface="Arial"/>
              </a:rPr>
              <a:t>Sheet  </a:t>
            </a:r>
            <a:r>
              <a:rPr sz="2000" b="1" spc="145" dirty="0">
                <a:latin typeface="Arial"/>
                <a:cs typeface="Arial"/>
              </a:rPr>
              <a:t>December </a:t>
            </a:r>
            <a:r>
              <a:rPr sz="2000" b="1" spc="50" dirty="0">
                <a:latin typeface="Arial"/>
                <a:cs typeface="Arial"/>
              </a:rPr>
              <a:t>31,</a:t>
            </a:r>
            <a:r>
              <a:rPr sz="2000" b="1" spc="80" dirty="0">
                <a:latin typeface="Arial"/>
                <a:cs typeface="Arial"/>
              </a:rPr>
              <a:t> </a:t>
            </a:r>
            <a:r>
              <a:rPr sz="2000" b="1" spc="65" dirty="0">
                <a:latin typeface="Arial"/>
                <a:cs typeface="Arial"/>
              </a:rPr>
              <a:t>2002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19"/>
              </a:spcBef>
              <a:tabLst>
                <a:tab pos="3082925" algn="l"/>
              </a:tabLst>
            </a:pPr>
            <a:r>
              <a:rPr sz="2000" b="1" spc="25" dirty="0">
                <a:latin typeface="Arial"/>
                <a:cs typeface="Arial"/>
              </a:rPr>
              <a:t>Assets	</a:t>
            </a:r>
            <a:r>
              <a:rPr sz="2000" b="1" spc="120" dirty="0">
                <a:latin typeface="Arial"/>
                <a:cs typeface="Arial"/>
              </a:rPr>
              <a:t>Liabilities </a:t>
            </a:r>
            <a:r>
              <a:rPr sz="2000" b="1" spc="125" dirty="0">
                <a:latin typeface="Arial"/>
                <a:cs typeface="Arial"/>
              </a:rPr>
              <a:t>&amp; </a:t>
            </a:r>
            <a:r>
              <a:rPr sz="2000" b="1" spc="100" dirty="0">
                <a:latin typeface="Arial"/>
                <a:cs typeface="Arial"/>
              </a:rPr>
              <a:t>Owners'</a:t>
            </a:r>
            <a:r>
              <a:rPr sz="2000" b="1" spc="-260" dirty="0">
                <a:latin typeface="Arial"/>
                <a:cs typeface="Arial"/>
              </a:rPr>
              <a:t> </a:t>
            </a:r>
            <a:r>
              <a:rPr sz="2000" b="1" spc="50" dirty="0">
                <a:latin typeface="Arial"/>
                <a:cs typeface="Arial"/>
              </a:rPr>
              <a:t>Eq</a:t>
            </a:r>
            <a:endParaRPr sz="20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146963" y="2694939"/>
            <a:ext cx="51879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14" dirty="0">
                <a:latin typeface="Arial"/>
                <a:cs typeface="Arial"/>
              </a:rPr>
              <a:t>u</a:t>
            </a:r>
            <a:r>
              <a:rPr sz="2000" b="1" spc="95" dirty="0">
                <a:latin typeface="Arial"/>
                <a:cs typeface="Arial"/>
              </a:rPr>
              <a:t>i</a:t>
            </a:r>
            <a:r>
              <a:rPr sz="2000" b="1" dirty="0">
                <a:latin typeface="Arial"/>
                <a:cs typeface="Arial"/>
              </a:rPr>
              <a:t>t</a:t>
            </a:r>
            <a:r>
              <a:rPr sz="2000" b="1" spc="100" dirty="0">
                <a:latin typeface="Arial"/>
                <a:cs typeface="Arial"/>
              </a:rPr>
              <a:t>y</a:t>
            </a:r>
            <a:endParaRPr sz="2000">
              <a:latin typeface="Arial"/>
              <a:cs typeface="Arial"/>
            </a:endParaRPr>
          </a:p>
        </p:txBody>
      </p:sp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147002" y="3065830"/>
          <a:ext cx="8735694" cy="22879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72105"/>
                <a:gridCol w="1592580"/>
                <a:gridCol w="2830194"/>
                <a:gridCol w="1440815"/>
              </a:tblGrid>
              <a:tr h="309597">
                <a:tc>
                  <a:txBody>
                    <a:bodyPr/>
                    <a:lstStyle/>
                    <a:p>
                      <a:pPr marL="41910">
                        <a:lnSpc>
                          <a:spcPts val="2220"/>
                        </a:lnSpc>
                      </a:pPr>
                      <a:r>
                        <a:rPr sz="2000" b="1" spc="70" dirty="0">
                          <a:latin typeface="Arial"/>
                          <a:cs typeface="Arial"/>
                        </a:rPr>
                        <a:t>Cash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81940" algn="r">
                        <a:lnSpc>
                          <a:spcPts val="2220"/>
                        </a:lnSpc>
                        <a:tabLst>
                          <a:tab pos="339725" algn="l"/>
                        </a:tabLst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2220"/>
                        </a:lnSpc>
                      </a:pPr>
                      <a:r>
                        <a:rPr sz="2000" b="1" spc="95" dirty="0">
                          <a:latin typeface="Arial"/>
                          <a:cs typeface="Arial"/>
                        </a:rPr>
                        <a:t>Liabilities: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4010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95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20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receivable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81940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3431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95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20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payable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339725" algn="l"/>
                        </a:tabLst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</a:tr>
              <a:tr h="334009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75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20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receivable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81940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3431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75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20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payable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</a:tr>
              <a:tr h="357419"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130" dirty="0">
                          <a:latin typeface="Arial"/>
                          <a:cs typeface="Arial"/>
                        </a:rPr>
                        <a:t>Supplies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83845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3431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150" dirty="0">
                          <a:latin typeface="Arial"/>
                          <a:cs typeface="Arial"/>
                        </a:rPr>
                        <a:t>Salaries</a:t>
                      </a:r>
                      <a:r>
                        <a:rPr sz="20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35" dirty="0">
                          <a:latin typeface="Arial"/>
                          <a:cs typeface="Arial"/>
                        </a:rPr>
                        <a:t>payable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000" b="1" spc="-3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solidFill>
                      <a:srgbClr val="FFFFFF"/>
                    </a:solidFill>
                  </a:tcPr>
                </a:tc>
              </a:tr>
              <a:tr h="333057">
                <a:tc>
                  <a:txBody>
                    <a:bodyPr/>
                    <a:lstStyle/>
                    <a:p>
                      <a:pPr marL="41910">
                        <a:lnSpc>
                          <a:spcPts val="2230"/>
                        </a:lnSpc>
                      </a:pPr>
                      <a:r>
                        <a:rPr sz="2000" b="1" spc="140" dirty="0">
                          <a:latin typeface="Arial"/>
                          <a:cs typeface="Arial"/>
                        </a:rPr>
                        <a:t>Land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81940" algn="r">
                        <a:lnSpc>
                          <a:spcPts val="2230"/>
                        </a:lnSpc>
                      </a:pPr>
                      <a:r>
                        <a:rPr sz="2000" b="1" spc="-3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04495">
                        <a:lnSpc>
                          <a:spcPts val="2230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2000" b="1" spc="1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20" dirty="0">
                          <a:latin typeface="Arial"/>
                          <a:cs typeface="Arial"/>
                        </a:rPr>
                        <a:t>liabilities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25400" algn="r">
                        <a:lnSpc>
                          <a:spcPts val="2230"/>
                        </a:lnSpc>
                        <a:tabLst>
                          <a:tab pos="339725" algn="l"/>
                        </a:tabLst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</a:tr>
              <a:tr h="334695">
                <a:tc>
                  <a:txBody>
                    <a:bodyPr/>
                    <a:lstStyle/>
                    <a:p>
                      <a:pPr marL="41910">
                        <a:lnSpc>
                          <a:spcPts val="2225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Building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81940" algn="r">
                        <a:lnSpc>
                          <a:spcPts val="2225"/>
                        </a:lnSpc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2225"/>
                        </a:lnSpc>
                      </a:pPr>
                      <a:r>
                        <a:rPr sz="2000" b="1" spc="10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2000" b="1" spc="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Equity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285184">
                <a:tc>
                  <a:txBody>
                    <a:bodyPr/>
                    <a:lstStyle/>
                    <a:p>
                      <a:pPr marL="41910">
                        <a:lnSpc>
                          <a:spcPts val="2145"/>
                        </a:lnSpc>
                      </a:pPr>
                      <a:r>
                        <a:rPr sz="2000" b="1" spc="65" dirty="0">
                          <a:latin typeface="Arial"/>
                          <a:cs typeface="Arial"/>
                        </a:rPr>
                        <a:t>Office</a:t>
                      </a:r>
                      <a:r>
                        <a:rPr sz="2000" b="1" spc="2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45" dirty="0">
                          <a:latin typeface="Arial"/>
                          <a:cs typeface="Arial"/>
                        </a:rPr>
                        <a:t>equipment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81940" algn="r">
                        <a:lnSpc>
                          <a:spcPts val="2145"/>
                        </a:lnSpc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34315">
                        <a:lnSpc>
                          <a:spcPts val="2145"/>
                        </a:lnSpc>
                      </a:pPr>
                      <a:r>
                        <a:rPr sz="2000" b="1" spc="110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2000" b="1" spc="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stock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145"/>
                        </a:lnSpc>
                      </a:pPr>
                      <a:r>
                        <a:rPr sz="2000" b="1" spc="-3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0" name="object 20"/>
          <p:cNvSpPr txBox="1"/>
          <p:nvPr/>
        </p:nvSpPr>
        <p:spPr>
          <a:xfrm>
            <a:off x="4833415" y="5365750"/>
            <a:ext cx="2514600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30" dirty="0">
                <a:latin typeface="Arial"/>
                <a:cs typeface="Arial"/>
              </a:rPr>
              <a:t>Retained</a:t>
            </a:r>
            <a:r>
              <a:rPr sz="2000" b="1" spc="55" dirty="0">
                <a:latin typeface="Arial"/>
                <a:cs typeface="Arial"/>
              </a:rPr>
              <a:t> </a:t>
            </a:r>
            <a:r>
              <a:rPr sz="2000" b="1" spc="130" dirty="0">
                <a:latin typeface="Arial"/>
                <a:cs typeface="Arial"/>
              </a:rPr>
              <a:t>earnings</a:t>
            </a:r>
            <a:endParaRPr sz="20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001000" y="5365750"/>
            <a:ext cx="86042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55" dirty="0">
                <a:latin typeface="Arial"/>
                <a:cs typeface="Arial"/>
              </a:rPr>
              <a:t>7</a:t>
            </a:r>
            <a:r>
              <a:rPr sz="2000" b="1" spc="65" dirty="0">
                <a:latin typeface="Arial"/>
                <a:cs typeface="Arial"/>
              </a:rPr>
              <a:t>0</a:t>
            </a:r>
            <a:r>
              <a:rPr sz="2000" b="1" spc="105" dirty="0">
                <a:latin typeface="Arial"/>
                <a:cs typeface="Arial"/>
              </a:rPr>
              <a:t>,</a:t>
            </a:r>
            <a:r>
              <a:rPr sz="2000" b="1" spc="55" dirty="0">
                <a:latin typeface="Arial"/>
                <a:cs typeface="Arial"/>
              </a:rPr>
              <a:t>00</a:t>
            </a:r>
            <a:r>
              <a:rPr sz="2000" b="1" spc="10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76529" y="5699759"/>
            <a:ext cx="69786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14" dirty="0">
                <a:latin typeface="Arial"/>
                <a:cs typeface="Arial"/>
              </a:rPr>
              <a:t>T</a:t>
            </a:r>
            <a:r>
              <a:rPr sz="2000" b="1" spc="105" dirty="0">
                <a:latin typeface="Arial"/>
                <a:cs typeface="Arial"/>
              </a:rPr>
              <a:t>o</a:t>
            </a:r>
            <a:r>
              <a:rPr sz="2000" b="1" dirty="0">
                <a:latin typeface="Arial"/>
                <a:cs typeface="Arial"/>
              </a:rPr>
              <a:t>t</a:t>
            </a:r>
            <a:r>
              <a:rPr sz="2000" b="1" spc="229" dirty="0">
                <a:latin typeface="Arial"/>
                <a:cs typeface="Arial"/>
              </a:rPr>
              <a:t>a</a:t>
            </a:r>
            <a:r>
              <a:rPr sz="2000" b="1" spc="45" dirty="0">
                <a:latin typeface="Arial"/>
                <a:cs typeface="Arial"/>
              </a:rPr>
              <a:t>l</a:t>
            </a:r>
            <a:endParaRPr sz="20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131820" y="5699759"/>
            <a:ext cx="1202690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00" dirty="0">
                <a:latin typeface="Arial"/>
                <a:cs typeface="Arial"/>
              </a:rPr>
              <a:t>$</a:t>
            </a:r>
            <a:r>
              <a:rPr sz="2000" b="1" spc="-320" dirty="0">
                <a:latin typeface="Arial"/>
                <a:cs typeface="Arial"/>
              </a:rPr>
              <a:t> </a:t>
            </a:r>
            <a:r>
              <a:rPr sz="2000" b="1" spc="70" dirty="0">
                <a:latin typeface="Arial"/>
                <a:cs typeface="Arial"/>
              </a:rPr>
              <a:t>300,000</a:t>
            </a:r>
            <a:endParaRPr sz="20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63440" y="5699759"/>
            <a:ext cx="69786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05" dirty="0">
                <a:latin typeface="Arial"/>
                <a:cs typeface="Arial"/>
              </a:rPr>
              <a:t>T</a:t>
            </a:r>
            <a:r>
              <a:rPr sz="2000" b="1" spc="114" dirty="0">
                <a:latin typeface="Arial"/>
                <a:cs typeface="Arial"/>
              </a:rPr>
              <a:t>o</a:t>
            </a:r>
            <a:r>
              <a:rPr sz="2000" b="1" dirty="0">
                <a:latin typeface="Arial"/>
                <a:cs typeface="Arial"/>
              </a:rPr>
              <a:t>t</a:t>
            </a:r>
            <a:r>
              <a:rPr sz="2000" b="1" spc="229" dirty="0">
                <a:latin typeface="Arial"/>
                <a:cs typeface="Arial"/>
              </a:rPr>
              <a:t>a</a:t>
            </a:r>
            <a:r>
              <a:rPr sz="2000" b="1" spc="45" dirty="0">
                <a:latin typeface="Arial"/>
                <a:cs typeface="Arial"/>
              </a:rPr>
              <a:t>l</a:t>
            </a:r>
            <a:endParaRPr sz="20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660640" y="5699759"/>
            <a:ext cx="1202690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00" b="1" spc="100" dirty="0">
                <a:latin typeface="Arial"/>
                <a:cs typeface="Arial"/>
              </a:rPr>
              <a:t>$</a:t>
            </a:r>
            <a:r>
              <a:rPr sz="2000" b="1" spc="-320" dirty="0">
                <a:latin typeface="Arial"/>
                <a:cs typeface="Arial"/>
              </a:rPr>
              <a:t> </a:t>
            </a:r>
            <a:r>
              <a:rPr sz="2000" b="1" spc="70" dirty="0">
                <a:latin typeface="Arial"/>
                <a:cs typeface="Arial"/>
              </a:rPr>
              <a:t>300,000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27" name="object 27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913766" y="1524636"/>
            <a:ext cx="8079105" cy="4565650"/>
            <a:chOff x="913766" y="1524636"/>
            <a:chExt cx="8079105" cy="4565650"/>
          </a:xfrm>
        </p:grpSpPr>
        <p:sp>
          <p:nvSpPr>
            <p:cNvPr id="32" name="object 32"/>
            <p:cNvSpPr/>
            <p:nvPr/>
          </p:nvSpPr>
          <p:spPr>
            <a:xfrm>
              <a:off x="8970010" y="1713230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90" h="17780">
                  <a:moveTo>
                    <a:pt x="0" y="17780"/>
                  </a:moveTo>
                  <a:lnTo>
                    <a:pt x="21590" y="17780"/>
                  </a:lnTo>
                  <a:lnTo>
                    <a:pt x="21590" y="0"/>
                  </a:lnTo>
                  <a:lnTo>
                    <a:pt x="0" y="0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524750" y="4381500"/>
              <a:ext cx="1466850" cy="0"/>
            </a:xfrm>
            <a:custGeom>
              <a:avLst/>
              <a:gdLst/>
              <a:ahLst/>
              <a:cxnLst/>
              <a:rect l="l" t="t" r="r" b="b"/>
              <a:pathLst>
                <a:path w="1466850">
                  <a:moveTo>
                    <a:pt x="0" y="0"/>
                  </a:moveTo>
                  <a:lnTo>
                    <a:pt x="14668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524750" y="4381500"/>
              <a:ext cx="1466850" cy="39370"/>
            </a:xfrm>
            <a:custGeom>
              <a:avLst/>
              <a:gdLst/>
              <a:ahLst/>
              <a:cxnLst/>
              <a:rect l="l" t="t" r="r" b="b"/>
              <a:pathLst>
                <a:path w="1466850" h="39370">
                  <a:moveTo>
                    <a:pt x="0" y="39369"/>
                  </a:moveTo>
                  <a:lnTo>
                    <a:pt x="1466850" y="39369"/>
                  </a:lnTo>
                  <a:lnTo>
                    <a:pt x="1466850" y="0"/>
                  </a:lnTo>
                  <a:lnTo>
                    <a:pt x="0" y="0"/>
                  </a:lnTo>
                  <a:lnTo>
                    <a:pt x="0" y="393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995930" y="5716269"/>
              <a:ext cx="1468120" cy="0"/>
            </a:xfrm>
            <a:custGeom>
              <a:avLst/>
              <a:gdLst/>
              <a:ahLst/>
              <a:cxnLst/>
              <a:rect l="l" t="t" r="r" b="b"/>
              <a:pathLst>
                <a:path w="1468120">
                  <a:moveTo>
                    <a:pt x="0" y="0"/>
                  </a:moveTo>
                  <a:lnTo>
                    <a:pt x="146812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995930" y="5716269"/>
              <a:ext cx="1488440" cy="39370"/>
            </a:xfrm>
            <a:custGeom>
              <a:avLst/>
              <a:gdLst/>
              <a:ahLst/>
              <a:cxnLst/>
              <a:rect l="l" t="t" r="r" b="b"/>
              <a:pathLst>
                <a:path w="1488439" h="39370">
                  <a:moveTo>
                    <a:pt x="1488440" y="0"/>
                  </a:moveTo>
                  <a:lnTo>
                    <a:pt x="0" y="0"/>
                  </a:lnTo>
                  <a:lnTo>
                    <a:pt x="0" y="39369"/>
                  </a:lnTo>
                  <a:lnTo>
                    <a:pt x="1488440" y="39369"/>
                  </a:lnTo>
                  <a:lnTo>
                    <a:pt x="14884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524750" y="5716269"/>
              <a:ext cx="1466850" cy="0"/>
            </a:xfrm>
            <a:custGeom>
              <a:avLst/>
              <a:gdLst/>
              <a:ahLst/>
              <a:cxnLst/>
              <a:rect l="l" t="t" r="r" b="b"/>
              <a:pathLst>
                <a:path w="1466850">
                  <a:moveTo>
                    <a:pt x="0" y="0"/>
                  </a:moveTo>
                  <a:lnTo>
                    <a:pt x="14668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524750" y="5716269"/>
              <a:ext cx="1466850" cy="39370"/>
            </a:xfrm>
            <a:custGeom>
              <a:avLst/>
              <a:gdLst/>
              <a:ahLst/>
              <a:cxnLst/>
              <a:rect l="l" t="t" r="r" b="b"/>
              <a:pathLst>
                <a:path w="1466850" h="39370">
                  <a:moveTo>
                    <a:pt x="0" y="39369"/>
                  </a:moveTo>
                  <a:lnTo>
                    <a:pt x="1466850" y="39369"/>
                  </a:lnTo>
                  <a:lnTo>
                    <a:pt x="1466850" y="0"/>
                  </a:lnTo>
                  <a:lnTo>
                    <a:pt x="0" y="0"/>
                  </a:lnTo>
                  <a:lnTo>
                    <a:pt x="0" y="393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017519" y="6050280"/>
              <a:ext cx="1423670" cy="0"/>
            </a:xfrm>
            <a:custGeom>
              <a:avLst/>
              <a:gdLst/>
              <a:ahLst/>
              <a:cxnLst/>
              <a:rect l="l" t="t" r="r" b="b"/>
              <a:pathLst>
                <a:path w="1423670">
                  <a:moveTo>
                    <a:pt x="0" y="0"/>
                  </a:moveTo>
                  <a:lnTo>
                    <a:pt x="14236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017519" y="6050280"/>
              <a:ext cx="1446530" cy="39370"/>
            </a:xfrm>
            <a:custGeom>
              <a:avLst/>
              <a:gdLst/>
              <a:ahLst/>
              <a:cxnLst/>
              <a:rect l="l" t="t" r="r" b="b"/>
              <a:pathLst>
                <a:path w="1446529" h="39370">
                  <a:moveTo>
                    <a:pt x="1446530" y="0"/>
                  </a:moveTo>
                  <a:lnTo>
                    <a:pt x="0" y="0"/>
                  </a:lnTo>
                  <a:lnTo>
                    <a:pt x="0" y="39370"/>
                  </a:lnTo>
                  <a:lnTo>
                    <a:pt x="1446530" y="39370"/>
                  </a:lnTo>
                  <a:lnTo>
                    <a:pt x="144653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17519" y="6089650"/>
              <a:ext cx="1423670" cy="0"/>
            </a:xfrm>
            <a:custGeom>
              <a:avLst/>
              <a:gdLst/>
              <a:ahLst/>
              <a:cxnLst/>
              <a:rect l="l" t="t" r="r" b="b"/>
              <a:pathLst>
                <a:path w="1423670">
                  <a:moveTo>
                    <a:pt x="0" y="0"/>
                  </a:moveTo>
                  <a:lnTo>
                    <a:pt x="14236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017519" y="6089650"/>
              <a:ext cx="1446530" cy="0"/>
            </a:xfrm>
            <a:custGeom>
              <a:avLst/>
              <a:gdLst/>
              <a:ahLst/>
              <a:cxnLst/>
              <a:rect l="l" t="t" r="r" b="b"/>
              <a:pathLst>
                <a:path w="1446529">
                  <a:moveTo>
                    <a:pt x="1446530" y="0"/>
                  </a:moveTo>
                  <a:lnTo>
                    <a:pt x="0" y="0"/>
                  </a:lnTo>
                  <a:lnTo>
                    <a:pt x="144653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546339" y="6050280"/>
              <a:ext cx="1423670" cy="0"/>
            </a:xfrm>
            <a:custGeom>
              <a:avLst/>
              <a:gdLst/>
              <a:ahLst/>
              <a:cxnLst/>
              <a:rect l="l" t="t" r="r" b="b"/>
              <a:pathLst>
                <a:path w="1423670">
                  <a:moveTo>
                    <a:pt x="0" y="0"/>
                  </a:moveTo>
                  <a:lnTo>
                    <a:pt x="14236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546339" y="6050280"/>
              <a:ext cx="1446530" cy="39370"/>
            </a:xfrm>
            <a:custGeom>
              <a:avLst/>
              <a:gdLst/>
              <a:ahLst/>
              <a:cxnLst/>
              <a:rect l="l" t="t" r="r" b="b"/>
              <a:pathLst>
                <a:path w="1446529" h="39370">
                  <a:moveTo>
                    <a:pt x="1446529" y="0"/>
                  </a:moveTo>
                  <a:lnTo>
                    <a:pt x="0" y="0"/>
                  </a:lnTo>
                  <a:lnTo>
                    <a:pt x="0" y="39370"/>
                  </a:lnTo>
                  <a:lnTo>
                    <a:pt x="1446529" y="39370"/>
                  </a:lnTo>
                  <a:lnTo>
                    <a:pt x="144652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546339" y="6089650"/>
              <a:ext cx="1423670" cy="0"/>
            </a:xfrm>
            <a:custGeom>
              <a:avLst/>
              <a:gdLst/>
              <a:ahLst/>
              <a:cxnLst/>
              <a:rect l="l" t="t" r="r" b="b"/>
              <a:pathLst>
                <a:path w="1423670">
                  <a:moveTo>
                    <a:pt x="0" y="0"/>
                  </a:moveTo>
                  <a:lnTo>
                    <a:pt x="14236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546339" y="6089650"/>
              <a:ext cx="1445260" cy="0"/>
            </a:xfrm>
            <a:custGeom>
              <a:avLst/>
              <a:gdLst/>
              <a:ahLst/>
              <a:cxnLst/>
              <a:rect l="l" t="t" r="r" b="b"/>
              <a:pathLst>
                <a:path w="1445259">
                  <a:moveTo>
                    <a:pt x="1445259" y="0"/>
                  </a:moveTo>
                  <a:lnTo>
                    <a:pt x="0" y="0"/>
                  </a:lnTo>
                  <a:lnTo>
                    <a:pt x="144525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018540" y="1629409"/>
              <a:ext cx="7106920" cy="1466850"/>
            </a:xfrm>
            <a:custGeom>
              <a:avLst/>
              <a:gdLst/>
              <a:ahLst/>
              <a:cxnLst/>
              <a:rect l="l" t="t" r="r" b="b"/>
              <a:pathLst>
                <a:path w="7106920" h="1466850">
                  <a:moveTo>
                    <a:pt x="7106920" y="0"/>
                  </a:moveTo>
                  <a:lnTo>
                    <a:pt x="0" y="0"/>
                  </a:lnTo>
                  <a:lnTo>
                    <a:pt x="0" y="1389380"/>
                  </a:lnTo>
                  <a:lnTo>
                    <a:pt x="0" y="1466850"/>
                  </a:lnTo>
                  <a:lnTo>
                    <a:pt x="7106920" y="1466850"/>
                  </a:lnTo>
                  <a:lnTo>
                    <a:pt x="7106920" y="1389380"/>
                  </a:lnTo>
                  <a:lnTo>
                    <a:pt x="7106920" y="0"/>
                  </a:lnTo>
                  <a:close/>
                </a:path>
              </a:pathLst>
            </a:custGeom>
            <a:solidFill>
              <a:srgbClr val="027B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18540" y="1629410"/>
              <a:ext cx="7106920" cy="1466850"/>
            </a:xfrm>
            <a:custGeom>
              <a:avLst/>
              <a:gdLst/>
              <a:ahLst/>
              <a:cxnLst/>
              <a:rect l="l" t="t" r="r" b="b"/>
              <a:pathLst>
                <a:path w="7106920" h="1466850">
                  <a:moveTo>
                    <a:pt x="3553460" y="1466850"/>
                  </a:moveTo>
                  <a:lnTo>
                    <a:pt x="0" y="1466850"/>
                  </a:lnTo>
                  <a:lnTo>
                    <a:pt x="0" y="0"/>
                  </a:lnTo>
                  <a:lnTo>
                    <a:pt x="7106919" y="0"/>
                  </a:lnTo>
                  <a:lnTo>
                    <a:pt x="7106919" y="1466850"/>
                  </a:lnTo>
                  <a:lnTo>
                    <a:pt x="3553460" y="1466850"/>
                  </a:lnTo>
                  <a:close/>
                </a:path>
              </a:pathLst>
            </a:custGeom>
            <a:ln w="57146">
              <a:solidFill>
                <a:srgbClr val="027B0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942340" y="1553210"/>
              <a:ext cx="7105650" cy="1465580"/>
            </a:xfrm>
            <a:custGeom>
              <a:avLst/>
              <a:gdLst/>
              <a:ahLst/>
              <a:cxnLst/>
              <a:rect l="l" t="t" r="r" b="b"/>
              <a:pathLst>
                <a:path w="7105650" h="1465580">
                  <a:moveTo>
                    <a:pt x="7105650" y="0"/>
                  </a:moveTo>
                  <a:lnTo>
                    <a:pt x="0" y="0"/>
                  </a:lnTo>
                  <a:lnTo>
                    <a:pt x="0" y="1465579"/>
                  </a:lnTo>
                  <a:lnTo>
                    <a:pt x="7105650" y="1465579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942340" y="1553210"/>
              <a:ext cx="7105650" cy="1465580"/>
            </a:xfrm>
            <a:custGeom>
              <a:avLst/>
              <a:gdLst/>
              <a:ahLst/>
              <a:cxnLst/>
              <a:rect l="l" t="t" r="r" b="b"/>
              <a:pathLst>
                <a:path w="7105650" h="1465580">
                  <a:moveTo>
                    <a:pt x="3553460" y="1465579"/>
                  </a:moveTo>
                  <a:lnTo>
                    <a:pt x="0" y="1465579"/>
                  </a:lnTo>
                  <a:lnTo>
                    <a:pt x="0" y="0"/>
                  </a:lnTo>
                  <a:lnTo>
                    <a:pt x="7105650" y="0"/>
                  </a:lnTo>
                  <a:lnTo>
                    <a:pt x="7105650" y="1465579"/>
                  </a:lnTo>
                  <a:lnTo>
                    <a:pt x="3553460" y="1465579"/>
                  </a:lnTo>
                  <a:close/>
                </a:path>
              </a:pathLst>
            </a:custGeom>
            <a:ln w="57146">
              <a:solidFill>
                <a:srgbClr val="027B0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algn="ctr">
              <a:lnSpc>
                <a:spcPct val="100000"/>
              </a:lnSpc>
            </a:pPr>
            <a:r>
              <a:rPr spc="-5" dirty="0"/>
              <a:t>The Accounting Equation</a:t>
            </a:r>
          </a:p>
        </p:txBody>
      </p:sp>
      <p:sp>
        <p:nvSpPr>
          <p:cNvPr id="53" name="object 5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54" name="object 5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52" name="object 52"/>
          <p:cNvSpPr txBox="1"/>
          <p:nvPr/>
        </p:nvSpPr>
        <p:spPr>
          <a:xfrm>
            <a:off x="1021080" y="1633220"/>
            <a:ext cx="6916420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9245">
              <a:lnSpc>
                <a:spcPct val="100000"/>
              </a:lnSpc>
              <a:spcBef>
                <a:spcPts val="100"/>
              </a:spcBef>
              <a:tabLst>
                <a:tab pos="1672589" algn="l"/>
                <a:tab pos="2077085" algn="l"/>
                <a:tab pos="3914775" algn="l"/>
                <a:tab pos="4319270" algn="l"/>
              </a:tabLst>
            </a:pPr>
            <a:r>
              <a:rPr sz="2800" b="1" spc="-5" dirty="0">
                <a:solidFill>
                  <a:srgbClr val="027B02"/>
                </a:solidFill>
                <a:latin typeface="Arial"/>
                <a:cs typeface="Arial"/>
              </a:rPr>
              <a:t>Assets	</a:t>
            </a:r>
            <a:r>
              <a:rPr sz="2800" b="1" dirty="0">
                <a:solidFill>
                  <a:srgbClr val="027B02"/>
                </a:solidFill>
                <a:latin typeface="Arial"/>
                <a:cs typeface="Arial"/>
              </a:rPr>
              <a:t>=	</a:t>
            </a:r>
            <a:r>
              <a:rPr sz="2800" b="1" spc="-5" dirty="0">
                <a:solidFill>
                  <a:srgbClr val="027B02"/>
                </a:solidFill>
                <a:latin typeface="Arial"/>
                <a:cs typeface="Arial"/>
              </a:rPr>
              <a:t>Liabilities	</a:t>
            </a:r>
            <a:r>
              <a:rPr sz="2800" b="1" dirty="0">
                <a:solidFill>
                  <a:srgbClr val="027B02"/>
                </a:solidFill>
                <a:latin typeface="Arial"/>
                <a:cs typeface="Arial"/>
              </a:rPr>
              <a:t>+	</a:t>
            </a:r>
            <a:r>
              <a:rPr sz="2800" b="1" spc="-5" dirty="0">
                <a:solidFill>
                  <a:srgbClr val="027B02"/>
                </a:solidFill>
                <a:latin typeface="Arial"/>
                <a:cs typeface="Arial"/>
              </a:rPr>
              <a:t>Owners’</a:t>
            </a:r>
            <a:r>
              <a:rPr sz="2800" b="1" spc="-60" dirty="0">
                <a:solidFill>
                  <a:srgbClr val="027B02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27B02"/>
                </a:solidFill>
                <a:latin typeface="Arial"/>
                <a:cs typeface="Arial"/>
              </a:rPr>
              <a:t>Equity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1694814" algn="l"/>
                <a:tab pos="2395855" algn="l"/>
                <a:tab pos="3878579" algn="l"/>
                <a:tab pos="4777740" algn="l"/>
              </a:tabLst>
            </a:pPr>
            <a:r>
              <a:rPr sz="2800" b="1" spc="-5" dirty="0">
                <a:solidFill>
                  <a:srgbClr val="027B02"/>
                </a:solidFill>
                <a:latin typeface="Arial"/>
                <a:cs typeface="Arial"/>
              </a:rPr>
              <a:t>$300,000	</a:t>
            </a:r>
            <a:r>
              <a:rPr sz="2800" b="1" dirty="0">
                <a:solidFill>
                  <a:srgbClr val="027B02"/>
                </a:solidFill>
                <a:latin typeface="Arial"/>
                <a:cs typeface="Arial"/>
              </a:rPr>
              <a:t>=	</a:t>
            </a:r>
            <a:r>
              <a:rPr sz="2800" b="1" spc="-5" dirty="0">
                <a:solidFill>
                  <a:srgbClr val="027B02"/>
                </a:solidFill>
                <a:latin typeface="Arial"/>
                <a:cs typeface="Arial"/>
              </a:rPr>
              <a:t>$80,000	</a:t>
            </a:r>
            <a:r>
              <a:rPr sz="2800" b="1" dirty="0">
                <a:solidFill>
                  <a:srgbClr val="027B02"/>
                </a:solidFill>
                <a:latin typeface="Arial"/>
                <a:cs typeface="Arial"/>
              </a:rPr>
              <a:t>+	</a:t>
            </a:r>
            <a:r>
              <a:rPr sz="2800" b="1" spc="-5" dirty="0">
                <a:solidFill>
                  <a:srgbClr val="027B02"/>
                </a:solidFill>
                <a:latin typeface="Arial"/>
                <a:cs typeface="Arial"/>
              </a:rPr>
              <a:t>$220,000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29200" y="2209800"/>
            <a:ext cx="3971290" cy="2984500"/>
          </a:xfrm>
          <a:prstGeom prst="rect">
            <a:avLst/>
          </a:prstGeom>
          <a:solidFill>
            <a:srgbClr val="FFFF9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159385" marR="158115" indent="2540" algn="ctr">
              <a:lnSpc>
                <a:spcPct val="100000"/>
              </a:lnSpc>
              <a:spcBef>
                <a:spcPts val="350"/>
              </a:spcBef>
            </a:pPr>
            <a:r>
              <a:rPr sz="3800" b="1" spc="-5" dirty="0">
                <a:solidFill>
                  <a:srgbClr val="7F0000"/>
                </a:solidFill>
                <a:latin typeface="Arial"/>
                <a:cs typeface="Arial"/>
              </a:rPr>
              <a:t>Let’s analyze  some  transactions</a:t>
            </a:r>
            <a:r>
              <a:rPr sz="3800" b="1" spc="-70" dirty="0">
                <a:solidFill>
                  <a:srgbClr val="7F0000"/>
                </a:solidFill>
                <a:latin typeface="Arial"/>
                <a:cs typeface="Arial"/>
              </a:rPr>
              <a:t> </a:t>
            </a:r>
            <a:r>
              <a:rPr sz="3800" b="1" spc="-5" dirty="0">
                <a:solidFill>
                  <a:srgbClr val="7F0000"/>
                </a:solidFill>
                <a:latin typeface="Arial"/>
                <a:cs typeface="Arial"/>
              </a:rPr>
              <a:t>for  JJ’s </a:t>
            </a:r>
            <a:r>
              <a:rPr sz="3800" b="1" spc="5" dirty="0">
                <a:solidFill>
                  <a:srgbClr val="7F0000"/>
                </a:solidFill>
                <a:latin typeface="Arial"/>
                <a:cs typeface="Arial"/>
              </a:rPr>
              <a:t>Lawn </a:t>
            </a:r>
            <a:r>
              <a:rPr sz="3800" b="1" spc="-5" dirty="0">
                <a:solidFill>
                  <a:srgbClr val="7F0000"/>
                </a:solidFill>
                <a:latin typeface="Arial"/>
                <a:cs typeface="Arial"/>
              </a:rPr>
              <a:t>Care  Service.</a:t>
            </a:r>
            <a:endParaRPr sz="38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28600" y="2147570"/>
            <a:ext cx="4405630" cy="3423920"/>
            <a:chOff x="228600" y="2147570"/>
            <a:chExt cx="4405630" cy="3423920"/>
          </a:xfrm>
        </p:grpSpPr>
        <p:sp>
          <p:nvSpPr>
            <p:cNvPr id="4" name="object 4"/>
            <p:cNvSpPr/>
            <p:nvPr/>
          </p:nvSpPr>
          <p:spPr>
            <a:xfrm>
              <a:off x="228600" y="4030980"/>
              <a:ext cx="4366260" cy="1540510"/>
            </a:xfrm>
            <a:custGeom>
              <a:avLst/>
              <a:gdLst/>
              <a:ahLst/>
              <a:cxnLst/>
              <a:rect l="l" t="t" r="r" b="b"/>
              <a:pathLst>
                <a:path w="4366260" h="1540510">
                  <a:moveTo>
                    <a:pt x="3237282" y="1329690"/>
                  </a:moveTo>
                  <a:lnTo>
                    <a:pt x="924560" y="1329690"/>
                  </a:lnTo>
                  <a:lnTo>
                    <a:pt x="1021080" y="1452880"/>
                  </a:lnTo>
                  <a:lnTo>
                    <a:pt x="1029969" y="1540510"/>
                  </a:lnTo>
                  <a:lnTo>
                    <a:pt x="1126490" y="1485900"/>
                  </a:lnTo>
                  <a:lnTo>
                    <a:pt x="1194668" y="1485900"/>
                  </a:lnTo>
                  <a:lnTo>
                    <a:pt x="1221740" y="1466850"/>
                  </a:lnTo>
                  <a:lnTo>
                    <a:pt x="1397921" y="1466850"/>
                  </a:lnTo>
                  <a:lnTo>
                    <a:pt x="1409700" y="1460500"/>
                  </a:lnTo>
                  <a:lnTo>
                    <a:pt x="1567302" y="1460500"/>
                  </a:lnTo>
                  <a:lnTo>
                    <a:pt x="1783080" y="1388110"/>
                  </a:lnTo>
                  <a:lnTo>
                    <a:pt x="2093806" y="1388110"/>
                  </a:lnTo>
                  <a:lnTo>
                    <a:pt x="2213610" y="1348740"/>
                  </a:lnTo>
                  <a:lnTo>
                    <a:pt x="3212676" y="1348740"/>
                  </a:lnTo>
                  <a:lnTo>
                    <a:pt x="3237282" y="1329690"/>
                  </a:lnTo>
                  <a:close/>
                </a:path>
                <a:path w="4366260" h="1540510">
                  <a:moveTo>
                    <a:pt x="1194668" y="1485900"/>
                  </a:moveTo>
                  <a:lnTo>
                    <a:pt x="1126490" y="1485900"/>
                  </a:lnTo>
                  <a:lnTo>
                    <a:pt x="1118870" y="1539240"/>
                  </a:lnTo>
                  <a:lnTo>
                    <a:pt x="1194668" y="1485900"/>
                  </a:lnTo>
                  <a:close/>
                </a:path>
                <a:path w="4366260" h="1540510">
                  <a:moveTo>
                    <a:pt x="1397921" y="1466850"/>
                  </a:moveTo>
                  <a:lnTo>
                    <a:pt x="1221740" y="1466850"/>
                  </a:lnTo>
                  <a:lnTo>
                    <a:pt x="1263650" y="1539240"/>
                  </a:lnTo>
                  <a:lnTo>
                    <a:pt x="1397921" y="1466850"/>
                  </a:lnTo>
                  <a:close/>
                </a:path>
                <a:path w="4366260" h="1540510">
                  <a:moveTo>
                    <a:pt x="1567302" y="1460500"/>
                  </a:moveTo>
                  <a:lnTo>
                    <a:pt x="1409700" y="1460500"/>
                  </a:lnTo>
                  <a:lnTo>
                    <a:pt x="1389380" y="1520190"/>
                  </a:lnTo>
                  <a:lnTo>
                    <a:pt x="1567302" y="1460500"/>
                  </a:lnTo>
                  <a:close/>
                </a:path>
                <a:path w="4366260" h="1540510">
                  <a:moveTo>
                    <a:pt x="2093806" y="1388110"/>
                  </a:moveTo>
                  <a:lnTo>
                    <a:pt x="1783080" y="1388110"/>
                  </a:lnTo>
                  <a:lnTo>
                    <a:pt x="1854200" y="1466850"/>
                  </a:lnTo>
                  <a:lnTo>
                    <a:pt x="2093806" y="1388110"/>
                  </a:lnTo>
                  <a:close/>
                </a:path>
                <a:path w="4366260" h="1540510">
                  <a:moveTo>
                    <a:pt x="3279297" y="1263650"/>
                  </a:moveTo>
                  <a:lnTo>
                    <a:pt x="848360" y="1263650"/>
                  </a:lnTo>
                  <a:lnTo>
                    <a:pt x="876300" y="1433830"/>
                  </a:lnTo>
                  <a:lnTo>
                    <a:pt x="924560" y="1329690"/>
                  </a:lnTo>
                  <a:lnTo>
                    <a:pt x="3237282" y="1329690"/>
                  </a:lnTo>
                  <a:lnTo>
                    <a:pt x="3265170" y="1308100"/>
                  </a:lnTo>
                  <a:lnTo>
                    <a:pt x="3279297" y="1263650"/>
                  </a:lnTo>
                  <a:close/>
                </a:path>
                <a:path w="4366260" h="1540510">
                  <a:moveTo>
                    <a:pt x="3138857" y="1405890"/>
                  </a:moveTo>
                  <a:lnTo>
                    <a:pt x="2893060" y="1405890"/>
                  </a:lnTo>
                  <a:lnTo>
                    <a:pt x="3107690" y="1430020"/>
                  </a:lnTo>
                  <a:lnTo>
                    <a:pt x="3138857" y="1405890"/>
                  </a:lnTo>
                  <a:close/>
                </a:path>
                <a:path w="4366260" h="1540510">
                  <a:moveTo>
                    <a:pt x="3161823" y="1388110"/>
                  </a:moveTo>
                  <a:lnTo>
                    <a:pt x="2620010" y="1388110"/>
                  </a:lnTo>
                  <a:lnTo>
                    <a:pt x="2745740" y="1427480"/>
                  </a:lnTo>
                  <a:lnTo>
                    <a:pt x="2893060" y="1405890"/>
                  </a:lnTo>
                  <a:lnTo>
                    <a:pt x="3138857" y="1405890"/>
                  </a:lnTo>
                  <a:lnTo>
                    <a:pt x="3161823" y="1388110"/>
                  </a:lnTo>
                  <a:close/>
                </a:path>
                <a:path w="4366260" h="1540510">
                  <a:moveTo>
                    <a:pt x="3212676" y="1348740"/>
                  </a:moveTo>
                  <a:lnTo>
                    <a:pt x="2213610" y="1348740"/>
                  </a:lnTo>
                  <a:lnTo>
                    <a:pt x="2413000" y="1413510"/>
                  </a:lnTo>
                  <a:lnTo>
                    <a:pt x="2620010" y="1388110"/>
                  </a:lnTo>
                  <a:lnTo>
                    <a:pt x="3161823" y="1388110"/>
                  </a:lnTo>
                  <a:lnTo>
                    <a:pt x="3212676" y="1348740"/>
                  </a:lnTo>
                  <a:close/>
                </a:path>
                <a:path w="4366260" h="1540510">
                  <a:moveTo>
                    <a:pt x="3290195" y="1229360"/>
                  </a:moveTo>
                  <a:lnTo>
                    <a:pt x="753110" y="1229360"/>
                  </a:lnTo>
                  <a:lnTo>
                    <a:pt x="786130" y="1348740"/>
                  </a:lnTo>
                  <a:lnTo>
                    <a:pt x="848360" y="1263650"/>
                  </a:lnTo>
                  <a:lnTo>
                    <a:pt x="3279297" y="1263650"/>
                  </a:lnTo>
                  <a:lnTo>
                    <a:pt x="3290195" y="1229360"/>
                  </a:lnTo>
                  <a:close/>
                </a:path>
                <a:path w="4366260" h="1540510">
                  <a:moveTo>
                    <a:pt x="3300690" y="1196340"/>
                  </a:moveTo>
                  <a:lnTo>
                    <a:pt x="633730" y="1196340"/>
                  </a:lnTo>
                  <a:lnTo>
                    <a:pt x="694690" y="1315720"/>
                  </a:lnTo>
                  <a:lnTo>
                    <a:pt x="753110" y="1229360"/>
                  </a:lnTo>
                  <a:lnTo>
                    <a:pt x="3290195" y="1229360"/>
                  </a:lnTo>
                  <a:lnTo>
                    <a:pt x="3300690" y="1196340"/>
                  </a:lnTo>
                  <a:close/>
                </a:path>
                <a:path w="4366260" h="1540510">
                  <a:moveTo>
                    <a:pt x="3423073" y="1073150"/>
                  </a:moveTo>
                  <a:lnTo>
                    <a:pt x="294640" y="1073150"/>
                  </a:lnTo>
                  <a:lnTo>
                    <a:pt x="417830" y="1104900"/>
                  </a:lnTo>
                  <a:lnTo>
                    <a:pt x="488950" y="1224280"/>
                  </a:lnTo>
                  <a:lnTo>
                    <a:pt x="509270" y="1296670"/>
                  </a:lnTo>
                  <a:lnTo>
                    <a:pt x="565150" y="1196340"/>
                  </a:lnTo>
                  <a:lnTo>
                    <a:pt x="3300690" y="1196340"/>
                  </a:lnTo>
                  <a:lnTo>
                    <a:pt x="3317240" y="1144270"/>
                  </a:lnTo>
                  <a:lnTo>
                    <a:pt x="3420110" y="1082040"/>
                  </a:lnTo>
                  <a:lnTo>
                    <a:pt x="3423073" y="1073150"/>
                  </a:lnTo>
                  <a:close/>
                </a:path>
                <a:path w="4366260" h="1540510">
                  <a:moveTo>
                    <a:pt x="633730" y="1196340"/>
                  </a:moveTo>
                  <a:lnTo>
                    <a:pt x="565150" y="1196340"/>
                  </a:lnTo>
                  <a:lnTo>
                    <a:pt x="599440" y="1290320"/>
                  </a:lnTo>
                  <a:lnTo>
                    <a:pt x="633730" y="1196340"/>
                  </a:lnTo>
                  <a:close/>
                </a:path>
                <a:path w="4366260" h="1540510">
                  <a:moveTo>
                    <a:pt x="24129" y="869950"/>
                  </a:moveTo>
                  <a:lnTo>
                    <a:pt x="0" y="974090"/>
                  </a:lnTo>
                  <a:lnTo>
                    <a:pt x="17779" y="1065530"/>
                  </a:lnTo>
                  <a:lnTo>
                    <a:pt x="114300" y="1104900"/>
                  </a:lnTo>
                  <a:lnTo>
                    <a:pt x="176529" y="1191260"/>
                  </a:lnTo>
                  <a:lnTo>
                    <a:pt x="294640" y="1073150"/>
                  </a:lnTo>
                  <a:lnTo>
                    <a:pt x="3423073" y="1073150"/>
                  </a:lnTo>
                  <a:lnTo>
                    <a:pt x="3435350" y="1036320"/>
                  </a:lnTo>
                  <a:lnTo>
                    <a:pt x="3465829" y="986790"/>
                  </a:lnTo>
                  <a:lnTo>
                    <a:pt x="3540941" y="928370"/>
                  </a:lnTo>
                  <a:lnTo>
                    <a:pt x="52070" y="928370"/>
                  </a:lnTo>
                  <a:lnTo>
                    <a:pt x="24129" y="869950"/>
                  </a:lnTo>
                  <a:close/>
                </a:path>
                <a:path w="4366260" h="1540510">
                  <a:moveTo>
                    <a:pt x="3721473" y="862330"/>
                  </a:moveTo>
                  <a:lnTo>
                    <a:pt x="3625850" y="862330"/>
                  </a:lnTo>
                  <a:lnTo>
                    <a:pt x="3585210" y="953770"/>
                  </a:lnTo>
                  <a:lnTo>
                    <a:pt x="3714750" y="869950"/>
                  </a:lnTo>
                  <a:lnTo>
                    <a:pt x="3721473" y="862330"/>
                  </a:lnTo>
                  <a:close/>
                </a:path>
                <a:path w="4366260" h="1540510">
                  <a:moveTo>
                    <a:pt x="44450" y="822960"/>
                  </a:moveTo>
                  <a:lnTo>
                    <a:pt x="52070" y="928370"/>
                  </a:lnTo>
                  <a:lnTo>
                    <a:pt x="3540941" y="928370"/>
                  </a:lnTo>
                  <a:lnTo>
                    <a:pt x="3575231" y="901700"/>
                  </a:lnTo>
                  <a:lnTo>
                    <a:pt x="100329" y="901700"/>
                  </a:lnTo>
                  <a:lnTo>
                    <a:pt x="44450" y="822960"/>
                  </a:lnTo>
                  <a:close/>
                </a:path>
                <a:path w="4366260" h="1540510">
                  <a:moveTo>
                    <a:pt x="107950" y="797560"/>
                  </a:moveTo>
                  <a:lnTo>
                    <a:pt x="100329" y="901700"/>
                  </a:lnTo>
                  <a:lnTo>
                    <a:pt x="3575231" y="901700"/>
                  </a:lnTo>
                  <a:lnTo>
                    <a:pt x="3609521" y="875030"/>
                  </a:lnTo>
                  <a:lnTo>
                    <a:pt x="162560" y="875030"/>
                  </a:lnTo>
                  <a:lnTo>
                    <a:pt x="107950" y="797560"/>
                  </a:lnTo>
                  <a:close/>
                </a:path>
                <a:path w="4366260" h="1540510">
                  <a:moveTo>
                    <a:pt x="190500" y="789940"/>
                  </a:moveTo>
                  <a:lnTo>
                    <a:pt x="162560" y="875030"/>
                  </a:lnTo>
                  <a:lnTo>
                    <a:pt x="3609521" y="875030"/>
                  </a:lnTo>
                  <a:lnTo>
                    <a:pt x="3625850" y="862330"/>
                  </a:lnTo>
                  <a:lnTo>
                    <a:pt x="3721473" y="862330"/>
                  </a:lnTo>
                  <a:lnTo>
                    <a:pt x="3732679" y="849630"/>
                  </a:lnTo>
                  <a:lnTo>
                    <a:pt x="224790" y="849630"/>
                  </a:lnTo>
                  <a:lnTo>
                    <a:pt x="190500" y="789940"/>
                  </a:lnTo>
                  <a:close/>
                </a:path>
                <a:path w="4366260" h="1540510">
                  <a:moveTo>
                    <a:pt x="3859945" y="783590"/>
                  </a:moveTo>
                  <a:lnTo>
                    <a:pt x="3790950" y="783590"/>
                  </a:lnTo>
                  <a:lnTo>
                    <a:pt x="3806190" y="862330"/>
                  </a:lnTo>
                  <a:lnTo>
                    <a:pt x="3859945" y="783590"/>
                  </a:lnTo>
                  <a:close/>
                </a:path>
                <a:path w="4366260" h="1540510">
                  <a:moveTo>
                    <a:pt x="344170" y="697230"/>
                  </a:moveTo>
                  <a:lnTo>
                    <a:pt x="314959" y="808990"/>
                  </a:lnTo>
                  <a:lnTo>
                    <a:pt x="224790" y="849630"/>
                  </a:lnTo>
                  <a:lnTo>
                    <a:pt x="3732679" y="849630"/>
                  </a:lnTo>
                  <a:lnTo>
                    <a:pt x="3790950" y="783590"/>
                  </a:lnTo>
                  <a:lnTo>
                    <a:pt x="3859945" y="783590"/>
                  </a:lnTo>
                  <a:lnTo>
                    <a:pt x="3896360" y="730250"/>
                  </a:lnTo>
                  <a:lnTo>
                    <a:pt x="3967956" y="730250"/>
                  </a:lnTo>
                  <a:lnTo>
                    <a:pt x="3977254" y="717550"/>
                  </a:lnTo>
                  <a:lnTo>
                    <a:pt x="461009" y="717550"/>
                  </a:lnTo>
                  <a:lnTo>
                    <a:pt x="344170" y="697230"/>
                  </a:lnTo>
                  <a:close/>
                </a:path>
                <a:path w="4366260" h="1540510">
                  <a:moveTo>
                    <a:pt x="3967956" y="730250"/>
                  </a:moveTo>
                  <a:lnTo>
                    <a:pt x="3896360" y="730250"/>
                  </a:lnTo>
                  <a:lnTo>
                    <a:pt x="3896360" y="828040"/>
                  </a:lnTo>
                  <a:lnTo>
                    <a:pt x="3967956" y="730250"/>
                  </a:lnTo>
                  <a:close/>
                </a:path>
                <a:path w="4366260" h="1540510">
                  <a:moveTo>
                    <a:pt x="759460" y="361950"/>
                  </a:moveTo>
                  <a:lnTo>
                    <a:pt x="612140" y="487680"/>
                  </a:lnTo>
                  <a:lnTo>
                    <a:pt x="461009" y="717550"/>
                  </a:lnTo>
                  <a:lnTo>
                    <a:pt x="3977254" y="717550"/>
                  </a:lnTo>
                  <a:lnTo>
                    <a:pt x="4000500" y="685800"/>
                  </a:lnTo>
                  <a:lnTo>
                    <a:pt x="4185920" y="527050"/>
                  </a:lnTo>
                  <a:lnTo>
                    <a:pt x="4297680" y="513080"/>
                  </a:lnTo>
                  <a:lnTo>
                    <a:pt x="4251063" y="480060"/>
                  </a:lnTo>
                  <a:lnTo>
                    <a:pt x="820419" y="480060"/>
                  </a:lnTo>
                  <a:lnTo>
                    <a:pt x="759460" y="361950"/>
                  </a:lnTo>
                  <a:close/>
                </a:path>
                <a:path w="4366260" h="1540510">
                  <a:moveTo>
                    <a:pt x="868680" y="323850"/>
                  </a:moveTo>
                  <a:lnTo>
                    <a:pt x="820419" y="480060"/>
                  </a:lnTo>
                  <a:lnTo>
                    <a:pt x="4251063" y="480060"/>
                  </a:lnTo>
                  <a:lnTo>
                    <a:pt x="4206240" y="448310"/>
                  </a:lnTo>
                  <a:lnTo>
                    <a:pt x="4331970" y="434340"/>
                  </a:lnTo>
                  <a:lnTo>
                    <a:pt x="4271889" y="415290"/>
                  </a:lnTo>
                  <a:lnTo>
                    <a:pt x="882650" y="415290"/>
                  </a:lnTo>
                  <a:lnTo>
                    <a:pt x="868680" y="323850"/>
                  </a:lnTo>
                  <a:close/>
                </a:path>
                <a:path w="4366260" h="1540510">
                  <a:moveTo>
                    <a:pt x="924560" y="256540"/>
                  </a:moveTo>
                  <a:lnTo>
                    <a:pt x="882650" y="415290"/>
                  </a:lnTo>
                  <a:lnTo>
                    <a:pt x="4271889" y="415290"/>
                  </a:lnTo>
                  <a:lnTo>
                    <a:pt x="4227830" y="401320"/>
                  </a:lnTo>
                  <a:lnTo>
                    <a:pt x="4272970" y="382270"/>
                  </a:lnTo>
                  <a:lnTo>
                    <a:pt x="986790" y="382270"/>
                  </a:lnTo>
                  <a:lnTo>
                    <a:pt x="986790" y="375920"/>
                  </a:lnTo>
                  <a:lnTo>
                    <a:pt x="944880" y="375920"/>
                  </a:lnTo>
                  <a:lnTo>
                    <a:pt x="924560" y="256540"/>
                  </a:lnTo>
                  <a:close/>
                </a:path>
                <a:path w="4366260" h="1540510">
                  <a:moveTo>
                    <a:pt x="1042669" y="284480"/>
                  </a:moveTo>
                  <a:lnTo>
                    <a:pt x="986790" y="382270"/>
                  </a:lnTo>
                  <a:lnTo>
                    <a:pt x="4272970" y="382270"/>
                  </a:lnTo>
                  <a:lnTo>
                    <a:pt x="4351213" y="349250"/>
                  </a:lnTo>
                  <a:lnTo>
                    <a:pt x="1062990" y="349250"/>
                  </a:lnTo>
                  <a:lnTo>
                    <a:pt x="1042669" y="284480"/>
                  </a:lnTo>
                  <a:close/>
                </a:path>
                <a:path w="4366260" h="1540510">
                  <a:moveTo>
                    <a:pt x="986790" y="289560"/>
                  </a:moveTo>
                  <a:lnTo>
                    <a:pt x="944880" y="375920"/>
                  </a:lnTo>
                  <a:lnTo>
                    <a:pt x="986790" y="375920"/>
                  </a:lnTo>
                  <a:lnTo>
                    <a:pt x="986790" y="289560"/>
                  </a:lnTo>
                  <a:close/>
                </a:path>
                <a:path w="4366260" h="1540510">
                  <a:moveTo>
                    <a:pt x="1132840" y="276860"/>
                  </a:moveTo>
                  <a:lnTo>
                    <a:pt x="1062990" y="349250"/>
                  </a:lnTo>
                  <a:lnTo>
                    <a:pt x="4351213" y="349250"/>
                  </a:lnTo>
                  <a:lnTo>
                    <a:pt x="4366260" y="342900"/>
                  </a:lnTo>
                  <a:lnTo>
                    <a:pt x="4297680" y="323850"/>
                  </a:lnTo>
                  <a:lnTo>
                    <a:pt x="4309142" y="295910"/>
                  </a:lnTo>
                  <a:lnTo>
                    <a:pt x="1221740" y="295910"/>
                  </a:lnTo>
                  <a:lnTo>
                    <a:pt x="1132840" y="276860"/>
                  </a:lnTo>
                  <a:close/>
                </a:path>
                <a:path w="4366260" h="1540510">
                  <a:moveTo>
                    <a:pt x="1313180" y="224790"/>
                  </a:moveTo>
                  <a:lnTo>
                    <a:pt x="1221740" y="295910"/>
                  </a:lnTo>
                  <a:lnTo>
                    <a:pt x="4309142" y="295910"/>
                  </a:lnTo>
                  <a:lnTo>
                    <a:pt x="4325294" y="256540"/>
                  </a:lnTo>
                  <a:lnTo>
                    <a:pt x="1804670" y="256540"/>
                  </a:lnTo>
                  <a:lnTo>
                    <a:pt x="1313180" y="224790"/>
                  </a:lnTo>
                  <a:close/>
                </a:path>
                <a:path w="4366260" h="1540510">
                  <a:moveTo>
                    <a:pt x="2440940" y="0"/>
                  </a:moveTo>
                  <a:lnTo>
                    <a:pt x="1804670" y="256540"/>
                  </a:lnTo>
                  <a:lnTo>
                    <a:pt x="4283710" y="256540"/>
                  </a:lnTo>
                  <a:lnTo>
                    <a:pt x="4302182" y="212090"/>
                  </a:lnTo>
                  <a:lnTo>
                    <a:pt x="4255770" y="212090"/>
                  </a:lnTo>
                  <a:lnTo>
                    <a:pt x="4296570" y="152400"/>
                  </a:lnTo>
                  <a:lnTo>
                    <a:pt x="4199890" y="152400"/>
                  </a:lnTo>
                  <a:lnTo>
                    <a:pt x="4277360" y="40640"/>
                  </a:lnTo>
                  <a:lnTo>
                    <a:pt x="2440940" y="0"/>
                  </a:lnTo>
                  <a:close/>
                </a:path>
                <a:path w="4366260" h="1540510">
                  <a:moveTo>
                    <a:pt x="4338320" y="224790"/>
                  </a:moveTo>
                  <a:lnTo>
                    <a:pt x="4283710" y="256540"/>
                  </a:lnTo>
                  <a:lnTo>
                    <a:pt x="4325294" y="256540"/>
                  </a:lnTo>
                  <a:lnTo>
                    <a:pt x="4338320" y="224790"/>
                  </a:lnTo>
                  <a:close/>
                </a:path>
                <a:path w="4366260" h="1540510">
                  <a:moveTo>
                    <a:pt x="4324350" y="158750"/>
                  </a:moveTo>
                  <a:lnTo>
                    <a:pt x="4255770" y="212090"/>
                  </a:lnTo>
                  <a:lnTo>
                    <a:pt x="4302182" y="212090"/>
                  </a:lnTo>
                  <a:lnTo>
                    <a:pt x="4324350" y="158750"/>
                  </a:lnTo>
                  <a:close/>
                </a:path>
                <a:path w="4366260" h="1540510">
                  <a:moveTo>
                    <a:pt x="4324350" y="111760"/>
                  </a:moveTo>
                  <a:lnTo>
                    <a:pt x="4199890" y="152400"/>
                  </a:lnTo>
                  <a:lnTo>
                    <a:pt x="4296570" y="152400"/>
                  </a:lnTo>
                  <a:lnTo>
                    <a:pt x="4324350" y="111760"/>
                  </a:lnTo>
                  <a:close/>
                </a:path>
              </a:pathLst>
            </a:custGeom>
            <a:solidFill>
              <a:srgbClr val="63B7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26110" y="4292600"/>
              <a:ext cx="2805430" cy="1069340"/>
            </a:xfrm>
            <a:custGeom>
              <a:avLst/>
              <a:gdLst/>
              <a:ahLst/>
              <a:cxnLst/>
              <a:rect l="l" t="t" r="r" b="b"/>
              <a:pathLst>
                <a:path w="2805429" h="1069339">
                  <a:moveTo>
                    <a:pt x="431800" y="256540"/>
                  </a:moveTo>
                  <a:lnTo>
                    <a:pt x="403860" y="204470"/>
                  </a:lnTo>
                  <a:lnTo>
                    <a:pt x="356870" y="172720"/>
                  </a:lnTo>
                  <a:lnTo>
                    <a:pt x="306070" y="151130"/>
                  </a:lnTo>
                  <a:lnTo>
                    <a:pt x="208280" y="154940"/>
                  </a:lnTo>
                  <a:lnTo>
                    <a:pt x="118110" y="187960"/>
                  </a:lnTo>
                  <a:lnTo>
                    <a:pt x="46990" y="325120"/>
                  </a:lnTo>
                  <a:lnTo>
                    <a:pt x="0" y="448310"/>
                  </a:lnTo>
                  <a:lnTo>
                    <a:pt x="41910" y="579120"/>
                  </a:lnTo>
                  <a:lnTo>
                    <a:pt x="105410" y="628650"/>
                  </a:lnTo>
                  <a:lnTo>
                    <a:pt x="187947" y="628650"/>
                  </a:lnTo>
                  <a:lnTo>
                    <a:pt x="240030" y="618490"/>
                  </a:lnTo>
                  <a:lnTo>
                    <a:pt x="351790" y="586740"/>
                  </a:lnTo>
                  <a:lnTo>
                    <a:pt x="431800" y="256540"/>
                  </a:lnTo>
                  <a:close/>
                </a:path>
                <a:path w="2805429" h="1069339">
                  <a:moveTo>
                    <a:pt x="1376680" y="681990"/>
                  </a:moveTo>
                  <a:lnTo>
                    <a:pt x="1319530" y="571500"/>
                  </a:lnTo>
                  <a:lnTo>
                    <a:pt x="1195070" y="504190"/>
                  </a:lnTo>
                  <a:lnTo>
                    <a:pt x="1005840" y="560070"/>
                  </a:lnTo>
                  <a:lnTo>
                    <a:pt x="913130" y="749300"/>
                  </a:lnTo>
                  <a:lnTo>
                    <a:pt x="902970" y="885190"/>
                  </a:lnTo>
                  <a:lnTo>
                    <a:pt x="924560" y="1040130"/>
                  </a:lnTo>
                  <a:lnTo>
                    <a:pt x="948690" y="1010920"/>
                  </a:lnTo>
                  <a:lnTo>
                    <a:pt x="1013460" y="1057910"/>
                  </a:lnTo>
                  <a:lnTo>
                    <a:pt x="1057910" y="1069340"/>
                  </a:lnTo>
                  <a:lnTo>
                    <a:pt x="1083310" y="1023620"/>
                  </a:lnTo>
                  <a:lnTo>
                    <a:pt x="1093470" y="1069340"/>
                  </a:lnTo>
                  <a:lnTo>
                    <a:pt x="1135913" y="1023620"/>
                  </a:lnTo>
                  <a:lnTo>
                    <a:pt x="1147711" y="1010920"/>
                  </a:lnTo>
                  <a:lnTo>
                    <a:pt x="1159510" y="998220"/>
                  </a:lnTo>
                  <a:lnTo>
                    <a:pt x="1168400" y="1035050"/>
                  </a:lnTo>
                  <a:lnTo>
                    <a:pt x="1264920" y="1003300"/>
                  </a:lnTo>
                  <a:lnTo>
                    <a:pt x="1281430" y="1029970"/>
                  </a:lnTo>
                  <a:lnTo>
                    <a:pt x="1286357" y="1003300"/>
                  </a:lnTo>
                  <a:lnTo>
                    <a:pt x="1287297" y="998220"/>
                  </a:lnTo>
                  <a:lnTo>
                    <a:pt x="1287780" y="995680"/>
                  </a:lnTo>
                  <a:lnTo>
                    <a:pt x="1353820" y="875030"/>
                  </a:lnTo>
                  <a:lnTo>
                    <a:pt x="1376680" y="681990"/>
                  </a:lnTo>
                  <a:close/>
                </a:path>
                <a:path w="2805429" h="1069339">
                  <a:moveTo>
                    <a:pt x="2805430" y="403860"/>
                  </a:moveTo>
                  <a:lnTo>
                    <a:pt x="2785110" y="300990"/>
                  </a:lnTo>
                  <a:lnTo>
                    <a:pt x="2590800" y="191770"/>
                  </a:lnTo>
                  <a:lnTo>
                    <a:pt x="2383790" y="0"/>
                  </a:lnTo>
                  <a:lnTo>
                    <a:pt x="2250440" y="83820"/>
                  </a:lnTo>
                  <a:lnTo>
                    <a:pt x="2221230" y="584200"/>
                  </a:lnTo>
                  <a:lnTo>
                    <a:pt x="2301240" y="593090"/>
                  </a:lnTo>
                  <a:lnTo>
                    <a:pt x="2377440" y="684530"/>
                  </a:lnTo>
                  <a:lnTo>
                    <a:pt x="2424430" y="628650"/>
                  </a:lnTo>
                  <a:lnTo>
                    <a:pt x="2512060" y="699770"/>
                  </a:lnTo>
                  <a:lnTo>
                    <a:pt x="2520950" y="676910"/>
                  </a:lnTo>
                  <a:lnTo>
                    <a:pt x="2546350" y="701040"/>
                  </a:lnTo>
                  <a:lnTo>
                    <a:pt x="2563850" y="676910"/>
                  </a:lnTo>
                  <a:lnTo>
                    <a:pt x="2593340" y="636270"/>
                  </a:lnTo>
                  <a:lnTo>
                    <a:pt x="2585720" y="698500"/>
                  </a:lnTo>
                  <a:lnTo>
                    <a:pt x="2618740" y="683260"/>
                  </a:lnTo>
                  <a:lnTo>
                    <a:pt x="2640330" y="685800"/>
                  </a:lnTo>
                  <a:lnTo>
                    <a:pt x="2645232" y="683260"/>
                  </a:lnTo>
                  <a:lnTo>
                    <a:pt x="2736011" y="636270"/>
                  </a:lnTo>
                  <a:lnTo>
                    <a:pt x="2748280" y="629920"/>
                  </a:lnTo>
                  <a:lnTo>
                    <a:pt x="2748851" y="628650"/>
                  </a:lnTo>
                  <a:lnTo>
                    <a:pt x="2794000" y="528320"/>
                  </a:lnTo>
                  <a:lnTo>
                    <a:pt x="2805430" y="4038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087370" y="4583430"/>
              <a:ext cx="299719" cy="3873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76069" y="5149850"/>
              <a:ext cx="133350" cy="16383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783080" y="5115560"/>
              <a:ext cx="124459" cy="17525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11630" y="4885689"/>
              <a:ext cx="330200" cy="217170"/>
            </a:xfrm>
            <a:custGeom>
              <a:avLst/>
              <a:gdLst/>
              <a:ahLst/>
              <a:cxnLst/>
              <a:rect l="l" t="t" r="r" b="b"/>
              <a:pathLst>
                <a:path w="330200" h="217170">
                  <a:moveTo>
                    <a:pt x="66040" y="156210"/>
                  </a:moveTo>
                  <a:lnTo>
                    <a:pt x="12700" y="113030"/>
                  </a:lnTo>
                  <a:lnTo>
                    <a:pt x="0" y="135890"/>
                  </a:lnTo>
                  <a:lnTo>
                    <a:pt x="26670" y="167640"/>
                  </a:lnTo>
                  <a:lnTo>
                    <a:pt x="29197" y="217170"/>
                  </a:lnTo>
                  <a:lnTo>
                    <a:pt x="66040" y="156210"/>
                  </a:lnTo>
                  <a:close/>
                </a:path>
                <a:path w="330200" h="217170">
                  <a:moveTo>
                    <a:pt x="330200" y="195580"/>
                  </a:moveTo>
                  <a:lnTo>
                    <a:pt x="325120" y="109220"/>
                  </a:lnTo>
                  <a:lnTo>
                    <a:pt x="323291" y="105410"/>
                  </a:lnTo>
                  <a:lnTo>
                    <a:pt x="295910" y="48260"/>
                  </a:lnTo>
                  <a:lnTo>
                    <a:pt x="269240" y="26670"/>
                  </a:lnTo>
                  <a:lnTo>
                    <a:pt x="242570" y="5080"/>
                  </a:lnTo>
                  <a:lnTo>
                    <a:pt x="184150" y="0"/>
                  </a:lnTo>
                  <a:lnTo>
                    <a:pt x="146050" y="3810"/>
                  </a:lnTo>
                  <a:lnTo>
                    <a:pt x="107950" y="19050"/>
                  </a:lnTo>
                  <a:lnTo>
                    <a:pt x="74930" y="43180"/>
                  </a:lnTo>
                  <a:lnTo>
                    <a:pt x="125730" y="26670"/>
                  </a:lnTo>
                  <a:lnTo>
                    <a:pt x="148590" y="31750"/>
                  </a:lnTo>
                  <a:lnTo>
                    <a:pt x="144780" y="72390"/>
                  </a:lnTo>
                  <a:lnTo>
                    <a:pt x="163830" y="90170"/>
                  </a:lnTo>
                  <a:lnTo>
                    <a:pt x="210820" y="26670"/>
                  </a:lnTo>
                  <a:lnTo>
                    <a:pt x="245110" y="31750"/>
                  </a:lnTo>
                  <a:lnTo>
                    <a:pt x="276860" y="53340"/>
                  </a:lnTo>
                  <a:lnTo>
                    <a:pt x="232410" y="119380"/>
                  </a:lnTo>
                  <a:lnTo>
                    <a:pt x="274320" y="105410"/>
                  </a:lnTo>
                  <a:lnTo>
                    <a:pt x="283210" y="128270"/>
                  </a:lnTo>
                  <a:lnTo>
                    <a:pt x="280670" y="170180"/>
                  </a:lnTo>
                  <a:lnTo>
                    <a:pt x="330200" y="19558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705610" y="5050790"/>
              <a:ext cx="83819" cy="1079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15009" y="4753610"/>
              <a:ext cx="205740" cy="11937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81380" y="4503420"/>
              <a:ext cx="138429" cy="18288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93419" y="4521200"/>
              <a:ext cx="163829" cy="20573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561589" y="3138170"/>
              <a:ext cx="1664970" cy="1522730"/>
            </a:xfrm>
            <a:custGeom>
              <a:avLst/>
              <a:gdLst/>
              <a:ahLst/>
              <a:cxnLst/>
              <a:rect l="l" t="t" r="r" b="b"/>
              <a:pathLst>
                <a:path w="1664970" h="1522729">
                  <a:moveTo>
                    <a:pt x="1137278" y="1390649"/>
                  </a:moveTo>
                  <a:lnTo>
                    <a:pt x="736600" y="1390649"/>
                  </a:lnTo>
                  <a:lnTo>
                    <a:pt x="878839" y="1522729"/>
                  </a:lnTo>
                  <a:lnTo>
                    <a:pt x="1137278" y="1390649"/>
                  </a:lnTo>
                  <a:close/>
                </a:path>
                <a:path w="1664970" h="1522729">
                  <a:moveTo>
                    <a:pt x="977900" y="0"/>
                  </a:moveTo>
                  <a:lnTo>
                    <a:pt x="852170" y="22859"/>
                  </a:lnTo>
                  <a:lnTo>
                    <a:pt x="749300" y="63500"/>
                  </a:lnTo>
                  <a:lnTo>
                    <a:pt x="0" y="638809"/>
                  </a:lnTo>
                  <a:lnTo>
                    <a:pt x="679450" y="859789"/>
                  </a:lnTo>
                  <a:lnTo>
                    <a:pt x="510540" y="1258569"/>
                  </a:lnTo>
                  <a:lnTo>
                    <a:pt x="542290" y="1305559"/>
                  </a:lnTo>
                  <a:lnTo>
                    <a:pt x="510540" y="1404619"/>
                  </a:lnTo>
                  <a:lnTo>
                    <a:pt x="736600" y="1390649"/>
                  </a:lnTo>
                  <a:lnTo>
                    <a:pt x="1137278" y="1390649"/>
                  </a:lnTo>
                  <a:lnTo>
                    <a:pt x="1567180" y="1170939"/>
                  </a:lnTo>
                  <a:lnTo>
                    <a:pt x="1620520" y="943609"/>
                  </a:lnTo>
                  <a:lnTo>
                    <a:pt x="1592580" y="445769"/>
                  </a:lnTo>
                  <a:lnTo>
                    <a:pt x="1664970" y="250189"/>
                  </a:lnTo>
                  <a:lnTo>
                    <a:pt x="1626870" y="143509"/>
                  </a:lnTo>
                  <a:lnTo>
                    <a:pt x="1535430" y="120650"/>
                  </a:lnTo>
                  <a:lnTo>
                    <a:pt x="977900" y="0"/>
                  </a:lnTo>
                  <a:close/>
                </a:path>
              </a:pathLst>
            </a:custGeom>
            <a:solidFill>
              <a:srgbClr val="DCB6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128010" y="3966210"/>
              <a:ext cx="977900" cy="664210"/>
            </a:xfrm>
            <a:custGeom>
              <a:avLst/>
              <a:gdLst/>
              <a:ahLst/>
              <a:cxnLst/>
              <a:rect l="l" t="t" r="r" b="b"/>
              <a:pathLst>
                <a:path w="977900" h="664210">
                  <a:moveTo>
                    <a:pt x="110489" y="276859"/>
                  </a:moveTo>
                  <a:lnTo>
                    <a:pt x="16509" y="397509"/>
                  </a:lnTo>
                  <a:lnTo>
                    <a:pt x="0" y="553719"/>
                  </a:lnTo>
                  <a:lnTo>
                    <a:pt x="218439" y="579119"/>
                  </a:lnTo>
                  <a:lnTo>
                    <a:pt x="308610" y="664209"/>
                  </a:lnTo>
                  <a:lnTo>
                    <a:pt x="806450" y="439419"/>
                  </a:lnTo>
                  <a:lnTo>
                    <a:pt x="933035" y="306069"/>
                  </a:lnTo>
                  <a:lnTo>
                    <a:pt x="236219" y="306069"/>
                  </a:lnTo>
                  <a:lnTo>
                    <a:pt x="110489" y="276859"/>
                  </a:lnTo>
                  <a:close/>
                </a:path>
                <a:path w="977900" h="664210">
                  <a:moveTo>
                    <a:pt x="133350" y="220979"/>
                  </a:moveTo>
                  <a:lnTo>
                    <a:pt x="236219" y="306069"/>
                  </a:lnTo>
                  <a:lnTo>
                    <a:pt x="933035" y="306069"/>
                  </a:lnTo>
                  <a:lnTo>
                    <a:pt x="972819" y="264159"/>
                  </a:lnTo>
                  <a:lnTo>
                    <a:pt x="280669" y="264159"/>
                  </a:lnTo>
                  <a:lnTo>
                    <a:pt x="133350" y="220979"/>
                  </a:lnTo>
                  <a:close/>
                </a:path>
                <a:path w="977900" h="664210">
                  <a:moveTo>
                    <a:pt x="177800" y="171450"/>
                  </a:moveTo>
                  <a:lnTo>
                    <a:pt x="280669" y="264159"/>
                  </a:lnTo>
                  <a:lnTo>
                    <a:pt x="972819" y="264159"/>
                  </a:lnTo>
                  <a:lnTo>
                    <a:pt x="973154" y="250189"/>
                  </a:lnTo>
                  <a:lnTo>
                    <a:pt x="532129" y="250189"/>
                  </a:lnTo>
                  <a:lnTo>
                    <a:pt x="543206" y="208279"/>
                  </a:lnTo>
                  <a:lnTo>
                    <a:pt x="304800" y="208279"/>
                  </a:lnTo>
                  <a:lnTo>
                    <a:pt x="177800" y="171450"/>
                  </a:lnTo>
                  <a:close/>
                </a:path>
                <a:path w="977900" h="664210">
                  <a:moveTo>
                    <a:pt x="632460" y="63500"/>
                  </a:moveTo>
                  <a:lnTo>
                    <a:pt x="532129" y="250189"/>
                  </a:lnTo>
                  <a:lnTo>
                    <a:pt x="973154" y="250189"/>
                  </a:lnTo>
                  <a:lnTo>
                    <a:pt x="973306" y="243839"/>
                  </a:lnTo>
                  <a:lnTo>
                    <a:pt x="600710" y="243839"/>
                  </a:lnTo>
                  <a:lnTo>
                    <a:pt x="632460" y="63500"/>
                  </a:lnTo>
                  <a:close/>
                </a:path>
                <a:path w="977900" h="664210">
                  <a:moveTo>
                    <a:pt x="704850" y="52069"/>
                  </a:moveTo>
                  <a:lnTo>
                    <a:pt x="600710" y="243839"/>
                  </a:lnTo>
                  <a:lnTo>
                    <a:pt x="673100" y="243839"/>
                  </a:lnTo>
                  <a:lnTo>
                    <a:pt x="704850" y="52069"/>
                  </a:lnTo>
                  <a:close/>
                </a:path>
                <a:path w="977900" h="664210">
                  <a:moveTo>
                    <a:pt x="941069" y="0"/>
                  </a:moveTo>
                  <a:lnTo>
                    <a:pt x="775969" y="38100"/>
                  </a:lnTo>
                  <a:lnTo>
                    <a:pt x="673100" y="243839"/>
                  </a:lnTo>
                  <a:lnTo>
                    <a:pt x="973306" y="243839"/>
                  </a:lnTo>
                  <a:lnTo>
                    <a:pt x="974340" y="200659"/>
                  </a:lnTo>
                  <a:lnTo>
                    <a:pt x="878839" y="200659"/>
                  </a:lnTo>
                  <a:lnTo>
                    <a:pt x="878839" y="115569"/>
                  </a:lnTo>
                  <a:lnTo>
                    <a:pt x="941069" y="0"/>
                  </a:lnTo>
                  <a:close/>
                </a:path>
                <a:path w="977900" h="664210">
                  <a:moveTo>
                    <a:pt x="273050" y="77469"/>
                  </a:moveTo>
                  <a:lnTo>
                    <a:pt x="218439" y="119379"/>
                  </a:lnTo>
                  <a:lnTo>
                    <a:pt x="304800" y="208279"/>
                  </a:lnTo>
                  <a:lnTo>
                    <a:pt x="543206" y="208279"/>
                  </a:lnTo>
                  <a:lnTo>
                    <a:pt x="555624" y="161289"/>
                  </a:lnTo>
                  <a:lnTo>
                    <a:pt x="497839" y="161289"/>
                  </a:lnTo>
                  <a:lnTo>
                    <a:pt x="497839" y="101600"/>
                  </a:lnTo>
                  <a:lnTo>
                    <a:pt x="406400" y="101600"/>
                  </a:lnTo>
                  <a:lnTo>
                    <a:pt x="273050" y="77469"/>
                  </a:lnTo>
                  <a:close/>
                </a:path>
                <a:path w="977900" h="664210">
                  <a:moveTo>
                    <a:pt x="977900" y="52069"/>
                  </a:moveTo>
                  <a:lnTo>
                    <a:pt x="878839" y="200659"/>
                  </a:lnTo>
                  <a:lnTo>
                    <a:pt x="974340" y="200659"/>
                  </a:lnTo>
                  <a:lnTo>
                    <a:pt x="977900" y="52069"/>
                  </a:lnTo>
                  <a:close/>
                </a:path>
                <a:path w="977900" h="664210">
                  <a:moveTo>
                    <a:pt x="579119" y="72389"/>
                  </a:moveTo>
                  <a:lnTo>
                    <a:pt x="497839" y="161289"/>
                  </a:lnTo>
                  <a:lnTo>
                    <a:pt x="555624" y="161289"/>
                  </a:lnTo>
                  <a:lnTo>
                    <a:pt x="579119" y="72389"/>
                  </a:lnTo>
                  <a:close/>
                </a:path>
                <a:path w="977900" h="664210">
                  <a:moveTo>
                    <a:pt x="497839" y="63500"/>
                  </a:moveTo>
                  <a:lnTo>
                    <a:pt x="406400" y="101600"/>
                  </a:lnTo>
                  <a:lnTo>
                    <a:pt x="497839" y="101600"/>
                  </a:lnTo>
                  <a:lnTo>
                    <a:pt x="497839" y="63500"/>
                  </a:lnTo>
                  <a:close/>
                </a:path>
              </a:pathLst>
            </a:custGeom>
            <a:solidFill>
              <a:srgbClr val="C098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06780" y="3770630"/>
              <a:ext cx="2338070" cy="1344930"/>
            </a:xfrm>
            <a:custGeom>
              <a:avLst/>
              <a:gdLst/>
              <a:ahLst/>
              <a:cxnLst/>
              <a:rect l="l" t="t" r="r" b="b"/>
              <a:pathLst>
                <a:path w="2338070" h="1344929">
                  <a:moveTo>
                    <a:pt x="2022826" y="1066800"/>
                  </a:moveTo>
                  <a:lnTo>
                    <a:pt x="939800" y="1066800"/>
                  </a:lnTo>
                  <a:lnTo>
                    <a:pt x="1050289" y="1140460"/>
                  </a:lnTo>
                  <a:lnTo>
                    <a:pt x="1096009" y="1344930"/>
                  </a:lnTo>
                  <a:lnTo>
                    <a:pt x="1581150" y="1323340"/>
                  </a:lnTo>
                  <a:lnTo>
                    <a:pt x="1878330" y="1239520"/>
                  </a:lnTo>
                  <a:lnTo>
                    <a:pt x="2021839" y="1109980"/>
                  </a:lnTo>
                  <a:lnTo>
                    <a:pt x="2022826" y="1066800"/>
                  </a:lnTo>
                  <a:close/>
                </a:path>
                <a:path w="2338070" h="1344929">
                  <a:moveTo>
                    <a:pt x="1663700" y="0"/>
                  </a:moveTo>
                  <a:lnTo>
                    <a:pt x="1539239" y="113030"/>
                  </a:lnTo>
                  <a:lnTo>
                    <a:pt x="594360" y="565150"/>
                  </a:lnTo>
                  <a:lnTo>
                    <a:pt x="474979" y="609600"/>
                  </a:lnTo>
                  <a:lnTo>
                    <a:pt x="389889" y="657860"/>
                  </a:lnTo>
                  <a:lnTo>
                    <a:pt x="311150" y="742950"/>
                  </a:lnTo>
                  <a:lnTo>
                    <a:pt x="151129" y="778510"/>
                  </a:lnTo>
                  <a:lnTo>
                    <a:pt x="68579" y="801370"/>
                  </a:lnTo>
                  <a:lnTo>
                    <a:pt x="26669" y="849630"/>
                  </a:lnTo>
                  <a:lnTo>
                    <a:pt x="0" y="1061720"/>
                  </a:lnTo>
                  <a:lnTo>
                    <a:pt x="35559" y="1096010"/>
                  </a:lnTo>
                  <a:lnTo>
                    <a:pt x="182879" y="1106170"/>
                  </a:lnTo>
                  <a:lnTo>
                    <a:pt x="328929" y="1197610"/>
                  </a:lnTo>
                  <a:lnTo>
                    <a:pt x="618489" y="1314450"/>
                  </a:lnTo>
                  <a:lnTo>
                    <a:pt x="779780" y="1079500"/>
                  </a:lnTo>
                  <a:lnTo>
                    <a:pt x="939800" y="1066800"/>
                  </a:lnTo>
                  <a:lnTo>
                    <a:pt x="2022826" y="1066800"/>
                  </a:lnTo>
                  <a:lnTo>
                    <a:pt x="2026920" y="887730"/>
                  </a:lnTo>
                  <a:lnTo>
                    <a:pt x="1979930" y="857250"/>
                  </a:lnTo>
                  <a:lnTo>
                    <a:pt x="1979930" y="731520"/>
                  </a:lnTo>
                  <a:lnTo>
                    <a:pt x="2026920" y="584200"/>
                  </a:lnTo>
                  <a:lnTo>
                    <a:pt x="2338070" y="234950"/>
                  </a:lnTo>
                  <a:lnTo>
                    <a:pt x="1663700" y="0"/>
                  </a:lnTo>
                  <a:close/>
                </a:path>
              </a:pathLst>
            </a:custGeom>
            <a:solidFill>
              <a:srgbClr val="D8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653030" y="3423919"/>
              <a:ext cx="1534160" cy="1233170"/>
            </a:xfrm>
            <a:custGeom>
              <a:avLst/>
              <a:gdLst/>
              <a:ahLst/>
              <a:cxnLst/>
              <a:rect l="l" t="t" r="r" b="b"/>
              <a:pathLst>
                <a:path w="1534160" h="1233170">
                  <a:moveTo>
                    <a:pt x="314960" y="373380"/>
                  </a:moveTo>
                  <a:lnTo>
                    <a:pt x="0" y="363220"/>
                  </a:lnTo>
                  <a:lnTo>
                    <a:pt x="265430" y="457200"/>
                  </a:lnTo>
                  <a:lnTo>
                    <a:pt x="314960" y="373380"/>
                  </a:lnTo>
                  <a:close/>
                </a:path>
                <a:path w="1534160" h="1233170">
                  <a:moveTo>
                    <a:pt x="825500" y="269240"/>
                  </a:moveTo>
                  <a:lnTo>
                    <a:pt x="622287" y="304800"/>
                  </a:lnTo>
                  <a:lnTo>
                    <a:pt x="487680" y="356870"/>
                  </a:lnTo>
                  <a:lnTo>
                    <a:pt x="431800" y="414020"/>
                  </a:lnTo>
                  <a:lnTo>
                    <a:pt x="634987" y="361950"/>
                  </a:lnTo>
                  <a:lnTo>
                    <a:pt x="740410" y="367030"/>
                  </a:lnTo>
                  <a:lnTo>
                    <a:pt x="744829" y="361950"/>
                  </a:lnTo>
                  <a:lnTo>
                    <a:pt x="825500" y="269240"/>
                  </a:lnTo>
                  <a:close/>
                </a:path>
                <a:path w="1534160" h="1233170">
                  <a:moveTo>
                    <a:pt x="1325880" y="24130"/>
                  </a:moveTo>
                  <a:lnTo>
                    <a:pt x="1201420" y="35560"/>
                  </a:lnTo>
                  <a:lnTo>
                    <a:pt x="1066800" y="92710"/>
                  </a:lnTo>
                  <a:lnTo>
                    <a:pt x="845820" y="391160"/>
                  </a:lnTo>
                  <a:lnTo>
                    <a:pt x="1134110" y="111760"/>
                  </a:lnTo>
                  <a:lnTo>
                    <a:pt x="1325880" y="24130"/>
                  </a:lnTo>
                  <a:close/>
                </a:path>
                <a:path w="1534160" h="1233170">
                  <a:moveTo>
                    <a:pt x="1529080" y="725170"/>
                  </a:moveTo>
                  <a:lnTo>
                    <a:pt x="1503680" y="525780"/>
                  </a:lnTo>
                  <a:lnTo>
                    <a:pt x="1473200" y="754380"/>
                  </a:lnTo>
                  <a:lnTo>
                    <a:pt x="1418590" y="806450"/>
                  </a:lnTo>
                  <a:lnTo>
                    <a:pt x="1441450" y="637540"/>
                  </a:lnTo>
                  <a:lnTo>
                    <a:pt x="1325880" y="894080"/>
                  </a:lnTo>
                  <a:lnTo>
                    <a:pt x="1319530" y="806450"/>
                  </a:lnTo>
                  <a:lnTo>
                    <a:pt x="1220470" y="877570"/>
                  </a:lnTo>
                  <a:lnTo>
                    <a:pt x="1141730" y="993140"/>
                  </a:lnTo>
                  <a:lnTo>
                    <a:pt x="1029970" y="982980"/>
                  </a:lnTo>
                  <a:lnTo>
                    <a:pt x="838200" y="1123950"/>
                  </a:lnTo>
                  <a:lnTo>
                    <a:pt x="764540" y="1134110"/>
                  </a:lnTo>
                  <a:lnTo>
                    <a:pt x="789940" y="1233170"/>
                  </a:lnTo>
                  <a:lnTo>
                    <a:pt x="1321282" y="993140"/>
                  </a:lnTo>
                  <a:lnTo>
                    <a:pt x="1447800" y="935990"/>
                  </a:lnTo>
                  <a:lnTo>
                    <a:pt x="1463954" y="894080"/>
                  </a:lnTo>
                  <a:lnTo>
                    <a:pt x="1497736" y="806450"/>
                  </a:lnTo>
                  <a:lnTo>
                    <a:pt x="1529080" y="725170"/>
                  </a:lnTo>
                  <a:close/>
                </a:path>
                <a:path w="1534160" h="1233170">
                  <a:moveTo>
                    <a:pt x="1534160" y="0"/>
                  </a:moveTo>
                  <a:lnTo>
                    <a:pt x="1343660" y="74930"/>
                  </a:lnTo>
                  <a:lnTo>
                    <a:pt x="1300480" y="146062"/>
                  </a:lnTo>
                  <a:lnTo>
                    <a:pt x="1201420" y="210820"/>
                  </a:lnTo>
                  <a:lnTo>
                    <a:pt x="949960" y="438150"/>
                  </a:lnTo>
                  <a:lnTo>
                    <a:pt x="930910" y="373380"/>
                  </a:lnTo>
                  <a:lnTo>
                    <a:pt x="746760" y="572770"/>
                  </a:lnTo>
                  <a:lnTo>
                    <a:pt x="887730" y="525780"/>
                  </a:lnTo>
                  <a:lnTo>
                    <a:pt x="1079500" y="491490"/>
                  </a:lnTo>
                  <a:lnTo>
                    <a:pt x="1128979" y="438150"/>
                  </a:lnTo>
                  <a:lnTo>
                    <a:pt x="1177290" y="386080"/>
                  </a:lnTo>
                  <a:lnTo>
                    <a:pt x="1207770" y="457200"/>
                  </a:lnTo>
                  <a:lnTo>
                    <a:pt x="1282700" y="391160"/>
                  </a:lnTo>
                  <a:lnTo>
                    <a:pt x="1294130" y="444500"/>
                  </a:lnTo>
                  <a:lnTo>
                    <a:pt x="1379816" y="391160"/>
                  </a:lnTo>
                  <a:lnTo>
                    <a:pt x="1387983" y="386080"/>
                  </a:lnTo>
                  <a:lnTo>
                    <a:pt x="1418590" y="367030"/>
                  </a:lnTo>
                  <a:lnTo>
                    <a:pt x="1454150" y="146062"/>
                  </a:lnTo>
                  <a:lnTo>
                    <a:pt x="1534160" y="0"/>
                  </a:lnTo>
                  <a:close/>
                </a:path>
              </a:pathLst>
            </a:custGeom>
            <a:solidFill>
              <a:srgbClr val="A479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326640" y="2160269"/>
              <a:ext cx="2287270" cy="2438400"/>
            </a:xfrm>
            <a:custGeom>
              <a:avLst/>
              <a:gdLst/>
              <a:ahLst/>
              <a:cxnLst/>
              <a:rect l="l" t="t" r="r" b="b"/>
              <a:pathLst>
                <a:path w="2287270" h="2438400">
                  <a:moveTo>
                    <a:pt x="2287270" y="152400"/>
                  </a:moveTo>
                  <a:lnTo>
                    <a:pt x="2255520" y="106680"/>
                  </a:lnTo>
                  <a:lnTo>
                    <a:pt x="2218690" y="92989"/>
                  </a:lnTo>
                  <a:lnTo>
                    <a:pt x="2218690" y="204470"/>
                  </a:lnTo>
                  <a:lnTo>
                    <a:pt x="1627251" y="932688"/>
                  </a:lnTo>
                  <a:lnTo>
                    <a:pt x="1596390" y="882650"/>
                  </a:lnTo>
                  <a:lnTo>
                    <a:pt x="1212329" y="770890"/>
                  </a:lnTo>
                  <a:lnTo>
                    <a:pt x="1116330" y="742950"/>
                  </a:lnTo>
                  <a:lnTo>
                    <a:pt x="955027" y="713740"/>
                  </a:lnTo>
                  <a:lnTo>
                    <a:pt x="926693" y="722757"/>
                  </a:lnTo>
                  <a:lnTo>
                    <a:pt x="955027" y="689610"/>
                  </a:lnTo>
                  <a:lnTo>
                    <a:pt x="1503680" y="40640"/>
                  </a:lnTo>
                  <a:lnTo>
                    <a:pt x="2181860" y="134620"/>
                  </a:lnTo>
                  <a:lnTo>
                    <a:pt x="2218690" y="204470"/>
                  </a:lnTo>
                  <a:lnTo>
                    <a:pt x="2218690" y="92989"/>
                  </a:lnTo>
                  <a:lnTo>
                    <a:pt x="2156460" y="69850"/>
                  </a:lnTo>
                  <a:lnTo>
                    <a:pt x="1910930" y="40640"/>
                  </a:lnTo>
                  <a:lnTo>
                    <a:pt x="1761490" y="22860"/>
                  </a:lnTo>
                  <a:lnTo>
                    <a:pt x="1534160" y="0"/>
                  </a:lnTo>
                  <a:lnTo>
                    <a:pt x="1478280" y="11430"/>
                  </a:lnTo>
                  <a:lnTo>
                    <a:pt x="0" y="1684020"/>
                  </a:lnTo>
                  <a:lnTo>
                    <a:pt x="73660" y="1720850"/>
                  </a:lnTo>
                  <a:lnTo>
                    <a:pt x="873379" y="785152"/>
                  </a:lnTo>
                  <a:lnTo>
                    <a:pt x="974077" y="770890"/>
                  </a:lnTo>
                  <a:lnTo>
                    <a:pt x="1546860" y="918210"/>
                  </a:lnTo>
                  <a:lnTo>
                    <a:pt x="1581238" y="989355"/>
                  </a:lnTo>
                  <a:lnTo>
                    <a:pt x="708660" y="2063750"/>
                  </a:lnTo>
                  <a:lnTo>
                    <a:pt x="641350" y="2204720"/>
                  </a:lnTo>
                  <a:lnTo>
                    <a:pt x="635000" y="2269490"/>
                  </a:lnTo>
                  <a:lnTo>
                    <a:pt x="598170" y="2327910"/>
                  </a:lnTo>
                  <a:lnTo>
                    <a:pt x="598170" y="2438400"/>
                  </a:lnTo>
                  <a:lnTo>
                    <a:pt x="671830" y="2428240"/>
                  </a:lnTo>
                  <a:lnTo>
                    <a:pt x="695960" y="2293620"/>
                  </a:lnTo>
                  <a:lnTo>
                    <a:pt x="2274570" y="199390"/>
                  </a:lnTo>
                  <a:lnTo>
                    <a:pt x="2287270" y="152400"/>
                  </a:lnTo>
                  <a:close/>
                </a:path>
              </a:pathLst>
            </a:custGeom>
            <a:solidFill>
              <a:srgbClr val="B7B7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64159" y="2147570"/>
              <a:ext cx="4370070" cy="338074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14" y="2028825"/>
            <a:ext cx="9127490" cy="3896360"/>
            <a:chOff x="5714" y="2028825"/>
            <a:chExt cx="9127490" cy="3896360"/>
          </a:xfrm>
        </p:grpSpPr>
        <p:sp>
          <p:nvSpPr>
            <p:cNvPr id="3" name="object 3"/>
            <p:cNvSpPr/>
            <p:nvPr/>
          </p:nvSpPr>
          <p:spPr>
            <a:xfrm>
              <a:off x="6349" y="2029460"/>
              <a:ext cx="9126220" cy="0"/>
            </a:xfrm>
            <a:custGeom>
              <a:avLst/>
              <a:gdLst/>
              <a:ahLst/>
              <a:cxnLst/>
              <a:rect l="l" t="t" r="r" b="b"/>
              <a:pathLst>
                <a:path w="9126220">
                  <a:moveTo>
                    <a:pt x="0" y="0"/>
                  </a:moveTo>
                  <a:lnTo>
                    <a:pt x="912622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350" y="2030729"/>
              <a:ext cx="9123680" cy="36830"/>
            </a:xfrm>
            <a:custGeom>
              <a:avLst/>
              <a:gdLst/>
              <a:ahLst/>
              <a:cxnLst/>
              <a:rect l="l" t="t" r="r" b="b"/>
              <a:pathLst>
                <a:path w="9123680" h="36830">
                  <a:moveTo>
                    <a:pt x="91236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36830"/>
                  </a:lnTo>
                  <a:lnTo>
                    <a:pt x="9123680" y="36830"/>
                  </a:lnTo>
                  <a:lnTo>
                    <a:pt x="9123680" y="19050"/>
                  </a:lnTo>
                  <a:lnTo>
                    <a:pt x="912368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49" y="2029460"/>
              <a:ext cx="0" cy="3895090"/>
            </a:xfrm>
            <a:custGeom>
              <a:avLst/>
              <a:gdLst/>
              <a:ahLst/>
              <a:cxnLst/>
              <a:rect l="l" t="t" r="r" b="b"/>
              <a:pathLst>
                <a:path h="3895090">
                  <a:moveTo>
                    <a:pt x="0" y="0"/>
                  </a:moveTo>
                  <a:lnTo>
                    <a:pt x="0" y="38950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349" y="2029460"/>
              <a:ext cx="44450" cy="3895090"/>
            </a:xfrm>
            <a:custGeom>
              <a:avLst/>
              <a:gdLst/>
              <a:ahLst/>
              <a:cxnLst/>
              <a:rect l="l" t="t" r="r" b="b"/>
              <a:pathLst>
                <a:path w="44450" h="3895090">
                  <a:moveTo>
                    <a:pt x="0" y="3895090"/>
                  </a:moveTo>
                  <a:lnTo>
                    <a:pt x="44450" y="3895090"/>
                  </a:lnTo>
                  <a:lnTo>
                    <a:pt x="44450" y="0"/>
                  </a:lnTo>
                  <a:lnTo>
                    <a:pt x="0" y="0"/>
                  </a:lnTo>
                  <a:lnTo>
                    <a:pt x="0" y="38950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7939" y="2049779"/>
              <a:ext cx="9102090" cy="934719"/>
            </a:xfrm>
            <a:custGeom>
              <a:avLst/>
              <a:gdLst/>
              <a:ahLst/>
              <a:cxnLst/>
              <a:rect l="l" t="t" r="r" b="b"/>
              <a:pathLst>
                <a:path w="9102090" h="934719">
                  <a:moveTo>
                    <a:pt x="0" y="934720"/>
                  </a:moveTo>
                  <a:lnTo>
                    <a:pt x="9102090" y="934720"/>
                  </a:lnTo>
                  <a:lnTo>
                    <a:pt x="9102090" y="0"/>
                  </a:lnTo>
                  <a:lnTo>
                    <a:pt x="0" y="0"/>
                  </a:lnTo>
                  <a:lnTo>
                    <a:pt x="0" y="93472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7940" y="2984500"/>
            <a:ext cx="9102090" cy="2940050"/>
          </a:xfrm>
          <a:custGeom>
            <a:avLst/>
            <a:gdLst/>
            <a:ahLst/>
            <a:cxnLst/>
            <a:rect l="l" t="t" r="r" b="b"/>
            <a:pathLst>
              <a:path w="9102090" h="2940050">
                <a:moveTo>
                  <a:pt x="0" y="2940050"/>
                </a:moveTo>
                <a:lnTo>
                  <a:pt x="9102090" y="2940050"/>
                </a:lnTo>
                <a:lnTo>
                  <a:pt x="9102090" y="0"/>
                </a:lnTo>
                <a:lnTo>
                  <a:pt x="0" y="0"/>
                </a:lnTo>
                <a:lnTo>
                  <a:pt x="0" y="2940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908300" y="1986788"/>
            <a:ext cx="3326129" cy="9817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0100"/>
              </a:lnSpc>
              <a:spcBef>
                <a:spcPts val="95"/>
              </a:spcBef>
            </a:pPr>
            <a:r>
              <a:rPr sz="1900" b="1" spc="165" dirty="0">
                <a:latin typeface="Arial"/>
                <a:cs typeface="Arial"/>
              </a:rPr>
              <a:t>JJ's </a:t>
            </a:r>
            <a:r>
              <a:rPr sz="1900" b="1" spc="320" dirty="0">
                <a:latin typeface="Arial"/>
                <a:cs typeface="Arial"/>
              </a:rPr>
              <a:t>Lawn </a:t>
            </a:r>
            <a:r>
              <a:rPr sz="1900" b="1" spc="229" dirty="0">
                <a:latin typeface="Arial"/>
                <a:cs typeface="Arial"/>
              </a:rPr>
              <a:t>Care</a:t>
            </a:r>
            <a:r>
              <a:rPr sz="1900" b="1" spc="-90" dirty="0">
                <a:latin typeface="Arial"/>
                <a:cs typeface="Arial"/>
              </a:rPr>
              <a:t> </a:t>
            </a:r>
            <a:r>
              <a:rPr sz="1900" b="1" spc="220" dirty="0">
                <a:latin typeface="Arial"/>
                <a:cs typeface="Arial"/>
              </a:rPr>
              <a:t>Service  </a:t>
            </a:r>
            <a:r>
              <a:rPr sz="1900" b="1" spc="245" dirty="0">
                <a:latin typeface="Arial"/>
                <a:cs typeface="Arial"/>
              </a:rPr>
              <a:t>Balance</a:t>
            </a:r>
            <a:r>
              <a:rPr sz="1900" b="1" spc="305" dirty="0">
                <a:latin typeface="Arial"/>
                <a:cs typeface="Arial"/>
              </a:rPr>
              <a:t> </a:t>
            </a:r>
            <a:r>
              <a:rPr sz="1900" b="1" spc="275" dirty="0">
                <a:latin typeface="Arial"/>
                <a:cs typeface="Arial"/>
              </a:rPr>
              <a:t>Sheet</a:t>
            </a:r>
            <a:endParaRPr sz="19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229"/>
              </a:spcBef>
            </a:pPr>
            <a:r>
              <a:rPr sz="1900" b="1" spc="305" dirty="0">
                <a:latin typeface="Arial"/>
                <a:cs typeface="Arial"/>
              </a:rPr>
              <a:t>May </a:t>
            </a:r>
            <a:r>
              <a:rPr sz="1900" b="1" spc="140" dirty="0">
                <a:latin typeface="Arial"/>
                <a:cs typeface="Arial"/>
              </a:rPr>
              <a:t>1,</a:t>
            </a:r>
            <a:r>
              <a:rPr sz="1900" b="1" spc="75" dirty="0">
                <a:latin typeface="Arial"/>
                <a:cs typeface="Arial"/>
              </a:rPr>
              <a:t> </a:t>
            </a:r>
            <a:r>
              <a:rPr sz="1900" b="1" spc="185" dirty="0">
                <a:latin typeface="Arial"/>
                <a:cs typeface="Arial"/>
              </a:rPr>
              <a:t>2003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77060" y="2967989"/>
            <a:ext cx="927735" cy="3181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00" b="1" spc="210" dirty="0">
                <a:latin typeface="Arial"/>
                <a:cs typeface="Arial"/>
              </a:rPr>
              <a:t>A</a:t>
            </a:r>
            <a:r>
              <a:rPr sz="1900" b="1" dirty="0">
                <a:latin typeface="Arial"/>
                <a:cs typeface="Arial"/>
              </a:rPr>
              <a:t>ss</a:t>
            </a:r>
            <a:r>
              <a:rPr sz="1900" b="1" spc="345" dirty="0">
                <a:latin typeface="Arial"/>
                <a:cs typeface="Arial"/>
              </a:rPr>
              <a:t>e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215" dirty="0">
                <a:latin typeface="Arial"/>
                <a:cs typeface="Arial"/>
              </a:rPr>
              <a:t>s</a:t>
            </a:r>
            <a:endParaRPr sz="19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960" y="3286759"/>
            <a:ext cx="717550" cy="3181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00" b="1" spc="195" dirty="0">
                <a:solidFill>
                  <a:srgbClr val="FF0000"/>
                </a:solidFill>
                <a:latin typeface="Arial"/>
                <a:cs typeface="Arial"/>
              </a:rPr>
              <a:t>C</a:t>
            </a:r>
            <a:r>
              <a:rPr sz="1900" b="1" spc="355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sz="1900" b="1" dirty="0">
                <a:solidFill>
                  <a:srgbClr val="FF0000"/>
                </a:solidFill>
                <a:latin typeface="Arial"/>
                <a:cs typeface="Arial"/>
              </a:rPr>
              <a:t>s</a:t>
            </a:r>
            <a:r>
              <a:rPr sz="1900" b="1" spc="235" dirty="0">
                <a:solidFill>
                  <a:srgbClr val="FF0000"/>
                </a:solidFill>
                <a:latin typeface="Arial"/>
                <a:cs typeface="Arial"/>
              </a:rPr>
              <a:t>h</a:t>
            </a:r>
            <a:endParaRPr sz="19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43579" y="3286759"/>
            <a:ext cx="1265555" cy="3181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28955" algn="l"/>
              </a:tabLst>
            </a:pPr>
            <a:r>
              <a:rPr sz="1900" b="1" spc="215" dirty="0">
                <a:solidFill>
                  <a:srgbClr val="FF0000"/>
                </a:solidFill>
                <a:latin typeface="Arial"/>
                <a:cs typeface="Arial"/>
              </a:rPr>
              <a:t>$	</a:t>
            </a:r>
            <a:r>
              <a:rPr sz="1900" b="1" spc="180" dirty="0">
                <a:solidFill>
                  <a:srgbClr val="FF0000"/>
                </a:solidFill>
                <a:latin typeface="Arial"/>
                <a:cs typeface="Arial"/>
              </a:rPr>
              <a:t>8</a:t>
            </a:r>
            <a:r>
              <a:rPr sz="1900" b="1" spc="165" dirty="0">
                <a:solidFill>
                  <a:srgbClr val="FF0000"/>
                </a:solidFill>
                <a:latin typeface="Arial"/>
                <a:cs typeface="Arial"/>
              </a:rPr>
              <a:t>,</a:t>
            </a:r>
            <a:r>
              <a:rPr sz="1900" b="1" spc="180" dirty="0">
                <a:solidFill>
                  <a:srgbClr val="FF0000"/>
                </a:solidFill>
                <a:latin typeface="Arial"/>
                <a:cs typeface="Arial"/>
              </a:rPr>
              <a:t>00</a:t>
            </a:r>
            <a:r>
              <a:rPr sz="1900" b="1" spc="215" dirty="0">
                <a:solidFill>
                  <a:srgbClr val="FF0000"/>
                </a:solidFill>
                <a:latin typeface="Arial"/>
                <a:cs typeface="Arial"/>
              </a:rPr>
              <a:t>0</a:t>
            </a:r>
            <a:endParaRPr sz="19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244840" y="3286759"/>
            <a:ext cx="750570" cy="3181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00" b="1" spc="180" dirty="0">
                <a:solidFill>
                  <a:srgbClr val="FF0000"/>
                </a:solidFill>
                <a:latin typeface="Arial"/>
                <a:cs typeface="Arial"/>
              </a:rPr>
              <a:t>8,00</a:t>
            </a:r>
            <a:r>
              <a:rPr sz="1900" b="1" spc="215" dirty="0">
                <a:solidFill>
                  <a:srgbClr val="FF0000"/>
                </a:solidFill>
                <a:latin typeface="Arial"/>
                <a:cs typeface="Arial"/>
              </a:rPr>
              <a:t>0</a:t>
            </a:r>
            <a:endParaRPr sz="19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01540" y="2941827"/>
            <a:ext cx="3258185" cy="662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121410">
              <a:lnSpc>
                <a:spcPct val="110100"/>
              </a:lnSpc>
              <a:spcBef>
                <a:spcPts val="95"/>
              </a:spcBef>
              <a:tabLst>
                <a:tab pos="3039745" algn="l"/>
              </a:tabLst>
            </a:pPr>
            <a:r>
              <a:rPr sz="1900" b="1" spc="220" dirty="0">
                <a:latin typeface="Arial"/>
                <a:cs typeface="Arial"/>
              </a:rPr>
              <a:t>Owners'</a:t>
            </a:r>
            <a:r>
              <a:rPr sz="1900" b="1" spc="85" dirty="0">
                <a:latin typeface="Arial"/>
                <a:cs typeface="Arial"/>
              </a:rPr>
              <a:t> </a:t>
            </a:r>
            <a:r>
              <a:rPr sz="1900" b="1" spc="185" dirty="0">
                <a:latin typeface="Arial"/>
                <a:cs typeface="Arial"/>
              </a:rPr>
              <a:t>Equity  </a:t>
            </a:r>
            <a:r>
              <a:rPr sz="1900" b="1" spc="215" dirty="0">
                <a:solidFill>
                  <a:srgbClr val="FF0000"/>
                </a:solidFill>
                <a:latin typeface="Arial"/>
                <a:cs typeface="Arial"/>
              </a:rPr>
              <a:t>Capital</a:t>
            </a:r>
            <a:r>
              <a:rPr sz="1900" b="1" spc="26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900" b="1" spc="204" dirty="0">
                <a:solidFill>
                  <a:srgbClr val="FF0000"/>
                </a:solidFill>
                <a:latin typeface="Arial"/>
                <a:cs typeface="Arial"/>
              </a:rPr>
              <a:t>Stock	</a:t>
            </a:r>
            <a:r>
              <a:rPr sz="1900" b="1" spc="215" dirty="0">
                <a:solidFill>
                  <a:srgbClr val="FF0000"/>
                </a:solidFill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100070" y="2029460"/>
            <a:ext cx="6032500" cy="3896360"/>
            <a:chOff x="3100070" y="2029460"/>
            <a:chExt cx="6032500" cy="3896360"/>
          </a:xfrm>
        </p:grpSpPr>
        <p:sp>
          <p:nvSpPr>
            <p:cNvPr id="16" name="object 16"/>
            <p:cNvSpPr/>
            <p:nvPr/>
          </p:nvSpPr>
          <p:spPr>
            <a:xfrm>
              <a:off x="3100070" y="2029459"/>
              <a:ext cx="6029960" cy="19050"/>
            </a:xfrm>
            <a:custGeom>
              <a:avLst/>
              <a:gdLst/>
              <a:ahLst/>
              <a:cxnLst/>
              <a:rect l="l" t="t" r="r" b="b"/>
              <a:pathLst>
                <a:path w="6029959" h="19050">
                  <a:moveTo>
                    <a:pt x="4445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44450" y="19050"/>
                  </a:lnTo>
                  <a:lnTo>
                    <a:pt x="44450" y="0"/>
                  </a:lnTo>
                  <a:close/>
                </a:path>
                <a:path w="6029959" h="19050">
                  <a:moveTo>
                    <a:pt x="1592580" y="0"/>
                  </a:moveTo>
                  <a:lnTo>
                    <a:pt x="1569720" y="0"/>
                  </a:lnTo>
                  <a:lnTo>
                    <a:pt x="1548130" y="0"/>
                  </a:lnTo>
                  <a:lnTo>
                    <a:pt x="1525270" y="0"/>
                  </a:lnTo>
                  <a:lnTo>
                    <a:pt x="1525270" y="19050"/>
                  </a:lnTo>
                  <a:lnTo>
                    <a:pt x="1548130" y="19050"/>
                  </a:lnTo>
                  <a:lnTo>
                    <a:pt x="1569720" y="19050"/>
                  </a:lnTo>
                  <a:lnTo>
                    <a:pt x="1592580" y="19050"/>
                  </a:lnTo>
                  <a:lnTo>
                    <a:pt x="1592580" y="0"/>
                  </a:lnTo>
                  <a:close/>
                </a:path>
                <a:path w="6029959" h="19050">
                  <a:moveTo>
                    <a:pt x="4528820" y="0"/>
                  </a:moveTo>
                  <a:lnTo>
                    <a:pt x="4484370" y="0"/>
                  </a:lnTo>
                  <a:lnTo>
                    <a:pt x="4484370" y="19050"/>
                  </a:lnTo>
                  <a:lnTo>
                    <a:pt x="4528820" y="19050"/>
                  </a:lnTo>
                  <a:lnTo>
                    <a:pt x="4528820" y="0"/>
                  </a:lnTo>
                  <a:close/>
                </a:path>
                <a:path w="6029959" h="19050">
                  <a:moveTo>
                    <a:pt x="6029960" y="1270"/>
                  </a:moveTo>
                  <a:lnTo>
                    <a:pt x="6009640" y="1270"/>
                  </a:lnTo>
                  <a:lnTo>
                    <a:pt x="6009640" y="19050"/>
                  </a:lnTo>
                  <a:lnTo>
                    <a:pt x="6029960" y="19050"/>
                  </a:lnTo>
                  <a:lnTo>
                    <a:pt x="6029960" y="127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100070" y="5532119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100070" y="5530850"/>
              <a:ext cx="1569720" cy="38100"/>
            </a:xfrm>
            <a:custGeom>
              <a:avLst/>
              <a:gdLst/>
              <a:ahLst/>
              <a:cxnLst/>
              <a:rect l="l" t="t" r="r" b="b"/>
              <a:pathLst>
                <a:path w="1569720" h="38100">
                  <a:moveTo>
                    <a:pt x="156972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69720" y="38100"/>
                  </a:lnTo>
                  <a:lnTo>
                    <a:pt x="15697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84440" y="5532119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584440" y="5530850"/>
              <a:ext cx="1545590" cy="38100"/>
            </a:xfrm>
            <a:custGeom>
              <a:avLst/>
              <a:gdLst/>
              <a:ahLst/>
              <a:cxnLst/>
              <a:rect l="l" t="t" r="r" b="b"/>
              <a:pathLst>
                <a:path w="1545590" h="38100">
                  <a:moveTo>
                    <a:pt x="0" y="38100"/>
                  </a:moveTo>
                  <a:lnTo>
                    <a:pt x="1545589" y="38100"/>
                  </a:lnTo>
                  <a:lnTo>
                    <a:pt x="1545589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122930" y="5850889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122930" y="5849619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22930" y="5887719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122930" y="5887719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607300" y="5850889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607300" y="5849619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607300" y="5887719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607300" y="5887719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228600" y="445769"/>
            <a:ext cx="8534400" cy="1369060"/>
          </a:xfrm>
          <a:prstGeom prst="rect">
            <a:avLst/>
          </a:prstGeom>
          <a:solidFill>
            <a:srgbClr val="FFFF9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350520" marR="355600" indent="9525" algn="ctr">
              <a:lnSpc>
                <a:spcPct val="100000"/>
              </a:lnSpc>
              <a:spcBef>
                <a:spcPts val="350"/>
              </a:spcBef>
            </a:pP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On May 1, 2003, Jill Jones and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her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family  invested $8,000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in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JJ’s Lawn Care Service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and 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received 800 shares of</a:t>
            </a:r>
            <a:r>
              <a:rPr sz="2800" b="1" spc="-2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stock.</a:t>
            </a:r>
            <a:endParaRPr sz="2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0960" y="5538708"/>
            <a:ext cx="73279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29" dirty="0">
                <a:latin typeface="Arial"/>
                <a:cs typeface="Arial"/>
              </a:rPr>
              <a:t>T</a:t>
            </a:r>
            <a:r>
              <a:rPr sz="1900" b="1" spc="250" dirty="0">
                <a:latin typeface="Arial"/>
                <a:cs typeface="Arial"/>
              </a:rPr>
              <a:t>o</a:t>
            </a:r>
            <a:r>
              <a:rPr sz="1900" b="1" spc="65" dirty="0">
                <a:latin typeface="Arial"/>
                <a:cs typeface="Arial"/>
              </a:rPr>
              <a:t>t</a:t>
            </a:r>
            <a:r>
              <a:rPr sz="1900" b="1" spc="35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4357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760470" y="5538708"/>
            <a:ext cx="74866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8</a:t>
            </a:r>
            <a:r>
              <a:rPr sz="1900" b="1" spc="165" dirty="0">
                <a:latin typeface="Arial"/>
                <a:cs typeface="Arial"/>
              </a:rPr>
              <a:t>,</a:t>
            </a:r>
            <a:r>
              <a:rPr sz="1900" b="1" spc="180" dirty="0">
                <a:latin typeface="Arial"/>
                <a:cs typeface="Arial"/>
              </a:rPr>
              <a:t>00</a:t>
            </a:r>
            <a:r>
              <a:rPr sz="1900" b="1" spc="215" dirty="0">
                <a:latin typeface="Arial"/>
                <a:cs typeface="Arial"/>
              </a:rPr>
              <a:t>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701540" y="5538708"/>
            <a:ext cx="73406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50" dirty="0">
                <a:latin typeface="Arial"/>
                <a:cs typeface="Arial"/>
              </a:rPr>
              <a:t>T</a:t>
            </a:r>
            <a:r>
              <a:rPr sz="1900" b="1" spc="240" dirty="0">
                <a:latin typeface="Arial"/>
                <a:cs typeface="Arial"/>
              </a:rPr>
              <a:t>o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34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72921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244840" y="5538708"/>
            <a:ext cx="75057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8,00</a:t>
            </a:r>
            <a:r>
              <a:rPr sz="1900" b="1" spc="215" dirty="0">
                <a:latin typeface="Arial"/>
                <a:cs typeface="Arial"/>
              </a:rPr>
              <a:t>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14" y="2028825"/>
            <a:ext cx="9127490" cy="3896360"/>
            <a:chOff x="5714" y="2028825"/>
            <a:chExt cx="9127490" cy="3896360"/>
          </a:xfrm>
        </p:grpSpPr>
        <p:sp>
          <p:nvSpPr>
            <p:cNvPr id="3" name="object 3"/>
            <p:cNvSpPr/>
            <p:nvPr/>
          </p:nvSpPr>
          <p:spPr>
            <a:xfrm>
              <a:off x="6349" y="2029460"/>
              <a:ext cx="9126220" cy="0"/>
            </a:xfrm>
            <a:custGeom>
              <a:avLst/>
              <a:gdLst/>
              <a:ahLst/>
              <a:cxnLst/>
              <a:rect l="l" t="t" r="r" b="b"/>
              <a:pathLst>
                <a:path w="9126220">
                  <a:moveTo>
                    <a:pt x="0" y="0"/>
                  </a:moveTo>
                  <a:lnTo>
                    <a:pt x="912622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350" y="2030729"/>
              <a:ext cx="9123680" cy="36830"/>
            </a:xfrm>
            <a:custGeom>
              <a:avLst/>
              <a:gdLst/>
              <a:ahLst/>
              <a:cxnLst/>
              <a:rect l="l" t="t" r="r" b="b"/>
              <a:pathLst>
                <a:path w="9123680" h="36830">
                  <a:moveTo>
                    <a:pt x="91236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36830"/>
                  </a:lnTo>
                  <a:lnTo>
                    <a:pt x="9123680" y="36830"/>
                  </a:lnTo>
                  <a:lnTo>
                    <a:pt x="9123680" y="19050"/>
                  </a:lnTo>
                  <a:lnTo>
                    <a:pt x="912368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49" y="2029460"/>
              <a:ext cx="0" cy="3895090"/>
            </a:xfrm>
            <a:custGeom>
              <a:avLst/>
              <a:gdLst/>
              <a:ahLst/>
              <a:cxnLst/>
              <a:rect l="l" t="t" r="r" b="b"/>
              <a:pathLst>
                <a:path h="3895090">
                  <a:moveTo>
                    <a:pt x="0" y="0"/>
                  </a:moveTo>
                  <a:lnTo>
                    <a:pt x="0" y="38950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349" y="2029460"/>
              <a:ext cx="44450" cy="3895090"/>
            </a:xfrm>
            <a:custGeom>
              <a:avLst/>
              <a:gdLst/>
              <a:ahLst/>
              <a:cxnLst/>
              <a:rect l="l" t="t" r="r" b="b"/>
              <a:pathLst>
                <a:path w="44450" h="3895090">
                  <a:moveTo>
                    <a:pt x="0" y="3895090"/>
                  </a:moveTo>
                  <a:lnTo>
                    <a:pt x="44450" y="3895090"/>
                  </a:lnTo>
                  <a:lnTo>
                    <a:pt x="44450" y="0"/>
                  </a:lnTo>
                  <a:lnTo>
                    <a:pt x="0" y="0"/>
                  </a:lnTo>
                  <a:lnTo>
                    <a:pt x="0" y="38950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7939" y="2049779"/>
              <a:ext cx="9102090" cy="934719"/>
            </a:xfrm>
            <a:custGeom>
              <a:avLst/>
              <a:gdLst/>
              <a:ahLst/>
              <a:cxnLst/>
              <a:rect l="l" t="t" r="r" b="b"/>
              <a:pathLst>
                <a:path w="9102090" h="934719">
                  <a:moveTo>
                    <a:pt x="0" y="934720"/>
                  </a:moveTo>
                  <a:lnTo>
                    <a:pt x="9102090" y="934720"/>
                  </a:lnTo>
                  <a:lnTo>
                    <a:pt x="9102090" y="0"/>
                  </a:lnTo>
                  <a:lnTo>
                    <a:pt x="0" y="0"/>
                  </a:lnTo>
                  <a:lnTo>
                    <a:pt x="0" y="93472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7940" y="2984500"/>
            <a:ext cx="9102090" cy="2940050"/>
          </a:xfrm>
          <a:custGeom>
            <a:avLst/>
            <a:gdLst/>
            <a:ahLst/>
            <a:cxnLst/>
            <a:rect l="l" t="t" r="r" b="b"/>
            <a:pathLst>
              <a:path w="9102090" h="2940050">
                <a:moveTo>
                  <a:pt x="0" y="2940050"/>
                </a:moveTo>
                <a:lnTo>
                  <a:pt x="9102090" y="2940050"/>
                </a:lnTo>
                <a:lnTo>
                  <a:pt x="9102090" y="0"/>
                </a:lnTo>
                <a:lnTo>
                  <a:pt x="0" y="0"/>
                </a:lnTo>
                <a:lnTo>
                  <a:pt x="0" y="2940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908300" y="1986788"/>
            <a:ext cx="3326129" cy="9817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0100"/>
              </a:lnSpc>
              <a:spcBef>
                <a:spcPts val="95"/>
              </a:spcBef>
            </a:pPr>
            <a:r>
              <a:rPr sz="1900" b="1" spc="165" dirty="0">
                <a:latin typeface="Arial"/>
                <a:cs typeface="Arial"/>
              </a:rPr>
              <a:t>JJ's </a:t>
            </a:r>
            <a:r>
              <a:rPr sz="1900" b="1" spc="320" dirty="0">
                <a:latin typeface="Arial"/>
                <a:cs typeface="Arial"/>
              </a:rPr>
              <a:t>Lawn </a:t>
            </a:r>
            <a:r>
              <a:rPr sz="1900" b="1" spc="229" dirty="0">
                <a:latin typeface="Arial"/>
                <a:cs typeface="Arial"/>
              </a:rPr>
              <a:t>Care</a:t>
            </a:r>
            <a:r>
              <a:rPr sz="1900" b="1" spc="-90" dirty="0">
                <a:latin typeface="Arial"/>
                <a:cs typeface="Arial"/>
              </a:rPr>
              <a:t> </a:t>
            </a:r>
            <a:r>
              <a:rPr sz="1900" b="1" spc="220" dirty="0">
                <a:latin typeface="Arial"/>
                <a:cs typeface="Arial"/>
              </a:rPr>
              <a:t>Service  </a:t>
            </a:r>
            <a:r>
              <a:rPr sz="1900" b="1" spc="245" dirty="0">
                <a:latin typeface="Arial"/>
                <a:cs typeface="Arial"/>
              </a:rPr>
              <a:t>Balance</a:t>
            </a:r>
            <a:r>
              <a:rPr sz="1900" b="1" spc="305" dirty="0">
                <a:latin typeface="Arial"/>
                <a:cs typeface="Arial"/>
              </a:rPr>
              <a:t> </a:t>
            </a:r>
            <a:r>
              <a:rPr sz="1900" b="1" spc="275" dirty="0">
                <a:latin typeface="Arial"/>
                <a:cs typeface="Arial"/>
              </a:rPr>
              <a:t>Sheet</a:t>
            </a:r>
            <a:endParaRPr sz="19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229"/>
              </a:spcBef>
            </a:pPr>
            <a:r>
              <a:rPr sz="1900" b="1" spc="305" dirty="0">
                <a:latin typeface="Arial"/>
                <a:cs typeface="Arial"/>
              </a:rPr>
              <a:t>May </a:t>
            </a:r>
            <a:r>
              <a:rPr sz="1900" b="1" spc="140" dirty="0">
                <a:latin typeface="Arial"/>
                <a:cs typeface="Arial"/>
              </a:rPr>
              <a:t>2,</a:t>
            </a:r>
            <a:r>
              <a:rPr sz="1900" b="1" spc="75" dirty="0">
                <a:latin typeface="Arial"/>
                <a:cs typeface="Arial"/>
              </a:rPr>
              <a:t> </a:t>
            </a:r>
            <a:r>
              <a:rPr sz="1900" b="1" spc="185" dirty="0">
                <a:latin typeface="Arial"/>
                <a:cs typeface="Arial"/>
              </a:rPr>
              <a:t>2003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77060" y="2967989"/>
            <a:ext cx="927735" cy="3181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00" b="1" spc="210" dirty="0">
                <a:latin typeface="Arial"/>
                <a:cs typeface="Arial"/>
              </a:rPr>
              <a:t>A</a:t>
            </a:r>
            <a:r>
              <a:rPr sz="1900" b="1" dirty="0">
                <a:latin typeface="Arial"/>
                <a:cs typeface="Arial"/>
              </a:rPr>
              <a:t>ss</a:t>
            </a:r>
            <a:r>
              <a:rPr sz="1900" b="1" spc="345" dirty="0">
                <a:latin typeface="Arial"/>
                <a:cs typeface="Arial"/>
              </a:rPr>
              <a:t>e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215" dirty="0">
                <a:latin typeface="Arial"/>
                <a:cs typeface="Arial"/>
              </a:rPr>
              <a:t>s</a:t>
            </a:r>
            <a:endParaRPr sz="19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244840" y="3286759"/>
            <a:ext cx="750570" cy="3181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00" b="1" spc="180" dirty="0">
                <a:latin typeface="Arial"/>
                <a:cs typeface="Arial"/>
              </a:rPr>
              <a:t>8,00</a:t>
            </a:r>
            <a:r>
              <a:rPr sz="1900" b="1" spc="215" dirty="0">
                <a:latin typeface="Arial"/>
                <a:cs typeface="Arial"/>
              </a:rPr>
              <a:t>0</a:t>
            </a:r>
            <a:endParaRPr sz="1900">
              <a:latin typeface="Arial"/>
              <a:cs typeface="Arial"/>
            </a:endParaRPr>
          </a:p>
        </p:txBody>
      </p:sp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28257" y="3322558"/>
          <a:ext cx="6605270" cy="22273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73070"/>
                <a:gridCol w="1603375"/>
                <a:gridCol w="2028825"/>
              </a:tblGrid>
              <a:tr h="295592">
                <a:tc>
                  <a:txBody>
                    <a:bodyPr/>
                    <a:lstStyle/>
                    <a:p>
                      <a:pPr marL="45085">
                        <a:lnSpc>
                          <a:spcPts val="2120"/>
                        </a:lnSpc>
                      </a:pPr>
                      <a:r>
                        <a:rPr sz="1900" b="1" spc="19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Cash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ts val="2120"/>
                        </a:lnSpc>
                        <a:tabLst>
                          <a:tab pos="516255" algn="l"/>
                        </a:tabLst>
                      </a:pP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900" b="1" spc="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50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ts val="2120"/>
                        </a:lnSpc>
                      </a:pPr>
                      <a:r>
                        <a:rPr sz="1900" b="1" spc="215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1900" b="1" spc="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04" dirty="0">
                          <a:latin typeface="Arial"/>
                          <a:cs typeface="Arial"/>
                        </a:rPr>
                        <a:t>Stock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1931749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Tools </a:t>
                      </a:r>
                      <a:r>
                        <a:rPr sz="1900" b="1" spc="28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900" b="1" spc="-17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Equipment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900" b="1" spc="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50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object 13"/>
          <p:cNvSpPr txBox="1"/>
          <p:nvPr/>
        </p:nvSpPr>
        <p:spPr>
          <a:xfrm>
            <a:off x="5822950" y="2941827"/>
            <a:ext cx="2136775" cy="66294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325"/>
              </a:spcBef>
            </a:pPr>
            <a:r>
              <a:rPr sz="1900" b="1" spc="220" dirty="0">
                <a:latin typeface="Arial"/>
                <a:cs typeface="Arial"/>
              </a:rPr>
              <a:t>Owners'</a:t>
            </a:r>
            <a:r>
              <a:rPr sz="1900" b="1" spc="80" dirty="0">
                <a:latin typeface="Arial"/>
                <a:cs typeface="Arial"/>
              </a:rPr>
              <a:t> </a:t>
            </a:r>
            <a:r>
              <a:rPr sz="1900" b="1" spc="185" dirty="0">
                <a:latin typeface="Arial"/>
                <a:cs typeface="Arial"/>
              </a:rPr>
              <a:t>Equity</a:t>
            </a:r>
            <a:endParaRPr sz="1900">
              <a:latin typeface="Arial"/>
              <a:cs typeface="Arial"/>
            </a:endParaRPr>
          </a:p>
          <a:p>
            <a:pPr marR="48260" algn="r">
              <a:lnSpc>
                <a:spcPct val="100000"/>
              </a:lnSpc>
              <a:spcBef>
                <a:spcPts val="229"/>
              </a:spcBef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100070" y="5530850"/>
            <a:ext cx="1569720" cy="38100"/>
            <a:chOff x="3100070" y="5530850"/>
            <a:chExt cx="1569720" cy="38100"/>
          </a:xfrm>
        </p:grpSpPr>
        <p:sp>
          <p:nvSpPr>
            <p:cNvPr id="15" name="object 15"/>
            <p:cNvSpPr/>
            <p:nvPr/>
          </p:nvSpPr>
          <p:spPr>
            <a:xfrm>
              <a:off x="310007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100070" y="5530850"/>
              <a:ext cx="1569720" cy="38100"/>
            </a:xfrm>
            <a:custGeom>
              <a:avLst/>
              <a:gdLst/>
              <a:ahLst/>
              <a:cxnLst/>
              <a:rect l="l" t="t" r="r" b="b"/>
              <a:pathLst>
                <a:path w="1569720" h="38100">
                  <a:moveTo>
                    <a:pt x="156972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69720" y="38100"/>
                  </a:lnTo>
                  <a:lnTo>
                    <a:pt x="15697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100070" y="2029460"/>
            <a:ext cx="6032500" cy="3896360"/>
            <a:chOff x="3100070" y="2029460"/>
            <a:chExt cx="6032500" cy="3896360"/>
          </a:xfrm>
        </p:grpSpPr>
        <p:sp>
          <p:nvSpPr>
            <p:cNvPr id="18" name="object 18"/>
            <p:cNvSpPr/>
            <p:nvPr/>
          </p:nvSpPr>
          <p:spPr>
            <a:xfrm>
              <a:off x="3100070" y="2029459"/>
              <a:ext cx="6029960" cy="19050"/>
            </a:xfrm>
            <a:custGeom>
              <a:avLst/>
              <a:gdLst/>
              <a:ahLst/>
              <a:cxnLst/>
              <a:rect l="l" t="t" r="r" b="b"/>
              <a:pathLst>
                <a:path w="6029959" h="19050">
                  <a:moveTo>
                    <a:pt x="4445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44450" y="19050"/>
                  </a:lnTo>
                  <a:lnTo>
                    <a:pt x="44450" y="0"/>
                  </a:lnTo>
                  <a:close/>
                </a:path>
                <a:path w="6029959" h="19050">
                  <a:moveTo>
                    <a:pt x="1592580" y="0"/>
                  </a:moveTo>
                  <a:lnTo>
                    <a:pt x="1569720" y="0"/>
                  </a:lnTo>
                  <a:lnTo>
                    <a:pt x="1548130" y="0"/>
                  </a:lnTo>
                  <a:lnTo>
                    <a:pt x="1525270" y="0"/>
                  </a:lnTo>
                  <a:lnTo>
                    <a:pt x="1525270" y="19050"/>
                  </a:lnTo>
                  <a:lnTo>
                    <a:pt x="1548130" y="19050"/>
                  </a:lnTo>
                  <a:lnTo>
                    <a:pt x="1569720" y="19050"/>
                  </a:lnTo>
                  <a:lnTo>
                    <a:pt x="1592580" y="19050"/>
                  </a:lnTo>
                  <a:lnTo>
                    <a:pt x="1592580" y="0"/>
                  </a:lnTo>
                  <a:close/>
                </a:path>
                <a:path w="6029959" h="19050">
                  <a:moveTo>
                    <a:pt x="4528820" y="0"/>
                  </a:moveTo>
                  <a:lnTo>
                    <a:pt x="4484370" y="0"/>
                  </a:lnTo>
                  <a:lnTo>
                    <a:pt x="4484370" y="19050"/>
                  </a:lnTo>
                  <a:lnTo>
                    <a:pt x="4528820" y="19050"/>
                  </a:lnTo>
                  <a:lnTo>
                    <a:pt x="4528820" y="0"/>
                  </a:lnTo>
                  <a:close/>
                </a:path>
                <a:path w="6029959" h="19050">
                  <a:moveTo>
                    <a:pt x="6029960" y="1270"/>
                  </a:moveTo>
                  <a:lnTo>
                    <a:pt x="6009640" y="1270"/>
                  </a:lnTo>
                  <a:lnTo>
                    <a:pt x="6009640" y="19050"/>
                  </a:lnTo>
                  <a:lnTo>
                    <a:pt x="6029960" y="19050"/>
                  </a:lnTo>
                  <a:lnTo>
                    <a:pt x="6029960" y="127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84440" y="5532119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584440" y="5530850"/>
              <a:ext cx="1545590" cy="38100"/>
            </a:xfrm>
            <a:custGeom>
              <a:avLst/>
              <a:gdLst/>
              <a:ahLst/>
              <a:cxnLst/>
              <a:rect l="l" t="t" r="r" b="b"/>
              <a:pathLst>
                <a:path w="1545590" h="38100">
                  <a:moveTo>
                    <a:pt x="0" y="38100"/>
                  </a:moveTo>
                  <a:lnTo>
                    <a:pt x="1545589" y="38100"/>
                  </a:lnTo>
                  <a:lnTo>
                    <a:pt x="1545589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122930" y="5850889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122930" y="5849619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22930" y="5887719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122930" y="5887719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607300" y="5850889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607300" y="5849619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607300" y="5887719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607300" y="5887719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228600" y="599440"/>
            <a:ext cx="8534400" cy="1064260"/>
          </a:xfrm>
          <a:prstGeom prst="rect">
            <a:avLst/>
          </a:prstGeom>
          <a:solidFill>
            <a:srgbClr val="FFFF9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2023110" marR="471170" indent="-1558290">
              <a:lnSpc>
                <a:spcPct val="100000"/>
              </a:lnSpc>
              <a:spcBef>
                <a:spcPts val="350"/>
              </a:spcBef>
            </a:pP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On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May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2, JJ’s purchased a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riding</a:t>
            </a:r>
            <a:r>
              <a:rPr sz="3200" b="1" spc="-10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lawn  mower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for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$2,500</a:t>
            </a:r>
            <a:r>
              <a:rPr sz="3200" b="1" spc="-1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cash.</a:t>
            </a:r>
            <a:endParaRPr sz="32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0960" y="5538708"/>
            <a:ext cx="73279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29" dirty="0">
                <a:latin typeface="Arial"/>
                <a:cs typeface="Arial"/>
              </a:rPr>
              <a:t>T</a:t>
            </a:r>
            <a:r>
              <a:rPr sz="1900" b="1" spc="250" dirty="0">
                <a:latin typeface="Arial"/>
                <a:cs typeface="Arial"/>
              </a:rPr>
              <a:t>o</a:t>
            </a:r>
            <a:r>
              <a:rPr sz="1900" b="1" spc="65" dirty="0">
                <a:latin typeface="Arial"/>
                <a:cs typeface="Arial"/>
              </a:rPr>
              <a:t>t</a:t>
            </a:r>
            <a:r>
              <a:rPr sz="1900" b="1" spc="35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4357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760470" y="5538708"/>
            <a:ext cx="74866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8</a:t>
            </a:r>
            <a:r>
              <a:rPr sz="1900" b="1" spc="165" dirty="0">
                <a:latin typeface="Arial"/>
                <a:cs typeface="Arial"/>
              </a:rPr>
              <a:t>,</a:t>
            </a:r>
            <a:r>
              <a:rPr sz="1900" b="1" spc="180" dirty="0">
                <a:latin typeface="Arial"/>
                <a:cs typeface="Arial"/>
              </a:rPr>
              <a:t>00</a:t>
            </a:r>
            <a:r>
              <a:rPr sz="1900" b="1" spc="215" dirty="0">
                <a:latin typeface="Arial"/>
                <a:cs typeface="Arial"/>
              </a:rPr>
              <a:t>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701540" y="5538708"/>
            <a:ext cx="73406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50" dirty="0">
                <a:latin typeface="Arial"/>
                <a:cs typeface="Arial"/>
              </a:rPr>
              <a:t>T</a:t>
            </a:r>
            <a:r>
              <a:rPr sz="1900" b="1" spc="240" dirty="0">
                <a:latin typeface="Arial"/>
                <a:cs typeface="Arial"/>
              </a:rPr>
              <a:t>o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34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72921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244840" y="5538708"/>
            <a:ext cx="75057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8,00</a:t>
            </a:r>
            <a:r>
              <a:rPr sz="1900" b="1" spc="215" dirty="0">
                <a:latin typeface="Arial"/>
                <a:cs typeface="Arial"/>
              </a:rPr>
              <a:t>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95885">
              <a:lnSpc>
                <a:spcPct val="100000"/>
              </a:lnSpc>
            </a:pPr>
            <a:r>
              <a:rPr spc="-5" dirty="0"/>
              <a:t>Introduction to Financial Statements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39750" y="1708150"/>
            <a:ext cx="7720330" cy="1852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91160">
              <a:lnSpc>
                <a:spcPct val="100000"/>
              </a:lnSpc>
              <a:spcBef>
                <a:spcPts val="100"/>
              </a:spcBef>
            </a:pPr>
            <a:r>
              <a:rPr sz="4000" b="1" spc="-10" dirty="0">
                <a:solidFill>
                  <a:srgbClr val="CC6600"/>
                </a:solidFill>
                <a:latin typeface="Arial"/>
                <a:cs typeface="Arial"/>
              </a:rPr>
              <a:t>Companies prepare </a:t>
            </a:r>
            <a:r>
              <a:rPr sz="4000" b="1" spc="-5" dirty="0">
                <a:solidFill>
                  <a:srgbClr val="027B02"/>
                </a:solidFill>
                <a:latin typeface="Arial"/>
                <a:cs typeface="Arial"/>
              </a:rPr>
              <a:t>interim  </a:t>
            </a:r>
            <a:r>
              <a:rPr sz="4000" b="1" spc="-10" dirty="0">
                <a:solidFill>
                  <a:srgbClr val="027B02"/>
                </a:solidFill>
                <a:latin typeface="Arial"/>
                <a:cs typeface="Arial"/>
              </a:rPr>
              <a:t>financial statements </a:t>
            </a:r>
            <a:r>
              <a:rPr sz="4000" b="1" spc="-10" dirty="0">
                <a:solidFill>
                  <a:srgbClr val="CC6600"/>
                </a:solidFill>
                <a:latin typeface="Arial"/>
                <a:cs typeface="Arial"/>
              </a:rPr>
              <a:t>and</a:t>
            </a:r>
            <a:r>
              <a:rPr sz="4000" b="1" spc="55" dirty="0">
                <a:solidFill>
                  <a:srgbClr val="CC6600"/>
                </a:solidFill>
                <a:latin typeface="Arial"/>
                <a:cs typeface="Arial"/>
              </a:rPr>
              <a:t> </a:t>
            </a:r>
            <a:r>
              <a:rPr sz="4000" b="1" spc="-10" dirty="0">
                <a:solidFill>
                  <a:srgbClr val="027B02"/>
                </a:solidFill>
                <a:latin typeface="Arial"/>
                <a:cs typeface="Arial"/>
              </a:rPr>
              <a:t>annual</a:t>
            </a:r>
            <a:endParaRPr sz="4000">
              <a:latin typeface="Arial"/>
              <a:cs typeface="Arial"/>
            </a:endParaRPr>
          </a:p>
          <a:p>
            <a:pPr marL="1350010">
              <a:lnSpc>
                <a:spcPts val="4790"/>
              </a:lnSpc>
            </a:pPr>
            <a:r>
              <a:rPr sz="4000" b="1" spc="-10" dirty="0">
                <a:solidFill>
                  <a:srgbClr val="027B02"/>
                </a:solidFill>
                <a:latin typeface="Arial"/>
                <a:cs typeface="Arial"/>
              </a:rPr>
              <a:t>financial </a:t>
            </a:r>
            <a:r>
              <a:rPr sz="4000" b="1" spc="-5" dirty="0">
                <a:solidFill>
                  <a:srgbClr val="027B02"/>
                </a:solidFill>
                <a:latin typeface="Arial"/>
                <a:cs typeface="Arial"/>
              </a:rPr>
              <a:t>statements</a:t>
            </a:r>
            <a:r>
              <a:rPr sz="4000" b="1" spc="-5" dirty="0">
                <a:solidFill>
                  <a:srgbClr val="CC6600"/>
                </a:solidFill>
                <a:latin typeface="Arial"/>
                <a:cs typeface="Arial"/>
              </a:rPr>
              <a:t>.</a:t>
            </a:r>
            <a:endParaRPr sz="40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225800" y="4381500"/>
            <a:ext cx="3205480" cy="2156460"/>
            <a:chOff x="3225800" y="4381500"/>
            <a:chExt cx="3205480" cy="2156460"/>
          </a:xfrm>
        </p:grpSpPr>
        <p:sp>
          <p:nvSpPr>
            <p:cNvPr id="10" name="object 10"/>
            <p:cNvSpPr/>
            <p:nvPr/>
          </p:nvSpPr>
          <p:spPr>
            <a:xfrm>
              <a:off x="3373120" y="4386580"/>
              <a:ext cx="2727960" cy="384810"/>
            </a:xfrm>
            <a:custGeom>
              <a:avLst/>
              <a:gdLst/>
              <a:ahLst/>
              <a:cxnLst/>
              <a:rect l="l" t="t" r="r" b="b"/>
              <a:pathLst>
                <a:path w="2727960" h="384810">
                  <a:moveTo>
                    <a:pt x="2727959" y="0"/>
                  </a:moveTo>
                  <a:lnTo>
                    <a:pt x="0" y="0"/>
                  </a:lnTo>
                  <a:lnTo>
                    <a:pt x="0" y="384810"/>
                  </a:lnTo>
                  <a:lnTo>
                    <a:pt x="2727959" y="384810"/>
                  </a:lnTo>
                  <a:lnTo>
                    <a:pt x="2727959" y="0"/>
                  </a:lnTo>
                  <a:close/>
                </a:path>
              </a:pathLst>
            </a:custGeom>
            <a:solidFill>
              <a:srgbClr val="FF98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373120" y="4386580"/>
              <a:ext cx="2727960" cy="384810"/>
            </a:xfrm>
            <a:custGeom>
              <a:avLst/>
              <a:gdLst/>
              <a:ahLst/>
              <a:cxnLst/>
              <a:rect l="l" t="t" r="r" b="b"/>
              <a:pathLst>
                <a:path w="2727960" h="384810">
                  <a:moveTo>
                    <a:pt x="2727959" y="0"/>
                  </a:moveTo>
                  <a:lnTo>
                    <a:pt x="0" y="0"/>
                  </a:lnTo>
                  <a:lnTo>
                    <a:pt x="0" y="384810"/>
                  </a:lnTo>
                  <a:lnTo>
                    <a:pt x="2727959" y="384810"/>
                  </a:lnTo>
                  <a:lnTo>
                    <a:pt x="2727959" y="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373120" y="4922519"/>
              <a:ext cx="3053080" cy="1454150"/>
            </a:xfrm>
            <a:custGeom>
              <a:avLst/>
              <a:gdLst/>
              <a:ahLst/>
              <a:cxnLst/>
              <a:rect l="l" t="t" r="r" b="b"/>
              <a:pathLst>
                <a:path w="3053079" h="1454150">
                  <a:moveTo>
                    <a:pt x="2725419" y="0"/>
                  </a:moveTo>
                  <a:lnTo>
                    <a:pt x="0" y="0"/>
                  </a:lnTo>
                  <a:lnTo>
                    <a:pt x="0" y="745489"/>
                  </a:lnTo>
                  <a:lnTo>
                    <a:pt x="1269" y="825499"/>
                  </a:lnTo>
                  <a:lnTo>
                    <a:pt x="6350" y="868679"/>
                  </a:lnTo>
                  <a:lnTo>
                    <a:pt x="15239" y="919479"/>
                  </a:lnTo>
                  <a:lnTo>
                    <a:pt x="33019" y="1002029"/>
                  </a:lnTo>
                  <a:lnTo>
                    <a:pt x="59689" y="1083309"/>
                  </a:lnTo>
                  <a:lnTo>
                    <a:pt x="90169" y="1162049"/>
                  </a:lnTo>
                  <a:lnTo>
                    <a:pt x="133350" y="1238249"/>
                  </a:lnTo>
                  <a:lnTo>
                    <a:pt x="179069" y="1313179"/>
                  </a:lnTo>
                  <a:lnTo>
                    <a:pt x="241300" y="1389379"/>
                  </a:lnTo>
                  <a:lnTo>
                    <a:pt x="284479" y="1426209"/>
                  </a:lnTo>
                  <a:lnTo>
                    <a:pt x="334009" y="1454149"/>
                  </a:lnTo>
                  <a:lnTo>
                    <a:pt x="3053079" y="1454149"/>
                  </a:lnTo>
                  <a:lnTo>
                    <a:pt x="3017519" y="1432559"/>
                  </a:lnTo>
                  <a:lnTo>
                    <a:pt x="2983229" y="1404619"/>
                  </a:lnTo>
                  <a:lnTo>
                    <a:pt x="2929890" y="1344929"/>
                  </a:lnTo>
                  <a:lnTo>
                    <a:pt x="2905759" y="1310639"/>
                  </a:lnTo>
                  <a:lnTo>
                    <a:pt x="2857500" y="1235709"/>
                  </a:lnTo>
                  <a:lnTo>
                    <a:pt x="2816859" y="1162049"/>
                  </a:lnTo>
                  <a:lnTo>
                    <a:pt x="2801619" y="1122679"/>
                  </a:lnTo>
                  <a:lnTo>
                    <a:pt x="2782569" y="1083309"/>
                  </a:lnTo>
                  <a:lnTo>
                    <a:pt x="2771140" y="1041399"/>
                  </a:lnTo>
                  <a:lnTo>
                    <a:pt x="2763519" y="1019809"/>
                  </a:lnTo>
                  <a:lnTo>
                    <a:pt x="2758440" y="1004569"/>
                  </a:lnTo>
                  <a:lnTo>
                    <a:pt x="2748279" y="958849"/>
                  </a:lnTo>
                  <a:lnTo>
                    <a:pt x="2740659" y="916939"/>
                  </a:lnTo>
                  <a:lnTo>
                    <a:pt x="2729229" y="831849"/>
                  </a:lnTo>
                  <a:lnTo>
                    <a:pt x="2725419" y="745489"/>
                  </a:lnTo>
                  <a:lnTo>
                    <a:pt x="2725419" y="2539"/>
                  </a:lnTo>
                  <a:lnTo>
                    <a:pt x="2727959" y="2539"/>
                  </a:lnTo>
                  <a:lnTo>
                    <a:pt x="27254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373120" y="4922519"/>
              <a:ext cx="3053080" cy="1454150"/>
            </a:xfrm>
            <a:custGeom>
              <a:avLst/>
              <a:gdLst/>
              <a:ahLst/>
              <a:cxnLst/>
              <a:rect l="l" t="t" r="r" b="b"/>
              <a:pathLst>
                <a:path w="3053079" h="1454150">
                  <a:moveTo>
                    <a:pt x="284479" y="1426209"/>
                  </a:moveTo>
                  <a:lnTo>
                    <a:pt x="316229" y="1446529"/>
                  </a:lnTo>
                  <a:lnTo>
                    <a:pt x="334009" y="1454149"/>
                  </a:lnTo>
                  <a:lnTo>
                    <a:pt x="3053079" y="1454149"/>
                  </a:lnTo>
                  <a:lnTo>
                    <a:pt x="3017519" y="1432559"/>
                  </a:lnTo>
                  <a:lnTo>
                    <a:pt x="2983229" y="1404619"/>
                  </a:lnTo>
                  <a:lnTo>
                    <a:pt x="2929890" y="1344929"/>
                  </a:lnTo>
                  <a:lnTo>
                    <a:pt x="2905759" y="1310639"/>
                  </a:lnTo>
                  <a:lnTo>
                    <a:pt x="2857500" y="1235709"/>
                  </a:lnTo>
                  <a:lnTo>
                    <a:pt x="2816859" y="1162049"/>
                  </a:lnTo>
                  <a:lnTo>
                    <a:pt x="2801619" y="1122679"/>
                  </a:lnTo>
                  <a:lnTo>
                    <a:pt x="2782569" y="1083309"/>
                  </a:lnTo>
                  <a:lnTo>
                    <a:pt x="2771140" y="1041399"/>
                  </a:lnTo>
                  <a:lnTo>
                    <a:pt x="2763519" y="1019809"/>
                  </a:lnTo>
                  <a:lnTo>
                    <a:pt x="2758440" y="1004569"/>
                  </a:lnTo>
                  <a:lnTo>
                    <a:pt x="2748279" y="958849"/>
                  </a:lnTo>
                  <a:lnTo>
                    <a:pt x="2740659" y="916939"/>
                  </a:lnTo>
                  <a:lnTo>
                    <a:pt x="2729229" y="831849"/>
                  </a:lnTo>
                  <a:lnTo>
                    <a:pt x="2725419" y="745489"/>
                  </a:lnTo>
                  <a:lnTo>
                    <a:pt x="2725419" y="2539"/>
                  </a:lnTo>
                  <a:lnTo>
                    <a:pt x="2727959" y="2539"/>
                  </a:lnTo>
                  <a:lnTo>
                    <a:pt x="2725419" y="0"/>
                  </a:lnTo>
                  <a:lnTo>
                    <a:pt x="0" y="0"/>
                  </a:lnTo>
                  <a:lnTo>
                    <a:pt x="0" y="745489"/>
                  </a:lnTo>
                  <a:lnTo>
                    <a:pt x="1269" y="825499"/>
                  </a:lnTo>
                  <a:lnTo>
                    <a:pt x="6350" y="868679"/>
                  </a:lnTo>
                  <a:lnTo>
                    <a:pt x="15239" y="919479"/>
                  </a:lnTo>
                  <a:lnTo>
                    <a:pt x="33019" y="1002029"/>
                  </a:lnTo>
                  <a:lnTo>
                    <a:pt x="59689" y="1083309"/>
                  </a:lnTo>
                  <a:lnTo>
                    <a:pt x="90169" y="1162049"/>
                  </a:lnTo>
                  <a:lnTo>
                    <a:pt x="133350" y="1238249"/>
                  </a:lnTo>
                  <a:lnTo>
                    <a:pt x="179069" y="1313179"/>
                  </a:lnTo>
                  <a:lnTo>
                    <a:pt x="241300" y="1389379"/>
                  </a:lnTo>
                  <a:lnTo>
                    <a:pt x="257809" y="1404619"/>
                  </a:lnTo>
                  <a:lnTo>
                    <a:pt x="284479" y="1426209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373120" y="4771390"/>
              <a:ext cx="2727960" cy="152400"/>
            </a:xfrm>
            <a:custGeom>
              <a:avLst/>
              <a:gdLst/>
              <a:ahLst/>
              <a:cxnLst/>
              <a:rect l="l" t="t" r="r" b="b"/>
              <a:pathLst>
                <a:path w="2727960" h="152400">
                  <a:moveTo>
                    <a:pt x="2727959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2727959" y="151130"/>
                  </a:lnTo>
                  <a:lnTo>
                    <a:pt x="2727959" y="0"/>
                  </a:lnTo>
                  <a:close/>
                </a:path>
              </a:pathLst>
            </a:custGeom>
            <a:solidFill>
              <a:srgbClr val="5F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373120" y="4771390"/>
              <a:ext cx="2727960" cy="152400"/>
            </a:xfrm>
            <a:custGeom>
              <a:avLst/>
              <a:gdLst/>
              <a:ahLst/>
              <a:cxnLst/>
              <a:rect l="l" t="t" r="r" b="b"/>
              <a:pathLst>
                <a:path w="2727960" h="152400">
                  <a:moveTo>
                    <a:pt x="0" y="0"/>
                  </a:moveTo>
                  <a:lnTo>
                    <a:pt x="0" y="152400"/>
                  </a:lnTo>
                  <a:lnTo>
                    <a:pt x="2727959" y="151130"/>
                  </a:lnTo>
                  <a:lnTo>
                    <a:pt x="2727959" y="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337560" y="4386580"/>
              <a:ext cx="35560" cy="408940"/>
            </a:xfrm>
            <a:custGeom>
              <a:avLst/>
              <a:gdLst/>
              <a:ahLst/>
              <a:cxnLst/>
              <a:rect l="l" t="t" r="r" b="b"/>
              <a:pathLst>
                <a:path w="35560" h="408939">
                  <a:moveTo>
                    <a:pt x="35560" y="0"/>
                  </a:moveTo>
                  <a:lnTo>
                    <a:pt x="0" y="22860"/>
                  </a:lnTo>
                  <a:lnTo>
                    <a:pt x="0" y="408940"/>
                  </a:lnTo>
                  <a:lnTo>
                    <a:pt x="35560" y="408940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950B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337560" y="4386580"/>
              <a:ext cx="35560" cy="408940"/>
            </a:xfrm>
            <a:custGeom>
              <a:avLst/>
              <a:gdLst/>
              <a:ahLst/>
              <a:cxnLst/>
              <a:rect l="l" t="t" r="r" b="b"/>
              <a:pathLst>
                <a:path w="35560" h="408939">
                  <a:moveTo>
                    <a:pt x="35560" y="0"/>
                  </a:moveTo>
                  <a:lnTo>
                    <a:pt x="0" y="22860"/>
                  </a:lnTo>
                  <a:lnTo>
                    <a:pt x="0" y="408940"/>
                  </a:lnTo>
                  <a:lnTo>
                    <a:pt x="35560" y="408940"/>
                  </a:lnTo>
                  <a:lnTo>
                    <a:pt x="35560" y="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337560" y="4963159"/>
              <a:ext cx="2748280" cy="1451610"/>
            </a:xfrm>
            <a:custGeom>
              <a:avLst/>
              <a:gdLst/>
              <a:ahLst/>
              <a:cxnLst/>
              <a:rect l="l" t="t" r="r" b="b"/>
              <a:pathLst>
                <a:path w="2748279" h="1451610">
                  <a:moveTo>
                    <a:pt x="35560" y="0"/>
                  </a:moveTo>
                  <a:lnTo>
                    <a:pt x="0" y="0"/>
                  </a:lnTo>
                  <a:lnTo>
                    <a:pt x="0" y="1451609"/>
                  </a:lnTo>
                  <a:lnTo>
                    <a:pt x="2748279" y="1451609"/>
                  </a:lnTo>
                  <a:lnTo>
                    <a:pt x="2748279" y="1412239"/>
                  </a:lnTo>
                  <a:lnTo>
                    <a:pt x="369569" y="1413509"/>
                  </a:lnTo>
                  <a:lnTo>
                    <a:pt x="351789" y="1405889"/>
                  </a:lnTo>
                  <a:lnTo>
                    <a:pt x="293369" y="1363980"/>
                  </a:lnTo>
                  <a:lnTo>
                    <a:pt x="236219" y="1303020"/>
                  </a:lnTo>
                  <a:lnTo>
                    <a:pt x="168910" y="1197609"/>
                  </a:lnTo>
                  <a:lnTo>
                    <a:pt x="125729" y="1121409"/>
                  </a:lnTo>
                  <a:lnTo>
                    <a:pt x="95250" y="1042669"/>
                  </a:lnTo>
                  <a:lnTo>
                    <a:pt x="68579" y="961389"/>
                  </a:lnTo>
                  <a:lnTo>
                    <a:pt x="50800" y="878839"/>
                  </a:lnTo>
                  <a:lnTo>
                    <a:pt x="41910" y="828039"/>
                  </a:lnTo>
                  <a:lnTo>
                    <a:pt x="36829" y="786129"/>
                  </a:lnTo>
                  <a:lnTo>
                    <a:pt x="35560" y="704849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66F6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337560" y="4963159"/>
              <a:ext cx="2748280" cy="1451610"/>
            </a:xfrm>
            <a:custGeom>
              <a:avLst/>
              <a:gdLst/>
              <a:ahLst/>
              <a:cxnLst/>
              <a:rect l="l" t="t" r="r" b="b"/>
              <a:pathLst>
                <a:path w="2748279" h="1451610">
                  <a:moveTo>
                    <a:pt x="369569" y="1413509"/>
                  </a:moveTo>
                  <a:lnTo>
                    <a:pt x="320039" y="1385570"/>
                  </a:lnTo>
                  <a:lnTo>
                    <a:pt x="276860" y="1348739"/>
                  </a:lnTo>
                  <a:lnTo>
                    <a:pt x="236219" y="1303020"/>
                  </a:lnTo>
                  <a:lnTo>
                    <a:pt x="168910" y="1197609"/>
                  </a:lnTo>
                  <a:lnTo>
                    <a:pt x="125729" y="1121409"/>
                  </a:lnTo>
                  <a:lnTo>
                    <a:pt x="95250" y="1042669"/>
                  </a:lnTo>
                  <a:lnTo>
                    <a:pt x="68579" y="961389"/>
                  </a:lnTo>
                  <a:lnTo>
                    <a:pt x="50800" y="878839"/>
                  </a:lnTo>
                  <a:lnTo>
                    <a:pt x="41910" y="828039"/>
                  </a:lnTo>
                  <a:lnTo>
                    <a:pt x="36829" y="786129"/>
                  </a:lnTo>
                  <a:lnTo>
                    <a:pt x="35560" y="704849"/>
                  </a:lnTo>
                  <a:lnTo>
                    <a:pt x="35560" y="0"/>
                  </a:lnTo>
                  <a:lnTo>
                    <a:pt x="0" y="0"/>
                  </a:lnTo>
                  <a:lnTo>
                    <a:pt x="0" y="1451609"/>
                  </a:lnTo>
                  <a:lnTo>
                    <a:pt x="2748279" y="1451609"/>
                  </a:lnTo>
                  <a:lnTo>
                    <a:pt x="2748279" y="1412239"/>
                  </a:lnTo>
                  <a:lnTo>
                    <a:pt x="369569" y="1413509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303269" y="4409440"/>
              <a:ext cx="34290" cy="407670"/>
            </a:xfrm>
            <a:custGeom>
              <a:avLst/>
              <a:gdLst/>
              <a:ahLst/>
              <a:cxnLst/>
              <a:rect l="l" t="t" r="r" b="b"/>
              <a:pathLst>
                <a:path w="34289" h="407670">
                  <a:moveTo>
                    <a:pt x="34289" y="0"/>
                  </a:moveTo>
                  <a:lnTo>
                    <a:pt x="0" y="22860"/>
                  </a:lnTo>
                  <a:lnTo>
                    <a:pt x="0" y="407670"/>
                  </a:lnTo>
                  <a:lnTo>
                    <a:pt x="34289" y="407670"/>
                  </a:lnTo>
                  <a:lnTo>
                    <a:pt x="34289" y="0"/>
                  </a:lnTo>
                  <a:close/>
                </a:path>
              </a:pathLst>
            </a:custGeom>
            <a:solidFill>
              <a:srgbClr val="950B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303269" y="4409440"/>
              <a:ext cx="34290" cy="407670"/>
            </a:xfrm>
            <a:custGeom>
              <a:avLst/>
              <a:gdLst/>
              <a:ahLst/>
              <a:cxnLst/>
              <a:rect l="l" t="t" r="r" b="b"/>
              <a:pathLst>
                <a:path w="34289" h="407670">
                  <a:moveTo>
                    <a:pt x="34289" y="0"/>
                  </a:moveTo>
                  <a:lnTo>
                    <a:pt x="0" y="22860"/>
                  </a:lnTo>
                  <a:lnTo>
                    <a:pt x="0" y="407670"/>
                  </a:lnTo>
                  <a:lnTo>
                    <a:pt x="34289" y="407670"/>
                  </a:lnTo>
                  <a:lnTo>
                    <a:pt x="34289" y="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303269" y="4817109"/>
              <a:ext cx="34290" cy="167640"/>
            </a:xfrm>
            <a:custGeom>
              <a:avLst/>
              <a:gdLst/>
              <a:ahLst/>
              <a:cxnLst/>
              <a:rect l="l" t="t" r="r" b="b"/>
              <a:pathLst>
                <a:path w="34289" h="167639">
                  <a:moveTo>
                    <a:pt x="34289" y="0"/>
                  </a:moveTo>
                  <a:lnTo>
                    <a:pt x="0" y="0"/>
                  </a:lnTo>
                  <a:lnTo>
                    <a:pt x="0" y="167639"/>
                  </a:lnTo>
                  <a:lnTo>
                    <a:pt x="34289" y="167639"/>
                  </a:lnTo>
                  <a:lnTo>
                    <a:pt x="34289" y="0"/>
                  </a:lnTo>
                  <a:close/>
                </a:path>
              </a:pathLst>
            </a:custGeom>
            <a:solidFill>
              <a:srgbClr val="0022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303269" y="4817109"/>
              <a:ext cx="34290" cy="167640"/>
            </a:xfrm>
            <a:custGeom>
              <a:avLst/>
              <a:gdLst/>
              <a:ahLst/>
              <a:cxnLst/>
              <a:rect l="l" t="t" r="r" b="b"/>
              <a:pathLst>
                <a:path w="34289" h="167639">
                  <a:moveTo>
                    <a:pt x="34289" y="0"/>
                  </a:moveTo>
                  <a:lnTo>
                    <a:pt x="0" y="0"/>
                  </a:lnTo>
                  <a:lnTo>
                    <a:pt x="0" y="167639"/>
                  </a:lnTo>
                  <a:lnTo>
                    <a:pt x="34289" y="167639"/>
                  </a:lnTo>
                  <a:lnTo>
                    <a:pt x="34289" y="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303269" y="4984750"/>
              <a:ext cx="2744470" cy="1469390"/>
            </a:xfrm>
            <a:custGeom>
              <a:avLst/>
              <a:gdLst/>
              <a:ahLst/>
              <a:cxnLst/>
              <a:rect l="l" t="t" r="r" b="b"/>
              <a:pathLst>
                <a:path w="2744470" h="1469389">
                  <a:moveTo>
                    <a:pt x="34289" y="0"/>
                  </a:moveTo>
                  <a:lnTo>
                    <a:pt x="0" y="0"/>
                  </a:lnTo>
                  <a:lnTo>
                    <a:pt x="1269" y="1469390"/>
                  </a:lnTo>
                  <a:lnTo>
                    <a:pt x="2744469" y="1469390"/>
                  </a:lnTo>
                  <a:lnTo>
                    <a:pt x="2744469" y="1430020"/>
                  </a:lnTo>
                  <a:lnTo>
                    <a:pt x="34289" y="1428750"/>
                  </a:lnTo>
                  <a:lnTo>
                    <a:pt x="34289" y="0"/>
                  </a:lnTo>
                  <a:close/>
                </a:path>
              </a:pathLst>
            </a:custGeom>
            <a:solidFill>
              <a:srgbClr val="66F6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303269" y="4984750"/>
              <a:ext cx="2744470" cy="1469390"/>
            </a:xfrm>
            <a:custGeom>
              <a:avLst/>
              <a:gdLst/>
              <a:ahLst/>
              <a:cxnLst/>
              <a:rect l="l" t="t" r="r" b="b"/>
              <a:pathLst>
                <a:path w="2744470" h="1469389">
                  <a:moveTo>
                    <a:pt x="2744469" y="1430020"/>
                  </a:moveTo>
                  <a:lnTo>
                    <a:pt x="34289" y="1428750"/>
                  </a:lnTo>
                  <a:lnTo>
                    <a:pt x="34289" y="0"/>
                  </a:lnTo>
                  <a:lnTo>
                    <a:pt x="0" y="0"/>
                  </a:lnTo>
                  <a:lnTo>
                    <a:pt x="1269" y="1469390"/>
                  </a:lnTo>
                  <a:lnTo>
                    <a:pt x="2744469" y="1469390"/>
                  </a:lnTo>
                  <a:lnTo>
                    <a:pt x="2744469" y="143002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266440" y="4432300"/>
              <a:ext cx="36830" cy="407670"/>
            </a:xfrm>
            <a:custGeom>
              <a:avLst/>
              <a:gdLst/>
              <a:ahLst/>
              <a:cxnLst/>
              <a:rect l="l" t="t" r="r" b="b"/>
              <a:pathLst>
                <a:path w="36829" h="407670">
                  <a:moveTo>
                    <a:pt x="36830" y="0"/>
                  </a:moveTo>
                  <a:lnTo>
                    <a:pt x="0" y="22860"/>
                  </a:lnTo>
                  <a:lnTo>
                    <a:pt x="0" y="407669"/>
                  </a:lnTo>
                  <a:lnTo>
                    <a:pt x="36830" y="407669"/>
                  </a:lnTo>
                  <a:lnTo>
                    <a:pt x="36830" y="0"/>
                  </a:lnTo>
                  <a:close/>
                </a:path>
              </a:pathLst>
            </a:custGeom>
            <a:solidFill>
              <a:srgbClr val="950B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266440" y="4432300"/>
              <a:ext cx="36830" cy="407670"/>
            </a:xfrm>
            <a:custGeom>
              <a:avLst/>
              <a:gdLst/>
              <a:ahLst/>
              <a:cxnLst/>
              <a:rect l="l" t="t" r="r" b="b"/>
              <a:pathLst>
                <a:path w="36829" h="407670">
                  <a:moveTo>
                    <a:pt x="36830" y="0"/>
                  </a:moveTo>
                  <a:lnTo>
                    <a:pt x="0" y="22860"/>
                  </a:lnTo>
                  <a:lnTo>
                    <a:pt x="0" y="407669"/>
                  </a:lnTo>
                  <a:lnTo>
                    <a:pt x="36830" y="407669"/>
                  </a:lnTo>
                  <a:lnTo>
                    <a:pt x="36830" y="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266440" y="5007609"/>
              <a:ext cx="2749550" cy="1487170"/>
            </a:xfrm>
            <a:custGeom>
              <a:avLst/>
              <a:gdLst/>
              <a:ahLst/>
              <a:cxnLst/>
              <a:rect l="l" t="t" r="r" b="b"/>
              <a:pathLst>
                <a:path w="2749550" h="1487170">
                  <a:moveTo>
                    <a:pt x="2749550" y="1446530"/>
                  </a:moveTo>
                  <a:lnTo>
                    <a:pt x="37465" y="1446530"/>
                  </a:lnTo>
                  <a:lnTo>
                    <a:pt x="37465" y="0"/>
                  </a:lnTo>
                  <a:lnTo>
                    <a:pt x="0" y="0"/>
                  </a:lnTo>
                  <a:lnTo>
                    <a:pt x="0" y="1446530"/>
                  </a:lnTo>
                  <a:lnTo>
                    <a:pt x="0" y="1485900"/>
                  </a:lnTo>
                  <a:lnTo>
                    <a:pt x="1374762" y="1485900"/>
                  </a:lnTo>
                  <a:lnTo>
                    <a:pt x="1374762" y="1487170"/>
                  </a:lnTo>
                  <a:lnTo>
                    <a:pt x="2749550" y="1487170"/>
                  </a:lnTo>
                  <a:lnTo>
                    <a:pt x="2749550" y="1485900"/>
                  </a:lnTo>
                  <a:lnTo>
                    <a:pt x="2749550" y="1446530"/>
                  </a:lnTo>
                  <a:close/>
                </a:path>
              </a:pathLst>
            </a:custGeom>
            <a:solidFill>
              <a:srgbClr val="66F6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266440" y="5007609"/>
              <a:ext cx="2749550" cy="1487170"/>
            </a:xfrm>
            <a:custGeom>
              <a:avLst/>
              <a:gdLst/>
              <a:ahLst/>
              <a:cxnLst/>
              <a:rect l="l" t="t" r="r" b="b"/>
              <a:pathLst>
                <a:path w="2749550" h="1487170">
                  <a:moveTo>
                    <a:pt x="2749550" y="1446530"/>
                  </a:moveTo>
                  <a:lnTo>
                    <a:pt x="36830" y="1446530"/>
                  </a:lnTo>
                  <a:lnTo>
                    <a:pt x="38100" y="0"/>
                  </a:lnTo>
                  <a:lnTo>
                    <a:pt x="0" y="0"/>
                  </a:lnTo>
                  <a:lnTo>
                    <a:pt x="0" y="1485899"/>
                  </a:lnTo>
                  <a:lnTo>
                    <a:pt x="2749550" y="1487170"/>
                  </a:lnTo>
                  <a:lnTo>
                    <a:pt x="2749550" y="144653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230880" y="4453889"/>
              <a:ext cx="35560" cy="407670"/>
            </a:xfrm>
            <a:custGeom>
              <a:avLst/>
              <a:gdLst/>
              <a:ahLst/>
              <a:cxnLst/>
              <a:rect l="l" t="t" r="r" b="b"/>
              <a:pathLst>
                <a:path w="35560" h="407670">
                  <a:moveTo>
                    <a:pt x="35559" y="0"/>
                  </a:moveTo>
                  <a:lnTo>
                    <a:pt x="0" y="22860"/>
                  </a:lnTo>
                  <a:lnTo>
                    <a:pt x="0" y="407670"/>
                  </a:lnTo>
                  <a:lnTo>
                    <a:pt x="35559" y="407670"/>
                  </a:lnTo>
                  <a:lnTo>
                    <a:pt x="35559" y="0"/>
                  </a:lnTo>
                  <a:close/>
                </a:path>
              </a:pathLst>
            </a:custGeom>
            <a:solidFill>
              <a:srgbClr val="950B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230880" y="4453889"/>
              <a:ext cx="35560" cy="407670"/>
            </a:xfrm>
            <a:custGeom>
              <a:avLst/>
              <a:gdLst/>
              <a:ahLst/>
              <a:cxnLst/>
              <a:rect l="l" t="t" r="r" b="b"/>
              <a:pathLst>
                <a:path w="35560" h="407670">
                  <a:moveTo>
                    <a:pt x="35559" y="0"/>
                  </a:moveTo>
                  <a:lnTo>
                    <a:pt x="0" y="22860"/>
                  </a:lnTo>
                  <a:lnTo>
                    <a:pt x="0" y="407670"/>
                  </a:lnTo>
                  <a:lnTo>
                    <a:pt x="35559" y="407670"/>
                  </a:lnTo>
                  <a:lnTo>
                    <a:pt x="35559" y="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230892" y="5027929"/>
              <a:ext cx="2754630" cy="1503680"/>
            </a:xfrm>
            <a:custGeom>
              <a:avLst/>
              <a:gdLst/>
              <a:ahLst/>
              <a:cxnLst/>
              <a:rect l="l" t="t" r="r" b="b"/>
              <a:pathLst>
                <a:path w="2754629" h="1503679">
                  <a:moveTo>
                    <a:pt x="2754617" y="1466850"/>
                  </a:moveTo>
                  <a:lnTo>
                    <a:pt x="1395069" y="1466850"/>
                  </a:lnTo>
                  <a:lnTo>
                    <a:pt x="1395069" y="1465580"/>
                  </a:lnTo>
                  <a:lnTo>
                    <a:pt x="35547" y="1465580"/>
                  </a:lnTo>
                  <a:lnTo>
                    <a:pt x="35547" y="0"/>
                  </a:lnTo>
                  <a:lnTo>
                    <a:pt x="635" y="0"/>
                  </a:lnTo>
                  <a:lnTo>
                    <a:pt x="635" y="1465580"/>
                  </a:lnTo>
                  <a:lnTo>
                    <a:pt x="12" y="1465580"/>
                  </a:lnTo>
                  <a:lnTo>
                    <a:pt x="12" y="1466850"/>
                  </a:lnTo>
                  <a:lnTo>
                    <a:pt x="0" y="1503680"/>
                  </a:lnTo>
                  <a:lnTo>
                    <a:pt x="2754617" y="1503680"/>
                  </a:lnTo>
                  <a:lnTo>
                    <a:pt x="2754617" y="1466850"/>
                  </a:lnTo>
                  <a:close/>
                </a:path>
              </a:pathLst>
            </a:custGeom>
            <a:solidFill>
              <a:srgbClr val="66F6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230880" y="5027930"/>
              <a:ext cx="2754630" cy="1503680"/>
            </a:xfrm>
            <a:custGeom>
              <a:avLst/>
              <a:gdLst/>
              <a:ahLst/>
              <a:cxnLst/>
              <a:rect l="l" t="t" r="r" b="b"/>
              <a:pathLst>
                <a:path w="2754629" h="1503679">
                  <a:moveTo>
                    <a:pt x="35559" y="1465580"/>
                  </a:moveTo>
                  <a:lnTo>
                    <a:pt x="35559" y="0"/>
                  </a:lnTo>
                  <a:lnTo>
                    <a:pt x="1269" y="0"/>
                  </a:lnTo>
                  <a:lnTo>
                    <a:pt x="0" y="1503680"/>
                  </a:lnTo>
                  <a:lnTo>
                    <a:pt x="2754630" y="1503680"/>
                  </a:lnTo>
                  <a:lnTo>
                    <a:pt x="2754630" y="1466850"/>
                  </a:lnTo>
                  <a:lnTo>
                    <a:pt x="35559" y="146558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232150" y="4860290"/>
              <a:ext cx="35560" cy="167640"/>
            </a:xfrm>
            <a:custGeom>
              <a:avLst/>
              <a:gdLst/>
              <a:ahLst/>
              <a:cxnLst/>
              <a:rect l="l" t="t" r="r" b="b"/>
              <a:pathLst>
                <a:path w="35560" h="167639">
                  <a:moveTo>
                    <a:pt x="35560" y="0"/>
                  </a:moveTo>
                  <a:lnTo>
                    <a:pt x="0" y="0"/>
                  </a:lnTo>
                  <a:lnTo>
                    <a:pt x="0" y="167640"/>
                  </a:lnTo>
                  <a:lnTo>
                    <a:pt x="35560" y="167640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0022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232150" y="4860290"/>
              <a:ext cx="35560" cy="167640"/>
            </a:xfrm>
            <a:custGeom>
              <a:avLst/>
              <a:gdLst/>
              <a:ahLst/>
              <a:cxnLst/>
              <a:rect l="l" t="t" r="r" b="b"/>
              <a:pathLst>
                <a:path w="35560" h="167639">
                  <a:moveTo>
                    <a:pt x="35560" y="0"/>
                  </a:moveTo>
                  <a:lnTo>
                    <a:pt x="0" y="0"/>
                  </a:lnTo>
                  <a:lnTo>
                    <a:pt x="0" y="167640"/>
                  </a:lnTo>
                  <a:lnTo>
                    <a:pt x="35560" y="167640"/>
                  </a:lnTo>
                  <a:lnTo>
                    <a:pt x="35560" y="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267709" y="4838700"/>
              <a:ext cx="35560" cy="168910"/>
            </a:xfrm>
            <a:custGeom>
              <a:avLst/>
              <a:gdLst/>
              <a:ahLst/>
              <a:cxnLst/>
              <a:rect l="l" t="t" r="r" b="b"/>
              <a:pathLst>
                <a:path w="35560" h="168910">
                  <a:moveTo>
                    <a:pt x="35560" y="0"/>
                  </a:moveTo>
                  <a:lnTo>
                    <a:pt x="0" y="0"/>
                  </a:lnTo>
                  <a:lnTo>
                    <a:pt x="0" y="168910"/>
                  </a:lnTo>
                  <a:lnTo>
                    <a:pt x="35560" y="168910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0022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267709" y="4838700"/>
              <a:ext cx="35560" cy="168910"/>
            </a:xfrm>
            <a:custGeom>
              <a:avLst/>
              <a:gdLst/>
              <a:ahLst/>
              <a:cxnLst/>
              <a:rect l="l" t="t" r="r" b="b"/>
              <a:pathLst>
                <a:path w="35560" h="168910">
                  <a:moveTo>
                    <a:pt x="35560" y="0"/>
                  </a:moveTo>
                  <a:lnTo>
                    <a:pt x="0" y="0"/>
                  </a:lnTo>
                  <a:lnTo>
                    <a:pt x="0" y="168910"/>
                  </a:lnTo>
                  <a:lnTo>
                    <a:pt x="35560" y="168910"/>
                  </a:lnTo>
                  <a:lnTo>
                    <a:pt x="35560" y="0"/>
                  </a:lnTo>
                  <a:close/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337560" y="4796790"/>
              <a:ext cx="35560" cy="166370"/>
            </a:xfrm>
            <a:custGeom>
              <a:avLst/>
              <a:gdLst/>
              <a:ahLst/>
              <a:cxnLst/>
              <a:rect l="l" t="t" r="r" b="b"/>
              <a:pathLst>
                <a:path w="35560" h="166370">
                  <a:moveTo>
                    <a:pt x="35560" y="0"/>
                  </a:moveTo>
                  <a:lnTo>
                    <a:pt x="0" y="0"/>
                  </a:lnTo>
                  <a:lnTo>
                    <a:pt x="0" y="166370"/>
                  </a:lnTo>
                  <a:lnTo>
                    <a:pt x="35560" y="166370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0022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230880" y="4796790"/>
              <a:ext cx="2950210" cy="1736089"/>
            </a:xfrm>
            <a:custGeom>
              <a:avLst/>
              <a:gdLst/>
              <a:ahLst/>
              <a:cxnLst/>
              <a:rect l="l" t="t" r="r" b="b"/>
              <a:pathLst>
                <a:path w="2950210" h="1736090">
                  <a:moveTo>
                    <a:pt x="142240" y="0"/>
                  </a:moveTo>
                  <a:lnTo>
                    <a:pt x="106680" y="0"/>
                  </a:lnTo>
                  <a:lnTo>
                    <a:pt x="106680" y="166370"/>
                  </a:lnTo>
                  <a:lnTo>
                    <a:pt x="142240" y="166370"/>
                  </a:lnTo>
                  <a:lnTo>
                    <a:pt x="142240" y="0"/>
                  </a:lnTo>
                  <a:close/>
                </a:path>
                <a:path w="2950210" h="1736090">
                  <a:moveTo>
                    <a:pt x="142240" y="410210"/>
                  </a:moveTo>
                  <a:lnTo>
                    <a:pt x="2867660" y="410210"/>
                  </a:lnTo>
                </a:path>
                <a:path w="2950210" h="1736090">
                  <a:moveTo>
                    <a:pt x="142240" y="703580"/>
                  </a:moveTo>
                  <a:lnTo>
                    <a:pt x="2867660" y="703580"/>
                  </a:lnTo>
                </a:path>
                <a:path w="2950210" h="1736090">
                  <a:moveTo>
                    <a:pt x="148590" y="994410"/>
                  </a:moveTo>
                  <a:lnTo>
                    <a:pt x="2875280" y="993140"/>
                  </a:lnTo>
                </a:path>
                <a:path w="2950210" h="1736090">
                  <a:moveTo>
                    <a:pt x="224790" y="1267460"/>
                  </a:moveTo>
                  <a:lnTo>
                    <a:pt x="2950210" y="1267460"/>
                  </a:lnTo>
                </a:path>
                <a:path w="2950210" h="1736090">
                  <a:moveTo>
                    <a:pt x="516890" y="128270"/>
                  </a:moveTo>
                  <a:lnTo>
                    <a:pt x="518159" y="875030"/>
                  </a:lnTo>
                  <a:lnTo>
                    <a:pt x="519430" y="960120"/>
                  </a:lnTo>
                  <a:lnTo>
                    <a:pt x="530859" y="1045210"/>
                  </a:lnTo>
                  <a:lnTo>
                    <a:pt x="549909" y="1129030"/>
                  </a:lnTo>
                  <a:lnTo>
                    <a:pt x="576580" y="1210310"/>
                  </a:lnTo>
                  <a:lnTo>
                    <a:pt x="609599" y="1290320"/>
                  </a:lnTo>
                  <a:lnTo>
                    <a:pt x="648969" y="1366520"/>
                  </a:lnTo>
                  <a:lnTo>
                    <a:pt x="695959" y="1438910"/>
                  </a:lnTo>
                  <a:lnTo>
                    <a:pt x="717549" y="1471930"/>
                  </a:lnTo>
                  <a:lnTo>
                    <a:pt x="745490" y="1503680"/>
                  </a:lnTo>
                  <a:lnTo>
                    <a:pt x="774699" y="1532890"/>
                  </a:lnTo>
                  <a:lnTo>
                    <a:pt x="802640" y="1554480"/>
                  </a:lnTo>
                  <a:lnTo>
                    <a:pt x="838199" y="1578610"/>
                  </a:lnTo>
                </a:path>
                <a:path w="2950210" h="1736090">
                  <a:moveTo>
                    <a:pt x="895349" y="128270"/>
                  </a:moveTo>
                  <a:lnTo>
                    <a:pt x="896619" y="875030"/>
                  </a:lnTo>
                  <a:lnTo>
                    <a:pt x="899159" y="960120"/>
                  </a:lnTo>
                  <a:lnTo>
                    <a:pt x="909319" y="1045210"/>
                  </a:lnTo>
                  <a:lnTo>
                    <a:pt x="928369" y="1129030"/>
                  </a:lnTo>
                  <a:lnTo>
                    <a:pt x="955040" y="1210310"/>
                  </a:lnTo>
                  <a:lnTo>
                    <a:pt x="988059" y="1290320"/>
                  </a:lnTo>
                  <a:lnTo>
                    <a:pt x="1028699" y="1366520"/>
                  </a:lnTo>
                  <a:lnTo>
                    <a:pt x="1074420" y="1438910"/>
                  </a:lnTo>
                  <a:lnTo>
                    <a:pt x="1096009" y="1471930"/>
                  </a:lnTo>
                  <a:lnTo>
                    <a:pt x="1123949" y="1503680"/>
                  </a:lnTo>
                  <a:lnTo>
                    <a:pt x="1154430" y="1532890"/>
                  </a:lnTo>
                  <a:lnTo>
                    <a:pt x="1181099" y="1554480"/>
                  </a:lnTo>
                  <a:lnTo>
                    <a:pt x="1216659" y="1578610"/>
                  </a:lnTo>
                </a:path>
                <a:path w="2950210" h="1736090">
                  <a:moveTo>
                    <a:pt x="1277620" y="127000"/>
                  </a:moveTo>
                  <a:lnTo>
                    <a:pt x="1277620" y="873760"/>
                  </a:lnTo>
                  <a:lnTo>
                    <a:pt x="1277620" y="960120"/>
                  </a:lnTo>
                  <a:lnTo>
                    <a:pt x="1287780" y="1045210"/>
                  </a:lnTo>
                  <a:lnTo>
                    <a:pt x="1308099" y="1129030"/>
                  </a:lnTo>
                  <a:lnTo>
                    <a:pt x="1333499" y="1210310"/>
                  </a:lnTo>
                  <a:lnTo>
                    <a:pt x="1366520" y="1290320"/>
                  </a:lnTo>
                  <a:lnTo>
                    <a:pt x="1408430" y="1366520"/>
                  </a:lnTo>
                  <a:lnTo>
                    <a:pt x="1454149" y="1438910"/>
                  </a:lnTo>
                  <a:lnTo>
                    <a:pt x="1475740" y="1471930"/>
                  </a:lnTo>
                  <a:lnTo>
                    <a:pt x="1503680" y="1503680"/>
                  </a:lnTo>
                  <a:lnTo>
                    <a:pt x="1532890" y="1532890"/>
                  </a:lnTo>
                  <a:lnTo>
                    <a:pt x="1551940" y="1548130"/>
                  </a:lnTo>
                  <a:lnTo>
                    <a:pt x="1559559" y="1554480"/>
                  </a:lnTo>
                  <a:lnTo>
                    <a:pt x="1595120" y="1578610"/>
                  </a:lnTo>
                </a:path>
                <a:path w="2950210" h="1736090">
                  <a:moveTo>
                    <a:pt x="1684020" y="128270"/>
                  </a:moveTo>
                  <a:lnTo>
                    <a:pt x="1682749" y="875030"/>
                  </a:lnTo>
                  <a:lnTo>
                    <a:pt x="1685290" y="960120"/>
                  </a:lnTo>
                  <a:lnTo>
                    <a:pt x="1697990" y="1045210"/>
                  </a:lnTo>
                  <a:lnTo>
                    <a:pt x="1715770" y="1129030"/>
                  </a:lnTo>
                  <a:lnTo>
                    <a:pt x="1742440" y="1210310"/>
                  </a:lnTo>
                  <a:lnTo>
                    <a:pt x="1775459" y="1290320"/>
                  </a:lnTo>
                  <a:lnTo>
                    <a:pt x="1816099" y="1366520"/>
                  </a:lnTo>
                  <a:lnTo>
                    <a:pt x="1863090" y="1438910"/>
                  </a:lnTo>
                  <a:lnTo>
                    <a:pt x="1883409" y="1471930"/>
                  </a:lnTo>
                  <a:lnTo>
                    <a:pt x="1912620" y="1503680"/>
                  </a:lnTo>
                  <a:lnTo>
                    <a:pt x="1941830" y="1532890"/>
                  </a:lnTo>
                  <a:lnTo>
                    <a:pt x="1959609" y="1548130"/>
                  </a:lnTo>
                  <a:lnTo>
                    <a:pt x="1969770" y="1554480"/>
                  </a:lnTo>
                  <a:lnTo>
                    <a:pt x="2005330" y="1578610"/>
                  </a:lnTo>
                </a:path>
                <a:path w="2950210" h="1736090">
                  <a:moveTo>
                    <a:pt x="2085340" y="128270"/>
                  </a:moveTo>
                  <a:lnTo>
                    <a:pt x="2086609" y="875030"/>
                  </a:lnTo>
                  <a:lnTo>
                    <a:pt x="2087880" y="960120"/>
                  </a:lnTo>
                  <a:lnTo>
                    <a:pt x="2099310" y="1045210"/>
                  </a:lnTo>
                  <a:lnTo>
                    <a:pt x="2118360" y="1129030"/>
                  </a:lnTo>
                  <a:lnTo>
                    <a:pt x="2145030" y="1210310"/>
                  </a:lnTo>
                  <a:lnTo>
                    <a:pt x="2178049" y="1290320"/>
                  </a:lnTo>
                  <a:lnTo>
                    <a:pt x="2217420" y="1366520"/>
                  </a:lnTo>
                  <a:lnTo>
                    <a:pt x="2264410" y="1438910"/>
                  </a:lnTo>
                  <a:lnTo>
                    <a:pt x="2285999" y="1471930"/>
                  </a:lnTo>
                  <a:lnTo>
                    <a:pt x="2313940" y="1503680"/>
                  </a:lnTo>
                  <a:lnTo>
                    <a:pt x="2344420" y="1532890"/>
                  </a:lnTo>
                  <a:lnTo>
                    <a:pt x="2371090" y="1554480"/>
                  </a:lnTo>
                  <a:lnTo>
                    <a:pt x="2406649" y="1578610"/>
                  </a:lnTo>
                </a:path>
                <a:path w="2950210" h="1736090">
                  <a:moveTo>
                    <a:pt x="2486660" y="128270"/>
                  </a:moveTo>
                  <a:lnTo>
                    <a:pt x="2486660" y="875030"/>
                  </a:lnTo>
                  <a:lnTo>
                    <a:pt x="2489199" y="960120"/>
                  </a:lnTo>
                  <a:lnTo>
                    <a:pt x="2500630" y="1045210"/>
                  </a:lnTo>
                  <a:lnTo>
                    <a:pt x="2520949" y="1129030"/>
                  </a:lnTo>
                  <a:lnTo>
                    <a:pt x="2546349" y="1210310"/>
                  </a:lnTo>
                  <a:lnTo>
                    <a:pt x="2578099" y="1290320"/>
                  </a:lnTo>
                  <a:lnTo>
                    <a:pt x="2620010" y="1366520"/>
                  </a:lnTo>
                  <a:lnTo>
                    <a:pt x="2665730" y="1438910"/>
                  </a:lnTo>
                  <a:lnTo>
                    <a:pt x="2687320" y="1471930"/>
                  </a:lnTo>
                  <a:lnTo>
                    <a:pt x="2716530" y="1503680"/>
                  </a:lnTo>
                  <a:lnTo>
                    <a:pt x="2744470" y="1532890"/>
                  </a:lnTo>
                  <a:lnTo>
                    <a:pt x="2772410" y="1554480"/>
                  </a:lnTo>
                  <a:lnTo>
                    <a:pt x="2807970" y="1578610"/>
                  </a:lnTo>
                </a:path>
                <a:path w="2950210" h="1736090">
                  <a:moveTo>
                    <a:pt x="142240" y="444500"/>
                  </a:moveTo>
                  <a:lnTo>
                    <a:pt x="106680" y="444500"/>
                  </a:lnTo>
                  <a:lnTo>
                    <a:pt x="106680" y="482600"/>
                  </a:lnTo>
                  <a:lnTo>
                    <a:pt x="72390" y="482600"/>
                  </a:lnTo>
                  <a:lnTo>
                    <a:pt x="72390" y="511810"/>
                  </a:lnTo>
                  <a:lnTo>
                    <a:pt x="34290" y="511810"/>
                  </a:lnTo>
                  <a:lnTo>
                    <a:pt x="34290" y="549910"/>
                  </a:lnTo>
                  <a:lnTo>
                    <a:pt x="1269" y="549910"/>
                  </a:lnTo>
                  <a:lnTo>
                    <a:pt x="2539" y="549910"/>
                  </a:lnTo>
                </a:path>
                <a:path w="2950210" h="1736090">
                  <a:moveTo>
                    <a:pt x="142240" y="737870"/>
                  </a:moveTo>
                  <a:lnTo>
                    <a:pt x="106680" y="737870"/>
                  </a:lnTo>
                  <a:lnTo>
                    <a:pt x="106680" y="777240"/>
                  </a:lnTo>
                  <a:lnTo>
                    <a:pt x="73659" y="777240"/>
                  </a:lnTo>
                  <a:lnTo>
                    <a:pt x="73659" y="806450"/>
                  </a:lnTo>
                  <a:lnTo>
                    <a:pt x="36830" y="806450"/>
                  </a:lnTo>
                  <a:lnTo>
                    <a:pt x="36830" y="844550"/>
                  </a:lnTo>
                  <a:lnTo>
                    <a:pt x="2539" y="844550"/>
                  </a:lnTo>
                </a:path>
                <a:path w="2950210" h="1736090">
                  <a:moveTo>
                    <a:pt x="156209" y="1035050"/>
                  </a:moveTo>
                  <a:lnTo>
                    <a:pt x="106680" y="1035050"/>
                  </a:lnTo>
                  <a:lnTo>
                    <a:pt x="106680" y="1069340"/>
                  </a:lnTo>
                  <a:lnTo>
                    <a:pt x="72390" y="1069340"/>
                  </a:lnTo>
                  <a:lnTo>
                    <a:pt x="72390" y="1098550"/>
                  </a:lnTo>
                  <a:lnTo>
                    <a:pt x="35559" y="1099820"/>
                  </a:lnTo>
                  <a:lnTo>
                    <a:pt x="35559" y="1139190"/>
                  </a:lnTo>
                  <a:lnTo>
                    <a:pt x="1269" y="1139190"/>
                  </a:lnTo>
                  <a:lnTo>
                    <a:pt x="2539" y="1139190"/>
                  </a:lnTo>
                </a:path>
                <a:path w="2950210" h="1736090">
                  <a:moveTo>
                    <a:pt x="253999" y="1324610"/>
                  </a:moveTo>
                  <a:lnTo>
                    <a:pt x="106680" y="1323340"/>
                  </a:lnTo>
                  <a:lnTo>
                    <a:pt x="106680" y="1363980"/>
                  </a:lnTo>
                  <a:lnTo>
                    <a:pt x="72390" y="1365250"/>
                  </a:lnTo>
                  <a:lnTo>
                    <a:pt x="72390" y="1394460"/>
                  </a:lnTo>
                  <a:lnTo>
                    <a:pt x="35559" y="1394460"/>
                  </a:lnTo>
                  <a:lnTo>
                    <a:pt x="35559" y="1432560"/>
                  </a:lnTo>
                  <a:lnTo>
                    <a:pt x="0" y="1433830"/>
                  </a:lnTo>
                </a:path>
                <a:path w="2950210" h="1736090">
                  <a:moveTo>
                    <a:pt x="510540" y="1579880"/>
                  </a:moveTo>
                  <a:lnTo>
                    <a:pt x="510540" y="1616710"/>
                  </a:lnTo>
                  <a:lnTo>
                    <a:pt x="462280" y="1616710"/>
                  </a:lnTo>
                  <a:lnTo>
                    <a:pt x="462280" y="1657350"/>
                  </a:lnTo>
                  <a:lnTo>
                    <a:pt x="420369" y="1657350"/>
                  </a:lnTo>
                  <a:lnTo>
                    <a:pt x="420369" y="1696720"/>
                  </a:lnTo>
                  <a:lnTo>
                    <a:pt x="393699" y="1696720"/>
                  </a:lnTo>
                  <a:lnTo>
                    <a:pt x="393699" y="1736090"/>
                  </a:lnTo>
                </a:path>
                <a:path w="2950210" h="1736090">
                  <a:moveTo>
                    <a:pt x="891540" y="1579880"/>
                  </a:moveTo>
                  <a:lnTo>
                    <a:pt x="891540" y="1616710"/>
                  </a:lnTo>
                  <a:lnTo>
                    <a:pt x="844549" y="1616710"/>
                  </a:lnTo>
                  <a:lnTo>
                    <a:pt x="844549" y="1657350"/>
                  </a:lnTo>
                  <a:lnTo>
                    <a:pt x="803909" y="1657350"/>
                  </a:lnTo>
                  <a:lnTo>
                    <a:pt x="803909" y="1697990"/>
                  </a:lnTo>
                  <a:lnTo>
                    <a:pt x="773430" y="1697990"/>
                  </a:lnTo>
                  <a:lnTo>
                    <a:pt x="773430" y="1734820"/>
                  </a:lnTo>
                </a:path>
                <a:path w="2950210" h="1736090">
                  <a:moveTo>
                    <a:pt x="1272540" y="1579880"/>
                  </a:moveTo>
                  <a:lnTo>
                    <a:pt x="1272540" y="1616710"/>
                  </a:lnTo>
                  <a:lnTo>
                    <a:pt x="1225549" y="1616710"/>
                  </a:lnTo>
                  <a:lnTo>
                    <a:pt x="1225549" y="1657350"/>
                  </a:lnTo>
                  <a:lnTo>
                    <a:pt x="1183640" y="1657350"/>
                  </a:lnTo>
                  <a:lnTo>
                    <a:pt x="1183640" y="1697990"/>
                  </a:lnTo>
                  <a:lnTo>
                    <a:pt x="1155699" y="1697990"/>
                  </a:lnTo>
                  <a:lnTo>
                    <a:pt x="1155699" y="1734820"/>
                  </a:lnTo>
                </a:path>
                <a:path w="2950210" h="1736090">
                  <a:moveTo>
                    <a:pt x="1658620" y="1579880"/>
                  </a:moveTo>
                  <a:lnTo>
                    <a:pt x="1658620" y="1616710"/>
                  </a:lnTo>
                  <a:lnTo>
                    <a:pt x="1612899" y="1616710"/>
                  </a:lnTo>
                  <a:lnTo>
                    <a:pt x="1612899" y="1657350"/>
                  </a:lnTo>
                  <a:lnTo>
                    <a:pt x="1570990" y="1657350"/>
                  </a:lnTo>
                  <a:lnTo>
                    <a:pt x="1570990" y="1697990"/>
                  </a:lnTo>
                  <a:lnTo>
                    <a:pt x="1541780" y="1696720"/>
                  </a:lnTo>
                  <a:lnTo>
                    <a:pt x="1541780" y="1734820"/>
                  </a:lnTo>
                </a:path>
                <a:path w="2950210" h="1736090">
                  <a:moveTo>
                    <a:pt x="2070099" y="1579880"/>
                  </a:moveTo>
                  <a:lnTo>
                    <a:pt x="2070099" y="1616710"/>
                  </a:lnTo>
                  <a:lnTo>
                    <a:pt x="2021840" y="1616710"/>
                  </a:lnTo>
                  <a:lnTo>
                    <a:pt x="2021840" y="1657350"/>
                  </a:lnTo>
                  <a:lnTo>
                    <a:pt x="1981199" y="1657350"/>
                  </a:lnTo>
                  <a:lnTo>
                    <a:pt x="1981199" y="1697990"/>
                  </a:lnTo>
                  <a:lnTo>
                    <a:pt x="1951990" y="1697990"/>
                  </a:lnTo>
                  <a:lnTo>
                    <a:pt x="1951990" y="1734820"/>
                  </a:lnTo>
                </a:path>
                <a:path w="2950210" h="1736090">
                  <a:moveTo>
                    <a:pt x="2443480" y="1579880"/>
                  </a:moveTo>
                  <a:lnTo>
                    <a:pt x="2443480" y="1616710"/>
                  </a:lnTo>
                  <a:lnTo>
                    <a:pt x="2397760" y="1616710"/>
                  </a:lnTo>
                  <a:lnTo>
                    <a:pt x="2397760" y="1657350"/>
                  </a:lnTo>
                  <a:lnTo>
                    <a:pt x="2355849" y="1657350"/>
                  </a:lnTo>
                  <a:lnTo>
                    <a:pt x="2355849" y="1697990"/>
                  </a:lnTo>
                  <a:lnTo>
                    <a:pt x="2327910" y="1697990"/>
                  </a:lnTo>
                  <a:lnTo>
                    <a:pt x="2327910" y="1734820"/>
                  </a:lnTo>
                </a:path>
              </a:pathLst>
            </a:custGeom>
            <a:ln w="10160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4405629" y="4436109"/>
            <a:ext cx="7499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90" dirty="0">
                <a:solidFill>
                  <a:srgbClr val="00269E"/>
                </a:solidFill>
                <a:latin typeface="Arial"/>
                <a:cs typeface="Arial"/>
              </a:rPr>
              <a:t>20</a:t>
            </a:r>
            <a:r>
              <a:rPr sz="2400" spc="80" dirty="0">
                <a:solidFill>
                  <a:srgbClr val="00269E"/>
                </a:solidFill>
                <a:latin typeface="Arial"/>
                <a:cs typeface="Arial"/>
              </a:rPr>
              <a:t>0</a:t>
            </a:r>
            <a:r>
              <a:rPr sz="2400" spc="90" dirty="0">
                <a:solidFill>
                  <a:srgbClr val="00269E"/>
                </a:solidFill>
                <a:latin typeface="Arial"/>
                <a:cs typeface="Arial"/>
              </a:rPr>
              <a:t>0</a:t>
            </a:r>
            <a:endParaRPr sz="2400">
              <a:latin typeface="Arial"/>
              <a:cs typeface="Arial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5607050" y="6036309"/>
            <a:ext cx="22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X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457200"/>
            <a:ext cx="8534400" cy="1376680"/>
          </a:xfrm>
          <a:prstGeom prst="rect">
            <a:avLst/>
          </a:prstGeom>
          <a:solidFill>
            <a:srgbClr val="FFFF9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R="1270" algn="ctr">
              <a:lnSpc>
                <a:spcPct val="100000"/>
              </a:lnSpc>
              <a:spcBef>
                <a:spcPts val="350"/>
              </a:spcBef>
            </a:pP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On </a:t>
            </a: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May 8, JJ’s 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purchased 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a 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$15,000</a:t>
            </a:r>
            <a:r>
              <a:rPr sz="2400" b="1" spc="-2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truck.</a:t>
            </a:r>
            <a:endParaRPr sz="2400">
              <a:latin typeface="Arial"/>
              <a:cs typeface="Arial"/>
            </a:endParaRPr>
          </a:p>
          <a:p>
            <a:pPr marL="158750" marR="161925" algn="ctr">
              <a:lnSpc>
                <a:spcPct val="100000"/>
              </a:lnSpc>
              <a:spcBef>
                <a:spcPts val="1500"/>
              </a:spcBef>
            </a:pPr>
            <a:r>
              <a:rPr sz="2400" b="1" spc="-5" dirty="0">
                <a:solidFill>
                  <a:srgbClr val="6D0042"/>
                </a:solidFill>
                <a:latin typeface="Arial"/>
                <a:cs typeface="Arial"/>
              </a:rPr>
              <a:t>JJ’s paid $2,000 </a:t>
            </a:r>
            <a:r>
              <a:rPr sz="2400" b="1" spc="5" dirty="0">
                <a:solidFill>
                  <a:srgbClr val="6D0042"/>
                </a:solidFill>
                <a:latin typeface="Arial"/>
                <a:cs typeface="Arial"/>
              </a:rPr>
              <a:t>down </a:t>
            </a:r>
            <a:r>
              <a:rPr sz="2400" b="1" dirty="0">
                <a:solidFill>
                  <a:srgbClr val="6D0042"/>
                </a:solidFill>
                <a:latin typeface="Arial"/>
                <a:cs typeface="Arial"/>
              </a:rPr>
              <a:t>in </a:t>
            </a:r>
            <a:r>
              <a:rPr sz="2400" b="1" spc="-5" dirty="0">
                <a:solidFill>
                  <a:srgbClr val="6D0042"/>
                </a:solidFill>
                <a:latin typeface="Arial"/>
                <a:cs typeface="Arial"/>
              </a:rPr>
              <a:t>cash and issued </a:t>
            </a:r>
            <a:r>
              <a:rPr sz="2400" b="1" dirty="0">
                <a:solidFill>
                  <a:srgbClr val="6D0042"/>
                </a:solidFill>
                <a:latin typeface="Arial"/>
                <a:cs typeface="Arial"/>
              </a:rPr>
              <a:t>a </a:t>
            </a:r>
            <a:r>
              <a:rPr sz="2400" b="1" spc="-5" dirty="0">
                <a:solidFill>
                  <a:srgbClr val="6D0042"/>
                </a:solidFill>
                <a:latin typeface="Arial"/>
                <a:cs typeface="Arial"/>
              </a:rPr>
              <a:t>note</a:t>
            </a:r>
            <a:r>
              <a:rPr sz="2400" b="1" spc="-75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6D0042"/>
                </a:solidFill>
                <a:latin typeface="Arial"/>
                <a:cs typeface="Arial"/>
              </a:rPr>
              <a:t>payable  </a:t>
            </a:r>
            <a:r>
              <a:rPr sz="2400" b="1" spc="-5" dirty="0">
                <a:solidFill>
                  <a:srgbClr val="6D0042"/>
                </a:solidFill>
                <a:latin typeface="Arial"/>
                <a:cs typeface="Arial"/>
              </a:rPr>
              <a:t>for the remaining</a:t>
            </a:r>
            <a:r>
              <a:rPr sz="2400" b="1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6D0042"/>
                </a:solidFill>
                <a:latin typeface="Arial"/>
                <a:cs typeface="Arial"/>
              </a:rPr>
              <a:t>$13,000.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714" y="2028825"/>
            <a:ext cx="9127490" cy="3896360"/>
            <a:chOff x="5714" y="2028825"/>
            <a:chExt cx="9127490" cy="3896360"/>
          </a:xfrm>
        </p:grpSpPr>
        <p:sp>
          <p:nvSpPr>
            <p:cNvPr id="4" name="object 4"/>
            <p:cNvSpPr/>
            <p:nvPr/>
          </p:nvSpPr>
          <p:spPr>
            <a:xfrm>
              <a:off x="6349" y="2029460"/>
              <a:ext cx="9126220" cy="0"/>
            </a:xfrm>
            <a:custGeom>
              <a:avLst/>
              <a:gdLst/>
              <a:ahLst/>
              <a:cxnLst/>
              <a:rect l="l" t="t" r="r" b="b"/>
              <a:pathLst>
                <a:path w="9126220">
                  <a:moveTo>
                    <a:pt x="0" y="0"/>
                  </a:moveTo>
                  <a:lnTo>
                    <a:pt x="912622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50" y="2030729"/>
              <a:ext cx="9123680" cy="36830"/>
            </a:xfrm>
            <a:custGeom>
              <a:avLst/>
              <a:gdLst/>
              <a:ahLst/>
              <a:cxnLst/>
              <a:rect l="l" t="t" r="r" b="b"/>
              <a:pathLst>
                <a:path w="9123680" h="36830">
                  <a:moveTo>
                    <a:pt x="91236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36830"/>
                  </a:lnTo>
                  <a:lnTo>
                    <a:pt x="9123680" y="36830"/>
                  </a:lnTo>
                  <a:lnTo>
                    <a:pt x="9123680" y="19050"/>
                  </a:lnTo>
                  <a:lnTo>
                    <a:pt x="912368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349" y="2029460"/>
              <a:ext cx="0" cy="3895090"/>
            </a:xfrm>
            <a:custGeom>
              <a:avLst/>
              <a:gdLst/>
              <a:ahLst/>
              <a:cxnLst/>
              <a:rect l="l" t="t" r="r" b="b"/>
              <a:pathLst>
                <a:path h="3895090">
                  <a:moveTo>
                    <a:pt x="0" y="0"/>
                  </a:moveTo>
                  <a:lnTo>
                    <a:pt x="0" y="38950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349" y="2029460"/>
              <a:ext cx="44450" cy="3895090"/>
            </a:xfrm>
            <a:custGeom>
              <a:avLst/>
              <a:gdLst/>
              <a:ahLst/>
              <a:cxnLst/>
              <a:rect l="l" t="t" r="r" b="b"/>
              <a:pathLst>
                <a:path w="44450" h="3895090">
                  <a:moveTo>
                    <a:pt x="0" y="3895090"/>
                  </a:moveTo>
                  <a:lnTo>
                    <a:pt x="44450" y="3895090"/>
                  </a:lnTo>
                  <a:lnTo>
                    <a:pt x="44450" y="0"/>
                  </a:lnTo>
                  <a:lnTo>
                    <a:pt x="0" y="0"/>
                  </a:lnTo>
                  <a:lnTo>
                    <a:pt x="0" y="38950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7940" y="2049779"/>
            <a:ext cx="9102090" cy="934719"/>
          </a:xfrm>
          <a:custGeom>
            <a:avLst/>
            <a:gdLst/>
            <a:ahLst/>
            <a:cxnLst/>
            <a:rect l="l" t="t" r="r" b="b"/>
            <a:pathLst>
              <a:path w="9102090" h="934719">
                <a:moveTo>
                  <a:pt x="0" y="934720"/>
                </a:moveTo>
                <a:lnTo>
                  <a:pt x="9102090" y="934720"/>
                </a:lnTo>
                <a:lnTo>
                  <a:pt x="9102090" y="0"/>
                </a:lnTo>
                <a:lnTo>
                  <a:pt x="0" y="0"/>
                </a:lnTo>
                <a:lnTo>
                  <a:pt x="0" y="93472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940" y="2984500"/>
            <a:ext cx="9102090" cy="2940050"/>
          </a:xfrm>
          <a:custGeom>
            <a:avLst/>
            <a:gdLst/>
            <a:ahLst/>
            <a:cxnLst/>
            <a:rect l="l" t="t" r="r" b="b"/>
            <a:pathLst>
              <a:path w="9102090" h="2940050">
                <a:moveTo>
                  <a:pt x="0" y="2940050"/>
                </a:moveTo>
                <a:lnTo>
                  <a:pt x="9102090" y="2940050"/>
                </a:lnTo>
                <a:lnTo>
                  <a:pt x="9102090" y="0"/>
                </a:lnTo>
                <a:lnTo>
                  <a:pt x="0" y="0"/>
                </a:lnTo>
                <a:lnTo>
                  <a:pt x="0" y="2940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00070" y="2029459"/>
            <a:ext cx="6029960" cy="19050"/>
          </a:xfrm>
          <a:custGeom>
            <a:avLst/>
            <a:gdLst/>
            <a:ahLst/>
            <a:cxnLst/>
            <a:rect l="l" t="t" r="r" b="b"/>
            <a:pathLst>
              <a:path w="6029959" h="19050">
                <a:moveTo>
                  <a:pt x="44450" y="0"/>
                </a:moveTo>
                <a:lnTo>
                  <a:pt x="0" y="0"/>
                </a:lnTo>
                <a:lnTo>
                  <a:pt x="0" y="19050"/>
                </a:lnTo>
                <a:lnTo>
                  <a:pt x="44450" y="19050"/>
                </a:lnTo>
                <a:lnTo>
                  <a:pt x="44450" y="0"/>
                </a:lnTo>
                <a:close/>
              </a:path>
              <a:path w="6029959" h="19050">
                <a:moveTo>
                  <a:pt x="1592580" y="0"/>
                </a:moveTo>
                <a:lnTo>
                  <a:pt x="1569720" y="0"/>
                </a:lnTo>
                <a:lnTo>
                  <a:pt x="1548130" y="0"/>
                </a:lnTo>
                <a:lnTo>
                  <a:pt x="1525270" y="0"/>
                </a:lnTo>
                <a:lnTo>
                  <a:pt x="1525270" y="19050"/>
                </a:lnTo>
                <a:lnTo>
                  <a:pt x="1548130" y="19050"/>
                </a:lnTo>
                <a:lnTo>
                  <a:pt x="1569720" y="19050"/>
                </a:lnTo>
                <a:lnTo>
                  <a:pt x="1592580" y="19050"/>
                </a:lnTo>
                <a:lnTo>
                  <a:pt x="1592580" y="0"/>
                </a:lnTo>
                <a:close/>
              </a:path>
              <a:path w="6029959" h="19050">
                <a:moveTo>
                  <a:pt x="4528820" y="0"/>
                </a:moveTo>
                <a:lnTo>
                  <a:pt x="4484370" y="0"/>
                </a:lnTo>
                <a:lnTo>
                  <a:pt x="4484370" y="19050"/>
                </a:lnTo>
                <a:lnTo>
                  <a:pt x="4528820" y="19050"/>
                </a:lnTo>
                <a:lnTo>
                  <a:pt x="4528820" y="0"/>
                </a:lnTo>
                <a:close/>
              </a:path>
              <a:path w="6029959" h="19050">
                <a:moveTo>
                  <a:pt x="6029960" y="1270"/>
                </a:moveTo>
                <a:lnTo>
                  <a:pt x="6009640" y="1270"/>
                </a:lnTo>
                <a:lnTo>
                  <a:pt x="6009640" y="19050"/>
                </a:lnTo>
                <a:lnTo>
                  <a:pt x="6029960" y="19050"/>
                </a:lnTo>
                <a:lnTo>
                  <a:pt x="6029960" y="127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3100070" y="5530850"/>
            <a:ext cx="1569720" cy="38100"/>
            <a:chOff x="3100070" y="5530850"/>
            <a:chExt cx="1569720" cy="38100"/>
          </a:xfrm>
        </p:grpSpPr>
        <p:sp>
          <p:nvSpPr>
            <p:cNvPr id="12" name="object 12"/>
            <p:cNvSpPr/>
            <p:nvPr/>
          </p:nvSpPr>
          <p:spPr>
            <a:xfrm>
              <a:off x="310007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100070" y="5530850"/>
              <a:ext cx="1569720" cy="38100"/>
            </a:xfrm>
            <a:custGeom>
              <a:avLst/>
              <a:gdLst/>
              <a:ahLst/>
              <a:cxnLst/>
              <a:rect l="l" t="t" r="r" b="b"/>
              <a:pathLst>
                <a:path w="1569720" h="38100">
                  <a:moveTo>
                    <a:pt x="156972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69720" y="38100"/>
                  </a:lnTo>
                  <a:lnTo>
                    <a:pt x="15697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28257" y="2048192"/>
          <a:ext cx="9100184" cy="35017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52775"/>
                <a:gridCol w="1423670"/>
                <a:gridCol w="2724785"/>
                <a:gridCol w="1798954"/>
              </a:tblGrid>
              <a:tr h="1569958">
                <a:tc gridSpan="4">
                  <a:txBody>
                    <a:bodyPr/>
                    <a:lstStyle/>
                    <a:p>
                      <a:pPr marR="8255" algn="ctr">
                        <a:lnSpc>
                          <a:spcPts val="2125"/>
                        </a:lnSpc>
                      </a:pPr>
                      <a:r>
                        <a:rPr sz="1900" b="1" spc="165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1900" b="1" spc="32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19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Service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3498215" marR="3505200" algn="ctr">
                        <a:lnSpc>
                          <a:spcPct val="110100"/>
                        </a:lnSpc>
                      </a:pPr>
                      <a:r>
                        <a:rPr sz="1900" b="1" spc="245" dirty="0">
                          <a:latin typeface="Arial"/>
                          <a:cs typeface="Arial"/>
                        </a:rPr>
                        <a:t>Balance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Sheet  </a:t>
                      </a:r>
                      <a:r>
                        <a:rPr sz="1900" b="1" spc="30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900" b="1" spc="140" dirty="0">
                          <a:latin typeface="Arial"/>
                          <a:cs typeface="Arial"/>
                        </a:rPr>
                        <a:t>8,</a:t>
                      </a:r>
                      <a:r>
                        <a:rPr sz="1900" b="1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2003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45085" marR="121920" indent="1816100">
                        <a:lnSpc>
                          <a:spcPts val="2510"/>
                        </a:lnSpc>
                        <a:spcBef>
                          <a:spcPts val="110"/>
                        </a:spcBef>
                        <a:tabLst>
                          <a:tab pos="3227705" algn="l"/>
                          <a:tab pos="3744595" algn="l"/>
                          <a:tab pos="4685665" algn="l"/>
                          <a:tab pos="4752975" algn="l"/>
                        </a:tabLst>
                      </a:pPr>
                      <a:r>
                        <a:rPr sz="1900" b="1" spc="140" dirty="0">
                          <a:latin typeface="Arial"/>
                          <a:cs typeface="Arial"/>
                        </a:rPr>
                        <a:t>Assets				</a:t>
                      </a:r>
                      <a:r>
                        <a:rPr sz="1900" b="1" spc="210" dirty="0">
                          <a:latin typeface="Arial"/>
                          <a:cs typeface="Arial"/>
                        </a:rPr>
                        <a:t>Liabilities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Equity  </a:t>
                      </a:r>
                      <a:r>
                        <a:rPr sz="1900" b="1" spc="19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Cash	</a:t>
                      </a:r>
                      <a:r>
                        <a:rPr sz="1900" b="1" spc="21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3,500	</a:t>
                      </a:r>
                      <a:r>
                        <a:rPr sz="1900" b="1" spc="190" dirty="0">
                          <a:latin typeface="Arial"/>
                          <a:cs typeface="Arial"/>
                        </a:rPr>
                        <a:t>Liabilities: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18134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Tools </a:t>
                      </a:r>
                      <a:r>
                        <a:rPr sz="1900" b="1" spc="280" dirty="0">
                          <a:latin typeface="Arial"/>
                          <a:cs typeface="Arial"/>
                        </a:rPr>
                        <a:t>&amp;</a:t>
                      </a:r>
                      <a:r>
                        <a:rPr sz="19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5" dirty="0">
                          <a:latin typeface="Arial"/>
                          <a:cs typeface="Arial"/>
                        </a:rPr>
                        <a:t>Equipment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Notes</a:t>
                      </a: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20"/>
                        </a:spcBef>
                        <a:tabLst>
                          <a:tab pos="357505" algn="l"/>
                        </a:tabLst>
                      </a:pP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13</a:t>
                      </a:r>
                      <a:r>
                        <a:rPr sz="1900" b="1" spc="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</a:tr>
              <a:tr h="318134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Truck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spc="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25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1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70" dirty="0">
                          <a:latin typeface="Arial"/>
                          <a:cs typeface="Arial"/>
                        </a:rPr>
                        <a:t>Equity: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12954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15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1900" b="1" spc="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04" dirty="0">
                          <a:latin typeface="Arial"/>
                          <a:cs typeface="Arial"/>
                        </a:rPr>
                        <a:t>Stock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900" b="1" spc="75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15" name="object 15"/>
          <p:cNvGrpSpPr/>
          <p:nvPr/>
        </p:nvGrpSpPr>
        <p:grpSpPr>
          <a:xfrm>
            <a:off x="3122929" y="5849620"/>
            <a:ext cx="6009640" cy="76200"/>
            <a:chOff x="3122929" y="5849620"/>
            <a:chExt cx="6009640" cy="76200"/>
          </a:xfrm>
        </p:grpSpPr>
        <p:sp>
          <p:nvSpPr>
            <p:cNvPr id="16" name="object 16"/>
            <p:cNvSpPr/>
            <p:nvPr/>
          </p:nvSpPr>
          <p:spPr>
            <a:xfrm>
              <a:off x="3122929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122929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122929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22929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607300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607300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607300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607300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60960" y="5538708"/>
            <a:ext cx="73279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29" dirty="0">
                <a:latin typeface="Arial"/>
                <a:cs typeface="Arial"/>
              </a:rPr>
              <a:t>T</a:t>
            </a:r>
            <a:r>
              <a:rPr sz="1900" b="1" spc="250" dirty="0">
                <a:latin typeface="Arial"/>
                <a:cs typeface="Arial"/>
              </a:rPr>
              <a:t>o</a:t>
            </a:r>
            <a:r>
              <a:rPr sz="1900" b="1" spc="65" dirty="0">
                <a:latin typeface="Arial"/>
                <a:cs typeface="Arial"/>
              </a:rPr>
              <a:t>t</a:t>
            </a:r>
            <a:r>
              <a:rPr sz="1900" b="1" spc="35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4357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602990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21,000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701540" y="5538708"/>
            <a:ext cx="73406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50" dirty="0">
                <a:latin typeface="Arial"/>
                <a:cs typeface="Arial"/>
              </a:rPr>
              <a:t>T</a:t>
            </a:r>
            <a:r>
              <a:rPr sz="1900" b="1" spc="240" dirty="0">
                <a:latin typeface="Arial"/>
                <a:cs typeface="Arial"/>
              </a:rPr>
              <a:t>o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34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72921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087359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21,000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14" y="2028825"/>
            <a:ext cx="9127490" cy="3896360"/>
            <a:chOff x="5714" y="2028825"/>
            <a:chExt cx="9127490" cy="3896360"/>
          </a:xfrm>
        </p:grpSpPr>
        <p:sp>
          <p:nvSpPr>
            <p:cNvPr id="3" name="object 3"/>
            <p:cNvSpPr/>
            <p:nvPr/>
          </p:nvSpPr>
          <p:spPr>
            <a:xfrm>
              <a:off x="6349" y="2029460"/>
              <a:ext cx="9126220" cy="0"/>
            </a:xfrm>
            <a:custGeom>
              <a:avLst/>
              <a:gdLst/>
              <a:ahLst/>
              <a:cxnLst/>
              <a:rect l="l" t="t" r="r" b="b"/>
              <a:pathLst>
                <a:path w="9126220">
                  <a:moveTo>
                    <a:pt x="0" y="0"/>
                  </a:moveTo>
                  <a:lnTo>
                    <a:pt x="912622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350" y="2030729"/>
              <a:ext cx="9123680" cy="36830"/>
            </a:xfrm>
            <a:custGeom>
              <a:avLst/>
              <a:gdLst/>
              <a:ahLst/>
              <a:cxnLst/>
              <a:rect l="l" t="t" r="r" b="b"/>
              <a:pathLst>
                <a:path w="9123680" h="36830">
                  <a:moveTo>
                    <a:pt x="91236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36830"/>
                  </a:lnTo>
                  <a:lnTo>
                    <a:pt x="9123680" y="36830"/>
                  </a:lnTo>
                  <a:lnTo>
                    <a:pt x="9123680" y="19050"/>
                  </a:lnTo>
                  <a:lnTo>
                    <a:pt x="912368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49" y="2029460"/>
              <a:ext cx="0" cy="3895090"/>
            </a:xfrm>
            <a:custGeom>
              <a:avLst/>
              <a:gdLst/>
              <a:ahLst/>
              <a:cxnLst/>
              <a:rect l="l" t="t" r="r" b="b"/>
              <a:pathLst>
                <a:path h="3895090">
                  <a:moveTo>
                    <a:pt x="0" y="0"/>
                  </a:moveTo>
                  <a:lnTo>
                    <a:pt x="0" y="38950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349" y="2029460"/>
              <a:ext cx="44450" cy="3895090"/>
            </a:xfrm>
            <a:custGeom>
              <a:avLst/>
              <a:gdLst/>
              <a:ahLst/>
              <a:cxnLst/>
              <a:rect l="l" t="t" r="r" b="b"/>
              <a:pathLst>
                <a:path w="44450" h="3895090">
                  <a:moveTo>
                    <a:pt x="0" y="3895090"/>
                  </a:moveTo>
                  <a:lnTo>
                    <a:pt x="44450" y="3895090"/>
                  </a:lnTo>
                  <a:lnTo>
                    <a:pt x="44450" y="0"/>
                  </a:lnTo>
                  <a:lnTo>
                    <a:pt x="0" y="0"/>
                  </a:lnTo>
                  <a:lnTo>
                    <a:pt x="0" y="38950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27940" y="2049779"/>
            <a:ext cx="9102090" cy="934719"/>
          </a:xfrm>
          <a:custGeom>
            <a:avLst/>
            <a:gdLst/>
            <a:ahLst/>
            <a:cxnLst/>
            <a:rect l="l" t="t" r="r" b="b"/>
            <a:pathLst>
              <a:path w="9102090" h="934719">
                <a:moveTo>
                  <a:pt x="0" y="934720"/>
                </a:moveTo>
                <a:lnTo>
                  <a:pt x="9102090" y="934720"/>
                </a:lnTo>
                <a:lnTo>
                  <a:pt x="9102090" y="0"/>
                </a:lnTo>
                <a:lnTo>
                  <a:pt x="0" y="0"/>
                </a:lnTo>
                <a:lnTo>
                  <a:pt x="0" y="93472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940" y="2984500"/>
            <a:ext cx="9102090" cy="2940050"/>
          </a:xfrm>
          <a:custGeom>
            <a:avLst/>
            <a:gdLst/>
            <a:ahLst/>
            <a:cxnLst/>
            <a:rect l="l" t="t" r="r" b="b"/>
            <a:pathLst>
              <a:path w="9102090" h="2940050">
                <a:moveTo>
                  <a:pt x="0" y="2940050"/>
                </a:moveTo>
                <a:lnTo>
                  <a:pt x="9102090" y="2940050"/>
                </a:lnTo>
                <a:lnTo>
                  <a:pt x="9102090" y="0"/>
                </a:lnTo>
                <a:lnTo>
                  <a:pt x="0" y="0"/>
                </a:lnTo>
                <a:lnTo>
                  <a:pt x="0" y="2940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00070" y="2029459"/>
            <a:ext cx="6029960" cy="19050"/>
          </a:xfrm>
          <a:custGeom>
            <a:avLst/>
            <a:gdLst/>
            <a:ahLst/>
            <a:cxnLst/>
            <a:rect l="l" t="t" r="r" b="b"/>
            <a:pathLst>
              <a:path w="6029959" h="19050">
                <a:moveTo>
                  <a:pt x="44450" y="0"/>
                </a:moveTo>
                <a:lnTo>
                  <a:pt x="0" y="0"/>
                </a:lnTo>
                <a:lnTo>
                  <a:pt x="0" y="19050"/>
                </a:lnTo>
                <a:lnTo>
                  <a:pt x="44450" y="19050"/>
                </a:lnTo>
                <a:lnTo>
                  <a:pt x="44450" y="0"/>
                </a:lnTo>
                <a:close/>
              </a:path>
              <a:path w="6029959" h="19050">
                <a:moveTo>
                  <a:pt x="1592580" y="0"/>
                </a:moveTo>
                <a:lnTo>
                  <a:pt x="1569720" y="0"/>
                </a:lnTo>
                <a:lnTo>
                  <a:pt x="1548130" y="0"/>
                </a:lnTo>
                <a:lnTo>
                  <a:pt x="1525270" y="0"/>
                </a:lnTo>
                <a:lnTo>
                  <a:pt x="1525270" y="19050"/>
                </a:lnTo>
                <a:lnTo>
                  <a:pt x="1548130" y="19050"/>
                </a:lnTo>
                <a:lnTo>
                  <a:pt x="1569720" y="19050"/>
                </a:lnTo>
                <a:lnTo>
                  <a:pt x="1592580" y="19050"/>
                </a:lnTo>
                <a:lnTo>
                  <a:pt x="1592580" y="0"/>
                </a:lnTo>
                <a:close/>
              </a:path>
              <a:path w="6029959" h="19050">
                <a:moveTo>
                  <a:pt x="4528820" y="0"/>
                </a:moveTo>
                <a:lnTo>
                  <a:pt x="4484370" y="0"/>
                </a:lnTo>
                <a:lnTo>
                  <a:pt x="4484370" y="19050"/>
                </a:lnTo>
                <a:lnTo>
                  <a:pt x="4528820" y="19050"/>
                </a:lnTo>
                <a:lnTo>
                  <a:pt x="4528820" y="0"/>
                </a:lnTo>
                <a:close/>
              </a:path>
              <a:path w="6029959" h="19050">
                <a:moveTo>
                  <a:pt x="6029960" y="1270"/>
                </a:moveTo>
                <a:lnTo>
                  <a:pt x="6009640" y="1270"/>
                </a:lnTo>
                <a:lnTo>
                  <a:pt x="6009640" y="19050"/>
                </a:lnTo>
                <a:lnTo>
                  <a:pt x="6029960" y="19050"/>
                </a:lnTo>
                <a:lnTo>
                  <a:pt x="6029960" y="127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28257" y="2048192"/>
          <a:ext cx="9100820" cy="35032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52775"/>
                <a:gridCol w="1423670"/>
                <a:gridCol w="2880360"/>
                <a:gridCol w="1644015"/>
              </a:tblGrid>
              <a:tr h="1569958">
                <a:tc gridSpan="4">
                  <a:txBody>
                    <a:bodyPr/>
                    <a:lstStyle/>
                    <a:p>
                      <a:pPr marR="8255" algn="ctr">
                        <a:lnSpc>
                          <a:spcPts val="2125"/>
                        </a:lnSpc>
                      </a:pPr>
                      <a:r>
                        <a:rPr sz="1900" b="1" spc="165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1900" b="1" spc="32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19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Service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3498215" marR="3505200" algn="ctr">
                        <a:lnSpc>
                          <a:spcPct val="110100"/>
                        </a:lnSpc>
                      </a:pPr>
                      <a:r>
                        <a:rPr sz="1900" b="1" spc="245" dirty="0">
                          <a:latin typeface="Arial"/>
                          <a:cs typeface="Arial"/>
                        </a:rPr>
                        <a:t>Balance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Sheet  </a:t>
                      </a:r>
                      <a:r>
                        <a:rPr sz="1900" b="1" spc="30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900" b="1" spc="155" dirty="0">
                          <a:latin typeface="Arial"/>
                          <a:cs typeface="Arial"/>
                        </a:rPr>
                        <a:t>11,</a:t>
                      </a:r>
                      <a:r>
                        <a:rPr sz="19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2003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45085" marR="121920" indent="1816100">
                        <a:lnSpc>
                          <a:spcPts val="2510"/>
                        </a:lnSpc>
                        <a:spcBef>
                          <a:spcPts val="110"/>
                        </a:spcBef>
                        <a:tabLst>
                          <a:tab pos="3227705" algn="l"/>
                          <a:tab pos="3744595" algn="l"/>
                          <a:tab pos="4685665" algn="l"/>
                          <a:tab pos="4752975" algn="l"/>
                        </a:tabLst>
                      </a:pPr>
                      <a:r>
                        <a:rPr sz="1900" b="1" spc="140" dirty="0">
                          <a:latin typeface="Arial"/>
                          <a:cs typeface="Arial"/>
                        </a:rPr>
                        <a:t>Assets				</a:t>
                      </a:r>
                      <a:r>
                        <a:rPr sz="1900" b="1" spc="210" dirty="0">
                          <a:latin typeface="Arial"/>
                          <a:cs typeface="Arial"/>
                        </a:rPr>
                        <a:t>Liabilities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Equity  </a:t>
                      </a:r>
                      <a:r>
                        <a:rPr sz="1900" b="1" spc="195" dirty="0">
                          <a:latin typeface="Arial"/>
                          <a:cs typeface="Arial"/>
                        </a:rPr>
                        <a:t>Cash	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3,500	</a:t>
                      </a:r>
                      <a:r>
                        <a:rPr sz="1900" b="1" spc="190" dirty="0">
                          <a:latin typeface="Arial"/>
                          <a:cs typeface="Arial"/>
                        </a:rPr>
                        <a:t>Liabilities: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18134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Tools </a:t>
                      </a:r>
                      <a:r>
                        <a:rPr sz="1900" b="1" spc="28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900" b="1" spc="-16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Equipment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900" b="1" spc="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80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20"/>
                        </a:spcBef>
                        <a:tabLst>
                          <a:tab pos="357505" algn="l"/>
                        </a:tabLst>
                      </a:pPr>
                      <a:r>
                        <a:rPr sz="19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</a:tr>
              <a:tr h="340756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Truck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4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30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274365">
                <a:tc gridSpan="3">
                  <a:txBody>
                    <a:bodyPr/>
                    <a:lstStyle/>
                    <a:p>
                      <a:pPr marL="486727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Liabilities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4685665" marR="558800">
                        <a:lnSpc>
                          <a:spcPct val="109600"/>
                        </a:lnSpc>
                        <a:spcBef>
                          <a:spcPts val="10"/>
                        </a:spcBef>
                      </a:pPr>
                      <a:r>
                        <a:rPr sz="1900" b="1" spc="225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70" dirty="0">
                          <a:latin typeface="Arial"/>
                          <a:cs typeface="Arial"/>
                        </a:rPr>
                        <a:t>Equity: 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04" dirty="0">
                          <a:latin typeface="Arial"/>
                          <a:cs typeface="Arial"/>
                        </a:rPr>
                        <a:t>Stock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5904">
                        <a:lnSpc>
                          <a:spcPts val="2120"/>
                        </a:lnSpc>
                        <a:tabLst>
                          <a:tab pos="614045" algn="l"/>
                        </a:tabLst>
                      </a:pPr>
                      <a:r>
                        <a:rPr sz="1900" b="1" spc="21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0" dirty="0">
                          <a:latin typeface="Arial"/>
                          <a:cs typeface="Arial"/>
                        </a:rPr>
                        <a:t>13,300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771525">
                        <a:lnSpc>
                          <a:spcPct val="100000"/>
                        </a:lnSpc>
                      </a:pPr>
                      <a:r>
                        <a:rPr sz="1900" b="1" spc="185" dirty="0">
                          <a:latin typeface="Arial"/>
                          <a:cs typeface="Arial"/>
                        </a:rPr>
                        <a:t>8,000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11" name="object 11"/>
          <p:cNvGrpSpPr/>
          <p:nvPr/>
        </p:nvGrpSpPr>
        <p:grpSpPr>
          <a:xfrm>
            <a:off x="3100070" y="5530850"/>
            <a:ext cx="1569720" cy="38100"/>
            <a:chOff x="3100070" y="5530850"/>
            <a:chExt cx="1569720" cy="38100"/>
          </a:xfrm>
        </p:grpSpPr>
        <p:sp>
          <p:nvSpPr>
            <p:cNvPr id="12" name="object 12"/>
            <p:cNvSpPr/>
            <p:nvPr/>
          </p:nvSpPr>
          <p:spPr>
            <a:xfrm>
              <a:off x="310007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100070" y="5530850"/>
              <a:ext cx="1569720" cy="38100"/>
            </a:xfrm>
            <a:custGeom>
              <a:avLst/>
              <a:gdLst/>
              <a:ahLst/>
              <a:cxnLst/>
              <a:rect l="l" t="t" r="r" b="b"/>
              <a:pathLst>
                <a:path w="1569720" h="38100">
                  <a:moveTo>
                    <a:pt x="156972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69720" y="38100"/>
                  </a:lnTo>
                  <a:lnTo>
                    <a:pt x="15697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584440" y="5530850"/>
            <a:ext cx="1548130" cy="38100"/>
            <a:chOff x="7584440" y="5530850"/>
            <a:chExt cx="1548130" cy="38100"/>
          </a:xfrm>
        </p:grpSpPr>
        <p:sp>
          <p:nvSpPr>
            <p:cNvPr id="15" name="object 15"/>
            <p:cNvSpPr/>
            <p:nvPr/>
          </p:nvSpPr>
          <p:spPr>
            <a:xfrm>
              <a:off x="758444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84440" y="5530850"/>
              <a:ext cx="1545590" cy="38100"/>
            </a:xfrm>
            <a:custGeom>
              <a:avLst/>
              <a:gdLst/>
              <a:ahLst/>
              <a:cxnLst/>
              <a:rect l="l" t="t" r="r" b="b"/>
              <a:pathLst>
                <a:path w="1545590" h="38100">
                  <a:moveTo>
                    <a:pt x="0" y="38100"/>
                  </a:moveTo>
                  <a:lnTo>
                    <a:pt x="1545589" y="38100"/>
                  </a:lnTo>
                  <a:lnTo>
                    <a:pt x="1545589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122929" y="5849620"/>
            <a:ext cx="6009640" cy="76200"/>
            <a:chOff x="3122929" y="5849620"/>
            <a:chExt cx="6009640" cy="76200"/>
          </a:xfrm>
        </p:grpSpPr>
        <p:sp>
          <p:nvSpPr>
            <p:cNvPr id="18" name="object 18"/>
            <p:cNvSpPr/>
            <p:nvPr/>
          </p:nvSpPr>
          <p:spPr>
            <a:xfrm>
              <a:off x="3122929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22929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122929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122929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607300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607300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607300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607300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228600" y="533400"/>
            <a:ext cx="8534400" cy="1062990"/>
          </a:xfrm>
          <a:prstGeom prst="rect">
            <a:avLst/>
          </a:prstGeom>
          <a:solidFill>
            <a:srgbClr val="FFFF9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1732280" marR="448945" indent="-1290320">
              <a:lnSpc>
                <a:spcPct val="100000"/>
              </a:lnSpc>
              <a:spcBef>
                <a:spcPts val="350"/>
              </a:spcBef>
            </a:pP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On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May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11,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JJ’s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purchased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some repair  parts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for $300 on</a:t>
            </a:r>
            <a:r>
              <a:rPr sz="3200" b="1" spc="-3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account.</a:t>
            </a:r>
            <a:endParaRPr sz="32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0960" y="5538708"/>
            <a:ext cx="73279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29" dirty="0">
                <a:latin typeface="Arial"/>
                <a:cs typeface="Arial"/>
              </a:rPr>
              <a:t>T</a:t>
            </a:r>
            <a:r>
              <a:rPr sz="1900" b="1" spc="250" dirty="0">
                <a:latin typeface="Arial"/>
                <a:cs typeface="Arial"/>
              </a:rPr>
              <a:t>o</a:t>
            </a:r>
            <a:r>
              <a:rPr sz="1900" b="1" spc="65" dirty="0">
                <a:latin typeface="Arial"/>
                <a:cs typeface="Arial"/>
              </a:rPr>
              <a:t>t</a:t>
            </a:r>
            <a:r>
              <a:rPr sz="1900" b="1" spc="35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24357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02990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21,300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701540" y="5538708"/>
            <a:ext cx="73406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50" dirty="0">
                <a:latin typeface="Arial"/>
                <a:cs typeface="Arial"/>
              </a:rPr>
              <a:t>T</a:t>
            </a:r>
            <a:r>
              <a:rPr sz="1900" b="1" spc="240" dirty="0">
                <a:latin typeface="Arial"/>
                <a:cs typeface="Arial"/>
              </a:rPr>
              <a:t>o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34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72921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087359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21,300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84200"/>
          </a:xfrm>
          <a:custGeom>
            <a:avLst/>
            <a:gdLst/>
            <a:ahLst/>
            <a:cxnLst/>
            <a:rect l="l" t="t" r="r" b="b"/>
            <a:pathLst>
              <a:path w="9144000" h="584200">
                <a:moveTo>
                  <a:pt x="0" y="584200"/>
                </a:moveTo>
                <a:lnTo>
                  <a:pt x="9144000" y="584200"/>
                </a:lnTo>
                <a:lnTo>
                  <a:pt x="9144000" y="0"/>
                </a:lnTo>
                <a:lnTo>
                  <a:pt x="0" y="0"/>
                </a:lnTo>
                <a:lnTo>
                  <a:pt x="0" y="584200"/>
                </a:lnTo>
                <a:close/>
              </a:path>
            </a:pathLst>
          </a:custGeom>
          <a:solidFill>
            <a:srgbClr val="F5BE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746250"/>
            <a:ext cx="9144000" cy="5111750"/>
          </a:xfrm>
          <a:custGeom>
            <a:avLst/>
            <a:gdLst/>
            <a:ahLst/>
            <a:cxnLst/>
            <a:rect l="l" t="t" r="r" b="b"/>
            <a:pathLst>
              <a:path w="9144000" h="5111750">
                <a:moveTo>
                  <a:pt x="0" y="5111750"/>
                </a:moveTo>
                <a:lnTo>
                  <a:pt x="9144000" y="5111750"/>
                </a:lnTo>
                <a:lnTo>
                  <a:pt x="9144000" y="0"/>
                </a:lnTo>
                <a:lnTo>
                  <a:pt x="0" y="0"/>
                </a:lnTo>
                <a:lnTo>
                  <a:pt x="0" y="5111750"/>
                </a:lnTo>
                <a:close/>
              </a:path>
            </a:pathLst>
          </a:custGeom>
          <a:solidFill>
            <a:srgbClr val="F5BE6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5714" y="2028825"/>
            <a:ext cx="9126855" cy="3896995"/>
            <a:chOff x="5714" y="2028825"/>
            <a:chExt cx="9126855" cy="3896995"/>
          </a:xfrm>
        </p:grpSpPr>
        <p:sp>
          <p:nvSpPr>
            <p:cNvPr id="5" name="object 5"/>
            <p:cNvSpPr/>
            <p:nvPr/>
          </p:nvSpPr>
          <p:spPr>
            <a:xfrm>
              <a:off x="6349" y="2029460"/>
              <a:ext cx="9126220" cy="0"/>
            </a:xfrm>
            <a:custGeom>
              <a:avLst/>
              <a:gdLst/>
              <a:ahLst/>
              <a:cxnLst/>
              <a:rect l="l" t="t" r="r" b="b"/>
              <a:pathLst>
                <a:path w="9126220">
                  <a:moveTo>
                    <a:pt x="0" y="0"/>
                  </a:moveTo>
                  <a:lnTo>
                    <a:pt x="912622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350" y="2030729"/>
              <a:ext cx="9123680" cy="36830"/>
            </a:xfrm>
            <a:custGeom>
              <a:avLst/>
              <a:gdLst/>
              <a:ahLst/>
              <a:cxnLst/>
              <a:rect l="l" t="t" r="r" b="b"/>
              <a:pathLst>
                <a:path w="9123680" h="36830">
                  <a:moveTo>
                    <a:pt x="91236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36830"/>
                  </a:lnTo>
                  <a:lnTo>
                    <a:pt x="9123680" y="36830"/>
                  </a:lnTo>
                  <a:lnTo>
                    <a:pt x="9123680" y="19050"/>
                  </a:lnTo>
                  <a:lnTo>
                    <a:pt x="912368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349" y="2029460"/>
              <a:ext cx="0" cy="3895090"/>
            </a:xfrm>
            <a:custGeom>
              <a:avLst/>
              <a:gdLst/>
              <a:ahLst/>
              <a:cxnLst/>
              <a:rect l="l" t="t" r="r" b="b"/>
              <a:pathLst>
                <a:path h="3895090">
                  <a:moveTo>
                    <a:pt x="0" y="0"/>
                  </a:moveTo>
                  <a:lnTo>
                    <a:pt x="0" y="38950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349" y="2029460"/>
              <a:ext cx="44450" cy="3895090"/>
            </a:xfrm>
            <a:custGeom>
              <a:avLst/>
              <a:gdLst/>
              <a:ahLst/>
              <a:cxnLst/>
              <a:rect l="l" t="t" r="r" b="b"/>
              <a:pathLst>
                <a:path w="44450" h="3895090">
                  <a:moveTo>
                    <a:pt x="0" y="3895090"/>
                  </a:moveTo>
                  <a:lnTo>
                    <a:pt x="44450" y="3895090"/>
                  </a:lnTo>
                  <a:lnTo>
                    <a:pt x="44450" y="0"/>
                  </a:lnTo>
                  <a:lnTo>
                    <a:pt x="0" y="0"/>
                  </a:lnTo>
                  <a:lnTo>
                    <a:pt x="0" y="38950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7939" y="2049779"/>
              <a:ext cx="9102090" cy="934719"/>
            </a:xfrm>
            <a:custGeom>
              <a:avLst/>
              <a:gdLst/>
              <a:ahLst/>
              <a:cxnLst/>
              <a:rect l="l" t="t" r="r" b="b"/>
              <a:pathLst>
                <a:path w="9102090" h="934719">
                  <a:moveTo>
                    <a:pt x="0" y="934720"/>
                  </a:moveTo>
                  <a:lnTo>
                    <a:pt x="9102090" y="934720"/>
                  </a:lnTo>
                  <a:lnTo>
                    <a:pt x="9102090" y="0"/>
                  </a:lnTo>
                  <a:lnTo>
                    <a:pt x="0" y="0"/>
                  </a:lnTo>
                  <a:lnTo>
                    <a:pt x="0" y="93472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939" y="2984500"/>
              <a:ext cx="9102090" cy="2940050"/>
            </a:xfrm>
            <a:custGeom>
              <a:avLst/>
              <a:gdLst/>
              <a:ahLst/>
              <a:cxnLst/>
              <a:rect l="l" t="t" r="r" b="b"/>
              <a:pathLst>
                <a:path w="9102090" h="2940050">
                  <a:moveTo>
                    <a:pt x="0" y="2940050"/>
                  </a:moveTo>
                  <a:lnTo>
                    <a:pt x="9102090" y="2940050"/>
                  </a:lnTo>
                  <a:lnTo>
                    <a:pt x="9102090" y="0"/>
                  </a:lnTo>
                  <a:lnTo>
                    <a:pt x="0" y="0"/>
                  </a:lnTo>
                  <a:lnTo>
                    <a:pt x="0" y="29400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122929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122929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122929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122929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607299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607299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07299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607299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3100070" y="2029460"/>
            <a:ext cx="44450" cy="19050"/>
          </a:xfrm>
          <a:custGeom>
            <a:avLst/>
            <a:gdLst/>
            <a:ahLst/>
            <a:cxnLst/>
            <a:rect l="l" t="t" r="r" b="b"/>
            <a:pathLst>
              <a:path w="44450" h="19050">
                <a:moveTo>
                  <a:pt x="44450" y="0"/>
                </a:moveTo>
                <a:lnTo>
                  <a:pt x="0" y="0"/>
                </a:lnTo>
                <a:lnTo>
                  <a:pt x="0" y="19050"/>
                </a:lnTo>
                <a:lnTo>
                  <a:pt x="44450" y="19050"/>
                </a:lnTo>
                <a:lnTo>
                  <a:pt x="4445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625340" y="2029459"/>
            <a:ext cx="67310" cy="19050"/>
          </a:xfrm>
          <a:custGeom>
            <a:avLst/>
            <a:gdLst/>
            <a:ahLst/>
            <a:cxnLst/>
            <a:rect l="l" t="t" r="r" b="b"/>
            <a:pathLst>
              <a:path w="67310" h="19050">
                <a:moveTo>
                  <a:pt x="67310" y="0"/>
                </a:moveTo>
                <a:lnTo>
                  <a:pt x="44450" y="0"/>
                </a:lnTo>
                <a:lnTo>
                  <a:pt x="22860" y="0"/>
                </a:lnTo>
                <a:lnTo>
                  <a:pt x="0" y="0"/>
                </a:lnTo>
                <a:lnTo>
                  <a:pt x="0" y="19050"/>
                </a:lnTo>
                <a:lnTo>
                  <a:pt x="22860" y="19050"/>
                </a:lnTo>
                <a:lnTo>
                  <a:pt x="44450" y="19050"/>
                </a:lnTo>
                <a:lnTo>
                  <a:pt x="67310" y="19050"/>
                </a:lnTo>
                <a:lnTo>
                  <a:pt x="6731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584440" y="2029460"/>
            <a:ext cx="44450" cy="19050"/>
          </a:xfrm>
          <a:custGeom>
            <a:avLst/>
            <a:gdLst/>
            <a:ahLst/>
            <a:cxnLst/>
            <a:rect l="l" t="t" r="r" b="b"/>
            <a:pathLst>
              <a:path w="44450" h="19050">
                <a:moveTo>
                  <a:pt x="44450" y="0"/>
                </a:moveTo>
                <a:lnTo>
                  <a:pt x="0" y="0"/>
                </a:lnTo>
                <a:lnTo>
                  <a:pt x="0" y="19050"/>
                </a:lnTo>
                <a:lnTo>
                  <a:pt x="44450" y="19050"/>
                </a:lnTo>
                <a:lnTo>
                  <a:pt x="4445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109709" y="2030729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0" y="17780"/>
                </a:moveTo>
                <a:lnTo>
                  <a:pt x="20320" y="17780"/>
                </a:lnTo>
                <a:lnTo>
                  <a:pt x="20320" y="0"/>
                </a:lnTo>
                <a:lnTo>
                  <a:pt x="0" y="0"/>
                </a:lnTo>
                <a:lnTo>
                  <a:pt x="0" y="1778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3100070" y="5530850"/>
            <a:ext cx="1569720" cy="38100"/>
            <a:chOff x="3100070" y="5530850"/>
            <a:chExt cx="1569720" cy="38100"/>
          </a:xfrm>
        </p:grpSpPr>
        <p:sp>
          <p:nvSpPr>
            <p:cNvPr id="24" name="object 24"/>
            <p:cNvSpPr/>
            <p:nvPr/>
          </p:nvSpPr>
          <p:spPr>
            <a:xfrm>
              <a:off x="310007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100070" y="5530850"/>
              <a:ext cx="1569720" cy="38100"/>
            </a:xfrm>
            <a:custGeom>
              <a:avLst/>
              <a:gdLst/>
              <a:ahLst/>
              <a:cxnLst/>
              <a:rect l="l" t="t" r="r" b="b"/>
              <a:pathLst>
                <a:path w="1569720" h="38100">
                  <a:moveTo>
                    <a:pt x="156972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69720" y="38100"/>
                  </a:lnTo>
                  <a:lnTo>
                    <a:pt x="15697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7584440" y="5530850"/>
            <a:ext cx="1548130" cy="38100"/>
            <a:chOff x="7584440" y="5530850"/>
            <a:chExt cx="1548130" cy="38100"/>
          </a:xfrm>
        </p:grpSpPr>
        <p:sp>
          <p:nvSpPr>
            <p:cNvPr id="27" name="object 27"/>
            <p:cNvSpPr/>
            <p:nvPr/>
          </p:nvSpPr>
          <p:spPr>
            <a:xfrm>
              <a:off x="758444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584440" y="5530850"/>
              <a:ext cx="1545590" cy="38100"/>
            </a:xfrm>
            <a:custGeom>
              <a:avLst/>
              <a:gdLst/>
              <a:ahLst/>
              <a:cxnLst/>
              <a:rect l="l" t="t" r="r" b="b"/>
              <a:pathLst>
                <a:path w="1545590" h="38100">
                  <a:moveTo>
                    <a:pt x="0" y="38100"/>
                  </a:moveTo>
                  <a:lnTo>
                    <a:pt x="1545589" y="38100"/>
                  </a:lnTo>
                  <a:lnTo>
                    <a:pt x="1545589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-6289" y="577910"/>
            <a:ext cx="9156700" cy="1174750"/>
            <a:chOff x="-6289" y="577910"/>
            <a:chExt cx="9156700" cy="1174750"/>
          </a:xfrm>
        </p:grpSpPr>
        <p:sp>
          <p:nvSpPr>
            <p:cNvPr id="30" name="object 30"/>
            <p:cNvSpPr/>
            <p:nvPr/>
          </p:nvSpPr>
          <p:spPr>
            <a:xfrm>
              <a:off x="0" y="584199"/>
              <a:ext cx="9144000" cy="1162050"/>
            </a:xfrm>
            <a:custGeom>
              <a:avLst/>
              <a:gdLst/>
              <a:ahLst/>
              <a:cxnLst/>
              <a:rect l="l" t="t" r="r" b="b"/>
              <a:pathLst>
                <a:path w="9144000" h="1162050">
                  <a:moveTo>
                    <a:pt x="9144000" y="0"/>
                  </a:moveTo>
                  <a:lnTo>
                    <a:pt x="0" y="0"/>
                  </a:lnTo>
                  <a:lnTo>
                    <a:pt x="0" y="1162050"/>
                  </a:lnTo>
                  <a:lnTo>
                    <a:pt x="9144000" y="1162050"/>
                  </a:lnTo>
                  <a:close/>
                </a:path>
              </a:pathLst>
            </a:custGeom>
            <a:solidFill>
              <a:srgbClr val="FF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0" y="584199"/>
              <a:ext cx="9144000" cy="1162050"/>
            </a:xfrm>
            <a:custGeom>
              <a:avLst/>
              <a:gdLst/>
              <a:ahLst/>
              <a:cxnLst/>
              <a:rect l="l" t="t" r="r" b="b"/>
              <a:pathLst>
                <a:path w="9144000" h="1162050">
                  <a:moveTo>
                    <a:pt x="4572000" y="1162050"/>
                  </a:moveTo>
                  <a:lnTo>
                    <a:pt x="0" y="1162050"/>
                  </a:lnTo>
                  <a:lnTo>
                    <a:pt x="0" y="0"/>
                  </a:lnTo>
                  <a:lnTo>
                    <a:pt x="9144000" y="0"/>
                  </a:lnTo>
                  <a:lnTo>
                    <a:pt x="9144000" y="1162050"/>
                  </a:lnTo>
                  <a:lnTo>
                    <a:pt x="4572000" y="1162050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32" name="object 32"/>
          <p:cNvGraphicFramePr>
            <a:graphicFrameLocks noGrp="1"/>
          </p:cNvGraphicFramePr>
          <p:nvPr/>
        </p:nvGraphicFramePr>
        <p:xfrm>
          <a:off x="22255" y="584200"/>
          <a:ext cx="9121773" cy="49672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92475"/>
                <a:gridCol w="1290954"/>
                <a:gridCol w="2880360"/>
                <a:gridCol w="1657984"/>
              </a:tblGrid>
              <a:tr h="3033950">
                <a:tc gridSpan="4">
                  <a:txBody>
                    <a:bodyPr/>
                    <a:lstStyle/>
                    <a:p>
                      <a:pPr marL="69850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Jill realized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she had </a:t>
                      </a: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purchased more repair parts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than</a:t>
                      </a:r>
                      <a:r>
                        <a:rPr sz="20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needed.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R="25400" algn="ctr">
                        <a:lnSpc>
                          <a:spcPct val="100000"/>
                        </a:lnSpc>
                        <a:spcBef>
                          <a:spcPts val="1250"/>
                        </a:spcBef>
                      </a:pP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On </a:t>
                      </a:r>
                      <a:r>
                        <a:rPr sz="2000" b="1" spc="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18, JJ’s </a:t>
                      </a:r>
                      <a:r>
                        <a:rPr sz="2000" b="1" spc="1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was </a:t>
                      </a: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able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to </a:t>
                      </a: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sell half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of the </a:t>
                      </a: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repair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parts </a:t>
                      </a:r>
                      <a:r>
                        <a:rPr sz="2000" b="1" spc="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to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ABC </a:t>
                      </a:r>
                      <a:r>
                        <a:rPr sz="2000" b="1" spc="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Lawns</a:t>
                      </a:r>
                      <a:r>
                        <a:rPr sz="2000" b="1" spc="-13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for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R="22225" algn="ctr">
                        <a:lnSpc>
                          <a:spcPct val="100000"/>
                        </a:lnSpc>
                        <a:tabLst>
                          <a:tab pos="3937635" algn="l"/>
                        </a:tabLst>
                      </a:pP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$150, a </a:t>
                      </a: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price equal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2000" b="1" spc="1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JJ’s</a:t>
                      </a:r>
                      <a:r>
                        <a:rPr sz="2000" b="1" spc="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cost.	JJ’s </a:t>
                      </a:r>
                      <a:r>
                        <a:rPr sz="2000" b="1" spc="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will </a:t>
                      </a: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receive </a:t>
                      </a:r>
                      <a:r>
                        <a:rPr sz="20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the cash </a:t>
                      </a:r>
                      <a:r>
                        <a:rPr sz="2000" b="1" spc="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within </a:t>
                      </a:r>
                      <a:r>
                        <a:rPr sz="20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30</a:t>
                      </a:r>
                      <a:r>
                        <a:rPr sz="2000" b="1" spc="-8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0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days.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2898140" marR="2914650" algn="ctr">
                        <a:lnSpc>
                          <a:spcPct val="110100"/>
                        </a:lnSpc>
                        <a:spcBef>
                          <a:spcPts val="5"/>
                        </a:spcBef>
                      </a:pPr>
                      <a:r>
                        <a:rPr sz="1900" b="1" spc="165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1900" b="1" spc="32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19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Service  </a:t>
                      </a:r>
                      <a:r>
                        <a:rPr sz="1900" b="1" spc="245" dirty="0">
                          <a:latin typeface="Arial"/>
                          <a:cs typeface="Arial"/>
                        </a:rPr>
                        <a:t>Balance</a:t>
                      </a:r>
                      <a:r>
                        <a:rPr sz="1900" b="1" spc="3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Sheet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900" b="1" spc="30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900" b="1" spc="155" dirty="0">
                          <a:latin typeface="Arial"/>
                          <a:cs typeface="Arial"/>
                        </a:rPr>
                        <a:t>18,</a:t>
                      </a:r>
                      <a:r>
                        <a:rPr sz="1900" b="1" spc="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2003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50800" marR="135890" indent="1816100">
                        <a:lnSpc>
                          <a:spcPts val="2510"/>
                        </a:lnSpc>
                        <a:spcBef>
                          <a:spcPts val="110"/>
                        </a:spcBef>
                        <a:tabLst>
                          <a:tab pos="3233420" algn="l"/>
                          <a:tab pos="3750310" algn="l"/>
                          <a:tab pos="4691380" algn="l"/>
                          <a:tab pos="4758690" algn="l"/>
                        </a:tabLst>
                      </a:pPr>
                      <a:r>
                        <a:rPr sz="1900" b="1" spc="140" dirty="0">
                          <a:latin typeface="Arial"/>
                          <a:cs typeface="Arial"/>
                        </a:rPr>
                        <a:t>Assets				</a:t>
                      </a:r>
                      <a:r>
                        <a:rPr sz="1900" b="1" spc="210" dirty="0">
                          <a:latin typeface="Arial"/>
                          <a:cs typeface="Arial"/>
                        </a:rPr>
                        <a:t>Liabilities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Equity  </a:t>
                      </a:r>
                      <a:r>
                        <a:rPr sz="1900" b="1" spc="195" dirty="0">
                          <a:latin typeface="Arial"/>
                          <a:cs typeface="Arial"/>
                        </a:rPr>
                        <a:t>Cash	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3,500	</a:t>
                      </a:r>
                      <a:r>
                        <a:rPr sz="1900" b="1" spc="190" dirty="0">
                          <a:latin typeface="Arial"/>
                          <a:cs typeface="Arial"/>
                        </a:rPr>
                        <a:t>Liabilities: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4445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1813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19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5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Receivable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55575" algn="r">
                        <a:lnSpc>
                          <a:spcPct val="100000"/>
                        </a:lnSpc>
                        <a:spcBef>
                          <a:spcPts val="20"/>
                        </a:spcBef>
                        <a:tabLst>
                          <a:tab pos="357505" algn="l"/>
                        </a:tabLst>
                      </a:pPr>
                      <a:r>
                        <a:rPr sz="19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</a:tr>
              <a:tr h="340756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2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Tools </a:t>
                      </a:r>
                      <a:r>
                        <a:rPr sz="1900" b="1" spc="28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900" b="1" spc="-1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Equipment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900" b="1" spc="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65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5557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274365">
                <a:tc>
                  <a:txBody>
                    <a:bodyPr/>
                    <a:lstStyle/>
                    <a:p>
                      <a:pPr marL="50800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Truck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ts val="2120"/>
                        </a:lnSpc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9019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Liabilities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108585" marR="558800">
                        <a:lnSpc>
                          <a:spcPct val="109600"/>
                        </a:lnSpc>
                        <a:spcBef>
                          <a:spcPts val="10"/>
                        </a:spcBef>
                      </a:pPr>
                      <a:r>
                        <a:rPr sz="1900" b="1" spc="225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70" dirty="0">
                          <a:latin typeface="Arial"/>
                          <a:cs typeface="Arial"/>
                        </a:rPr>
                        <a:t>Equity: 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04" dirty="0">
                          <a:latin typeface="Arial"/>
                          <a:cs typeface="Arial"/>
                        </a:rPr>
                        <a:t>Stock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5904">
                        <a:lnSpc>
                          <a:spcPts val="2120"/>
                        </a:lnSpc>
                        <a:tabLst>
                          <a:tab pos="614045" algn="l"/>
                        </a:tabLst>
                      </a:pPr>
                      <a:r>
                        <a:rPr sz="1900" b="1" spc="21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0" dirty="0">
                          <a:latin typeface="Arial"/>
                          <a:cs typeface="Arial"/>
                        </a:rPr>
                        <a:t>13,300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771525">
                        <a:lnSpc>
                          <a:spcPct val="100000"/>
                        </a:lnSpc>
                      </a:pPr>
                      <a:r>
                        <a:rPr sz="1900" b="1" spc="185" dirty="0">
                          <a:latin typeface="Arial"/>
                          <a:cs typeface="Arial"/>
                        </a:rPr>
                        <a:t>8,000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3" name="object 33"/>
          <p:cNvSpPr txBox="1"/>
          <p:nvPr/>
        </p:nvSpPr>
        <p:spPr>
          <a:xfrm>
            <a:off x="60960" y="5538708"/>
            <a:ext cx="73279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29" dirty="0">
                <a:latin typeface="Arial"/>
                <a:cs typeface="Arial"/>
              </a:rPr>
              <a:t>T</a:t>
            </a:r>
            <a:r>
              <a:rPr sz="1900" b="1" spc="250" dirty="0">
                <a:latin typeface="Arial"/>
                <a:cs typeface="Arial"/>
              </a:rPr>
              <a:t>o</a:t>
            </a:r>
            <a:r>
              <a:rPr sz="1900" b="1" spc="65" dirty="0">
                <a:latin typeface="Arial"/>
                <a:cs typeface="Arial"/>
              </a:rPr>
              <a:t>t</a:t>
            </a:r>
            <a:r>
              <a:rPr sz="1900" b="1" spc="35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24357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602990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21,300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701540" y="5538708"/>
            <a:ext cx="73406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50" dirty="0">
                <a:latin typeface="Arial"/>
                <a:cs typeface="Arial"/>
              </a:rPr>
              <a:t>T</a:t>
            </a:r>
            <a:r>
              <a:rPr sz="1900" b="1" spc="240" dirty="0">
                <a:latin typeface="Arial"/>
                <a:cs typeface="Arial"/>
              </a:rPr>
              <a:t>o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34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72921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087359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21,300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14" y="2028825"/>
            <a:ext cx="9127490" cy="3896360"/>
            <a:chOff x="5714" y="2028825"/>
            <a:chExt cx="9127490" cy="3896360"/>
          </a:xfrm>
        </p:grpSpPr>
        <p:sp>
          <p:nvSpPr>
            <p:cNvPr id="3" name="object 3"/>
            <p:cNvSpPr/>
            <p:nvPr/>
          </p:nvSpPr>
          <p:spPr>
            <a:xfrm>
              <a:off x="6349" y="2029460"/>
              <a:ext cx="9126220" cy="0"/>
            </a:xfrm>
            <a:custGeom>
              <a:avLst/>
              <a:gdLst/>
              <a:ahLst/>
              <a:cxnLst/>
              <a:rect l="l" t="t" r="r" b="b"/>
              <a:pathLst>
                <a:path w="9126220">
                  <a:moveTo>
                    <a:pt x="0" y="0"/>
                  </a:moveTo>
                  <a:lnTo>
                    <a:pt x="912622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350" y="2030729"/>
              <a:ext cx="9123680" cy="36830"/>
            </a:xfrm>
            <a:custGeom>
              <a:avLst/>
              <a:gdLst/>
              <a:ahLst/>
              <a:cxnLst/>
              <a:rect l="l" t="t" r="r" b="b"/>
              <a:pathLst>
                <a:path w="9123680" h="36830">
                  <a:moveTo>
                    <a:pt x="91236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36830"/>
                  </a:lnTo>
                  <a:lnTo>
                    <a:pt x="9123680" y="36830"/>
                  </a:lnTo>
                  <a:lnTo>
                    <a:pt x="9123680" y="19050"/>
                  </a:lnTo>
                  <a:lnTo>
                    <a:pt x="912368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49" y="2029460"/>
              <a:ext cx="0" cy="3895090"/>
            </a:xfrm>
            <a:custGeom>
              <a:avLst/>
              <a:gdLst/>
              <a:ahLst/>
              <a:cxnLst/>
              <a:rect l="l" t="t" r="r" b="b"/>
              <a:pathLst>
                <a:path h="3895090">
                  <a:moveTo>
                    <a:pt x="0" y="0"/>
                  </a:moveTo>
                  <a:lnTo>
                    <a:pt x="0" y="38950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349" y="2029460"/>
              <a:ext cx="44450" cy="3895090"/>
            </a:xfrm>
            <a:custGeom>
              <a:avLst/>
              <a:gdLst/>
              <a:ahLst/>
              <a:cxnLst/>
              <a:rect l="l" t="t" r="r" b="b"/>
              <a:pathLst>
                <a:path w="44450" h="3895090">
                  <a:moveTo>
                    <a:pt x="0" y="3895090"/>
                  </a:moveTo>
                  <a:lnTo>
                    <a:pt x="44450" y="3895090"/>
                  </a:lnTo>
                  <a:lnTo>
                    <a:pt x="44450" y="0"/>
                  </a:lnTo>
                  <a:lnTo>
                    <a:pt x="0" y="0"/>
                  </a:lnTo>
                  <a:lnTo>
                    <a:pt x="0" y="38950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27940" y="2049779"/>
            <a:ext cx="9102090" cy="934719"/>
          </a:xfrm>
          <a:custGeom>
            <a:avLst/>
            <a:gdLst/>
            <a:ahLst/>
            <a:cxnLst/>
            <a:rect l="l" t="t" r="r" b="b"/>
            <a:pathLst>
              <a:path w="9102090" h="934719">
                <a:moveTo>
                  <a:pt x="0" y="934720"/>
                </a:moveTo>
                <a:lnTo>
                  <a:pt x="9102090" y="934720"/>
                </a:lnTo>
                <a:lnTo>
                  <a:pt x="9102090" y="0"/>
                </a:lnTo>
                <a:lnTo>
                  <a:pt x="0" y="0"/>
                </a:lnTo>
                <a:lnTo>
                  <a:pt x="0" y="93472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940" y="2984500"/>
            <a:ext cx="9102090" cy="2940050"/>
          </a:xfrm>
          <a:custGeom>
            <a:avLst/>
            <a:gdLst/>
            <a:ahLst/>
            <a:cxnLst/>
            <a:rect l="l" t="t" r="r" b="b"/>
            <a:pathLst>
              <a:path w="9102090" h="2940050">
                <a:moveTo>
                  <a:pt x="0" y="2940050"/>
                </a:moveTo>
                <a:lnTo>
                  <a:pt x="9102090" y="2940050"/>
                </a:lnTo>
                <a:lnTo>
                  <a:pt x="9102090" y="0"/>
                </a:lnTo>
                <a:lnTo>
                  <a:pt x="0" y="0"/>
                </a:lnTo>
                <a:lnTo>
                  <a:pt x="0" y="2940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00070" y="2029459"/>
            <a:ext cx="6029960" cy="19050"/>
          </a:xfrm>
          <a:custGeom>
            <a:avLst/>
            <a:gdLst/>
            <a:ahLst/>
            <a:cxnLst/>
            <a:rect l="l" t="t" r="r" b="b"/>
            <a:pathLst>
              <a:path w="6029959" h="19050">
                <a:moveTo>
                  <a:pt x="44450" y="0"/>
                </a:moveTo>
                <a:lnTo>
                  <a:pt x="0" y="0"/>
                </a:lnTo>
                <a:lnTo>
                  <a:pt x="0" y="19050"/>
                </a:lnTo>
                <a:lnTo>
                  <a:pt x="44450" y="19050"/>
                </a:lnTo>
                <a:lnTo>
                  <a:pt x="44450" y="0"/>
                </a:lnTo>
                <a:close/>
              </a:path>
              <a:path w="6029959" h="19050">
                <a:moveTo>
                  <a:pt x="1592580" y="0"/>
                </a:moveTo>
                <a:lnTo>
                  <a:pt x="1569720" y="0"/>
                </a:lnTo>
                <a:lnTo>
                  <a:pt x="1548130" y="0"/>
                </a:lnTo>
                <a:lnTo>
                  <a:pt x="1525270" y="0"/>
                </a:lnTo>
                <a:lnTo>
                  <a:pt x="1525270" y="19050"/>
                </a:lnTo>
                <a:lnTo>
                  <a:pt x="1548130" y="19050"/>
                </a:lnTo>
                <a:lnTo>
                  <a:pt x="1569720" y="19050"/>
                </a:lnTo>
                <a:lnTo>
                  <a:pt x="1592580" y="19050"/>
                </a:lnTo>
                <a:lnTo>
                  <a:pt x="1592580" y="0"/>
                </a:lnTo>
                <a:close/>
              </a:path>
              <a:path w="6029959" h="19050">
                <a:moveTo>
                  <a:pt x="4528820" y="0"/>
                </a:moveTo>
                <a:lnTo>
                  <a:pt x="4484370" y="0"/>
                </a:lnTo>
                <a:lnTo>
                  <a:pt x="4484370" y="19050"/>
                </a:lnTo>
                <a:lnTo>
                  <a:pt x="4528820" y="19050"/>
                </a:lnTo>
                <a:lnTo>
                  <a:pt x="4528820" y="0"/>
                </a:lnTo>
                <a:close/>
              </a:path>
              <a:path w="6029959" h="19050">
                <a:moveTo>
                  <a:pt x="6029960" y="1270"/>
                </a:moveTo>
                <a:lnTo>
                  <a:pt x="6009640" y="1270"/>
                </a:lnTo>
                <a:lnTo>
                  <a:pt x="6009640" y="19050"/>
                </a:lnTo>
                <a:lnTo>
                  <a:pt x="6029960" y="19050"/>
                </a:lnTo>
                <a:lnTo>
                  <a:pt x="6029960" y="127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28257" y="2048192"/>
          <a:ext cx="9101454" cy="35032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86125"/>
                <a:gridCol w="1290954"/>
                <a:gridCol w="2880360"/>
                <a:gridCol w="1644015"/>
              </a:tblGrid>
              <a:tr h="1569958">
                <a:tc gridSpan="4">
                  <a:txBody>
                    <a:bodyPr/>
                    <a:lstStyle/>
                    <a:p>
                      <a:pPr marR="8255" algn="ctr">
                        <a:lnSpc>
                          <a:spcPts val="2125"/>
                        </a:lnSpc>
                      </a:pPr>
                      <a:r>
                        <a:rPr sz="1900" b="1" spc="165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1900" b="1" spc="32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19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Service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3498215" marR="3505200" algn="ctr">
                        <a:lnSpc>
                          <a:spcPct val="110100"/>
                        </a:lnSpc>
                      </a:pPr>
                      <a:r>
                        <a:rPr sz="1900" b="1" spc="245" dirty="0">
                          <a:latin typeface="Arial"/>
                          <a:cs typeface="Arial"/>
                        </a:rPr>
                        <a:t>Balance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Sheet  </a:t>
                      </a:r>
                      <a:r>
                        <a:rPr sz="1900" b="1" spc="30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900" b="1" spc="155" dirty="0">
                          <a:latin typeface="Arial"/>
                          <a:cs typeface="Arial"/>
                        </a:rPr>
                        <a:t>25,</a:t>
                      </a:r>
                      <a:r>
                        <a:rPr sz="19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2003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45085" marR="121920" indent="1816100">
                        <a:lnSpc>
                          <a:spcPts val="2510"/>
                        </a:lnSpc>
                        <a:spcBef>
                          <a:spcPts val="110"/>
                        </a:spcBef>
                        <a:tabLst>
                          <a:tab pos="3227705" algn="l"/>
                          <a:tab pos="3744595" algn="l"/>
                          <a:tab pos="4685665" algn="l"/>
                          <a:tab pos="4752975" algn="l"/>
                        </a:tabLst>
                      </a:pPr>
                      <a:r>
                        <a:rPr sz="1900" b="1" spc="140" dirty="0">
                          <a:latin typeface="Arial"/>
                          <a:cs typeface="Arial"/>
                        </a:rPr>
                        <a:t>Assets				</a:t>
                      </a:r>
                      <a:r>
                        <a:rPr sz="1900" b="1" spc="210" dirty="0">
                          <a:latin typeface="Arial"/>
                          <a:cs typeface="Arial"/>
                        </a:rPr>
                        <a:t>Liabilities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Equity  </a:t>
                      </a:r>
                      <a:r>
                        <a:rPr sz="1900" b="1" spc="19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Cash	</a:t>
                      </a:r>
                      <a:r>
                        <a:rPr sz="1900" b="1" spc="21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3,575	</a:t>
                      </a:r>
                      <a:r>
                        <a:rPr sz="1900" b="1" spc="190" dirty="0">
                          <a:latin typeface="Arial"/>
                          <a:cs typeface="Arial"/>
                        </a:rPr>
                        <a:t>Liabilities: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18134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19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5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Receivable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20"/>
                        </a:spcBef>
                        <a:tabLst>
                          <a:tab pos="357505" algn="l"/>
                        </a:tabLst>
                      </a:pPr>
                      <a:r>
                        <a:rPr sz="19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</a:tr>
              <a:tr h="340756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Tools </a:t>
                      </a:r>
                      <a:r>
                        <a:rPr sz="1900" b="1" spc="280" dirty="0">
                          <a:latin typeface="Arial"/>
                          <a:cs typeface="Arial"/>
                        </a:rPr>
                        <a:t>&amp;</a:t>
                      </a:r>
                      <a:r>
                        <a:rPr sz="1900" b="1" spc="-1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5" dirty="0">
                          <a:latin typeface="Arial"/>
                          <a:cs typeface="Arial"/>
                        </a:rPr>
                        <a:t>Equipment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65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274365">
                <a:tc>
                  <a:txBody>
                    <a:bodyPr/>
                    <a:lstStyle/>
                    <a:p>
                      <a:pPr marL="4508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Truck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ts val="2120"/>
                        </a:lnSpc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9019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Liabilities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108585" marR="558800">
                        <a:lnSpc>
                          <a:spcPct val="109600"/>
                        </a:lnSpc>
                        <a:spcBef>
                          <a:spcPts val="10"/>
                        </a:spcBef>
                      </a:pPr>
                      <a:r>
                        <a:rPr sz="1900" b="1" spc="225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70" dirty="0">
                          <a:latin typeface="Arial"/>
                          <a:cs typeface="Arial"/>
                        </a:rPr>
                        <a:t>Equity: 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04" dirty="0">
                          <a:latin typeface="Arial"/>
                          <a:cs typeface="Arial"/>
                        </a:rPr>
                        <a:t>Stock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5904">
                        <a:lnSpc>
                          <a:spcPts val="2120"/>
                        </a:lnSpc>
                        <a:tabLst>
                          <a:tab pos="614045" algn="l"/>
                        </a:tabLst>
                      </a:pPr>
                      <a:r>
                        <a:rPr sz="1900" b="1" spc="21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0" dirty="0">
                          <a:latin typeface="Arial"/>
                          <a:cs typeface="Arial"/>
                        </a:rPr>
                        <a:t>13,300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771525">
                        <a:lnSpc>
                          <a:spcPct val="100000"/>
                        </a:lnSpc>
                      </a:pPr>
                      <a:r>
                        <a:rPr sz="1900" b="1" spc="185" dirty="0">
                          <a:latin typeface="Arial"/>
                          <a:cs typeface="Arial"/>
                        </a:rPr>
                        <a:t>8,000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11" name="object 11"/>
          <p:cNvGrpSpPr/>
          <p:nvPr/>
        </p:nvGrpSpPr>
        <p:grpSpPr>
          <a:xfrm>
            <a:off x="3100070" y="5530850"/>
            <a:ext cx="1569720" cy="38100"/>
            <a:chOff x="3100070" y="5530850"/>
            <a:chExt cx="1569720" cy="38100"/>
          </a:xfrm>
        </p:grpSpPr>
        <p:sp>
          <p:nvSpPr>
            <p:cNvPr id="12" name="object 12"/>
            <p:cNvSpPr/>
            <p:nvPr/>
          </p:nvSpPr>
          <p:spPr>
            <a:xfrm>
              <a:off x="310007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100070" y="5530850"/>
              <a:ext cx="1569720" cy="38100"/>
            </a:xfrm>
            <a:custGeom>
              <a:avLst/>
              <a:gdLst/>
              <a:ahLst/>
              <a:cxnLst/>
              <a:rect l="l" t="t" r="r" b="b"/>
              <a:pathLst>
                <a:path w="1569720" h="38100">
                  <a:moveTo>
                    <a:pt x="156972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69720" y="38100"/>
                  </a:lnTo>
                  <a:lnTo>
                    <a:pt x="15697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584440" y="5530850"/>
            <a:ext cx="1548130" cy="38100"/>
            <a:chOff x="7584440" y="5530850"/>
            <a:chExt cx="1548130" cy="38100"/>
          </a:xfrm>
        </p:grpSpPr>
        <p:sp>
          <p:nvSpPr>
            <p:cNvPr id="15" name="object 15"/>
            <p:cNvSpPr/>
            <p:nvPr/>
          </p:nvSpPr>
          <p:spPr>
            <a:xfrm>
              <a:off x="758444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84440" y="5530850"/>
              <a:ext cx="1545590" cy="38100"/>
            </a:xfrm>
            <a:custGeom>
              <a:avLst/>
              <a:gdLst/>
              <a:ahLst/>
              <a:cxnLst/>
              <a:rect l="l" t="t" r="r" b="b"/>
              <a:pathLst>
                <a:path w="1545590" h="38100">
                  <a:moveTo>
                    <a:pt x="0" y="38100"/>
                  </a:moveTo>
                  <a:lnTo>
                    <a:pt x="1545589" y="38100"/>
                  </a:lnTo>
                  <a:lnTo>
                    <a:pt x="1545589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122929" y="5849620"/>
            <a:ext cx="6009640" cy="76200"/>
            <a:chOff x="3122929" y="5849620"/>
            <a:chExt cx="6009640" cy="76200"/>
          </a:xfrm>
        </p:grpSpPr>
        <p:sp>
          <p:nvSpPr>
            <p:cNvPr id="18" name="object 18"/>
            <p:cNvSpPr/>
            <p:nvPr/>
          </p:nvSpPr>
          <p:spPr>
            <a:xfrm>
              <a:off x="3122929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22929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122929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122929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607300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607300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607300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607300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228600" y="643890"/>
            <a:ext cx="8686800" cy="942340"/>
          </a:xfrm>
          <a:prstGeom prst="rect">
            <a:avLst/>
          </a:prstGeom>
          <a:solidFill>
            <a:srgbClr val="FFFF9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1178560" marR="200025" indent="-982980">
              <a:lnSpc>
                <a:spcPct val="100000"/>
              </a:lnSpc>
              <a:spcBef>
                <a:spcPts val="350"/>
              </a:spcBef>
            </a:pP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On May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25,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ABC Lawns </a:t>
            </a: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pays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JJ’s $75 as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a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partial  settlement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of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its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accounts</a:t>
            </a:r>
            <a:r>
              <a:rPr sz="2800" b="1" spc="1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receivable.</a:t>
            </a:r>
            <a:endParaRPr sz="28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0960" y="5538708"/>
            <a:ext cx="73279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29" dirty="0">
                <a:latin typeface="Arial"/>
                <a:cs typeface="Arial"/>
              </a:rPr>
              <a:t>T</a:t>
            </a:r>
            <a:r>
              <a:rPr sz="1900" b="1" spc="250" dirty="0">
                <a:latin typeface="Arial"/>
                <a:cs typeface="Arial"/>
              </a:rPr>
              <a:t>o</a:t>
            </a:r>
            <a:r>
              <a:rPr sz="1900" b="1" spc="65" dirty="0">
                <a:latin typeface="Arial"/>
                <a:cs typeface="Arial"/>
              </a:rPr>
              <a:t>t</a:t>
            </a:r>
            <a:r>
              <a:rPr sz="1900" b="1" spc="35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24357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02990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21,300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701540" y="5538708"/>
            <a:ext cx="73406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50" dirty="0">
                <a:latin typeface="Arial"/>
                <a:cs typeface="Arial"/>
              </a:rPr>
              <a:t>T</a:t>
            </a:r>
            <a:r>
              <a:rPr sz="1900" b="1" spc="240" dirty="0">
                <a:latin typeface="Arial"/>
                <a:cs typeface="Arial"/>
              </a:rPr>
              <a:t>o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34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72921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087359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21,300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14" y="2028825"/>
            <a:ext cx="9127490" cy="3896360"/>
            <a:chOff x="5714" y="2028825"/>
            <a:chExt cx="9127490" cy="3896360"/>
          </a:xfrm>
        </p:grpSpPr>
        <p:sp>
          <p:nvSpPr>
            <p:cNvPr id="3" name="object 3"/>
            <p:cNvSpPr/>
            <p:nvPr/>
          </p:nvSpPr>
          <p:spPr>
            <a:xfrm>
              <a:off x="6349" y="2029460"/>
              <a:ext cx="9126220" cy="0"/>
            </a:xfrm>
            <a:custGeom>
              <a:avLst/>
              <a:gdLst/>
              <a:ahLst/>
              <a:cxnLst/>
              <a:rect l="l" t="t" r="r" b="b"/>
              <a:pathLst>
                <a:path w="9126220">
                  <a:moveTo>
                    <a:pt x="0" y="0"/>
                  </a:moveTo>
                  <a:lnTo>
                    <a:pt x="912622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350" y="2030729"/>
              <a:ext cx="9123680" cy="36830"/>
            </a:xfrm>
            <a:custGeom>
              <a:avLst/>
              <a:gdLst/>
              <a:ahLst/>
              <a:cxnLst/>
              <a:rect l="l" t="t" r="r" b="b"/>
              <a:pathLst>
                <a:path w="9123680" h="36830">
                  <a:moveTo>
                    <a:pt x="91236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36830"/>
                  </a:lnTo>
                  <a:lnTo>
                    <a:pt x="9123680" y="36830"/>
                  </a:lnTo>
                  <a:lnTo>
                    <a:pt x="9123680" y="19050"/>
                  </a:lnTo>
                  <a:lnTo>
                    <a:pt x="912368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49" y="2029460"/>
              <a:ext cx="0" cy="3895090"/>
            </a:xfrm>
            <a:custGeom>
              <a:avLst/>
              <a:gdLst/>
              <a:ahLst/>
              <a:cxnLst/>
              <a:rect l="l" t="t" r="r" b="b"/>
              <a:pathLst>
                <a:path h="3895090">
                  <a:moveTo>
                    <a:pt x="0" y="0"/>
                  </a:moveTo>
                  <a:lnTo>
                    <a:pt x="0" y="38950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349" y="2029460"/>
              <a:ext cx="44450" cy="3895090"/>
            </a:xfrm>
            <a:custGeom>
              <a:avLst/>
              <a:gdLst/>
              <a:ahLst/>
              <a:cxnLst/>
              <a:rect l="l" t="t" r="r" b="b"/>
              <a:pathLst>
                <a:path w="44450" h="3895090">
                  <a:moveTo>
                    <a:pt x="0" y="3895090"/>
                  </a:moveTo>
                  <a:lnTo>
                    <a:pt x="44450" y="3895090"/>
                  </a:lnTo>
                  <a:lnTo>
                    <a:pt x="44450" y="0"/>
                  </a:lnTo>
                  <a:lnTo>
                    <a:pt x="0" y="0"/>
                  </a:lnTo>
                  <a:lnTo>
                    <a:pt x="0" y="38950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27940" y="2049779"/>
            <a:ext cx="9102090" cy="934719"/>
          </a:xfrm>
          <a:custGeom>
            <a:avLst/>
            <a:gdLst/>
            <a:ahLst/>
            <a:cxnLst/>
            <a:rect l="l" t="t" r="r" b="b"/>
            <a:pathLst>
              <a:path w="9102090" h="934719">
                <a:moveTo>
                  <a:pt x="0" y="934720"/>
                </a:moveTo>
                <a:lnTo>
                  <a:pt x="9102090" y="934720"/>
                </a:lnTo>
                <a:lnTo>
                  <a:pt x="9102090" y="0"/>
                </a:lnTo>
                <a:lnTo>
                  <a:pt x="0" y="0"/>
                </a:lnTo>
                <a:lnTo>
                  <a:pt x="0" y="93472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940" y="2984500"/>
            <a:ext cx="9102090" cy="2940050"/>
          </a:xfrm>
          <a:custGeom>
            <a:avLst/>
            <a:gdLst/>
            <a:ahLst/>
            <a:cxnLst/>
            <a:rect l="l" t="t" r="r" b="b"/>
            <a:pathLst>
              <a:path w="9102090" h="2940050">
                <a:moveTo>
                  <a:pt x="0" y="2940050"/>
                </a:moveTo>
                <a:lnTo>
                  <a:pt x="9102090" y="2940050"/>
                </a:lnTo>
                <a:lnTo>
                  <a:pt x="9102090" y="0"/>
                </a:lnTo>
                <a:lnTo>
                  <a:pt x="0" y="0"/>
                </a:lnTo>
                <a:lnTo>
                  <a:pt x="0" y="2940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00070" y="2029459"/>
            <a:ext cx="6029960" cy="19050"/>
          </a:xfrm>
          <a:custGeom>
            <a:avLst/>
            <a:gdLst/>
            <a:ahLst/>
            <a:cxnLst/>
            <a:rect l="l" t="t" r="r" b="b"/>
            <a:pathLst>
              <a:path w="6029959" h="19050">
                <a:moveTo>
                  <a:pt x="44450" y="0"/>
                </a:moveTo>
                <a:lnTo>
                  <a:pt x="0" y="0"/>
                </a:lnTo>
                <a:lnTo>
                  <a:pt x="0" y="19050"/>
                </a:lnTo>
                <a:lnTo>
                  <a:pt x="44450" y="19050"/>
                </a:lnTo>
                <a:lnTo>
                  <a:pt x="44450" y="0"/>
                </a:lnTo>
                <a:close/>
              </a:path>
              <a:path w="6029959" h="19050">
                <a:moveTo>
                  <a:pt x="1592580" y="0"/>
                </a:moveTo>
                <a:lnTo>
                  <a:pt x="1569720" y="0"/>
                </a:lnTo>
                <a:lnTo>
                  <a:pt x="1548130" y="0"/>
                </a:lnTo>
                <a:lnTo>
                  <a:pt x="1525270" y="0"/>
                </a:lnTo>
                <a:lnTo>
                  <a:pt x="1525270" y="19050"/>
                </a:lnTo>
                <a:lnTo>
                  <a:pt x="1548130" y="19050"/>
                </a:lnTo>
                <a:lnTo>
                  <a:pt x="1569720" y="19050"/>
                </a:lnTo>
                <a:lnTo>
                  <a:pt x="1592580" y="19050"/>
                </a:lnTo>
                <a:lnTo>
                  <a:pt x="1592580" y="0"/>
                </a:lnTo>
                <a:close/>
              </a:path>
              <a:path w="6029959" h="19050">
                <a:moveTo>
                  <a:pt x="4528820" y="0"/>
                </a:moveTo>
                <a:lnTo>
                  <a:pt x="4484370" y="0"/>
                </a:lnTo>
                <a:lnTo>
                  <a:pt x="4484370" y="19050"/>
                </a:lnTo>
                <a:lnTo>
                  <a:pt x="4528820" y="19050"/>
                </a:lnTo>
                <a:lnTo>
                  <a:pt x="4528820" y="0"/>
                </a:lnTo>
                <a:close/>
              </a:path>
              <a:path w="6029959" h="19050">
                <a:moveTo>
                  <a:pt x="6029960" y="1270"/>
                </a:moveTo>
                <a:lnTo>
                  <a:pt x="6009640" y="1270"/>
                </a:lnTo>
                <a:lnTo>
                  <a:pt x="6009640" y="19050"/>
                </a:lnTo>
                <a:lnTo>
                  <a:pt x="6029960" y="19050"/>
                </a:lnTo>
                <a:lnTo>
                  <a:pt x="6029960" y="127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28257" y="2048192"/>
          <a:ext cx="9101454" cy="35032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86125"/>
                <a:gridCol w="1290954"/>
                <a:gridCol w="2880360"/>
                <a:gridCol w="1644015"/>
              </a:tblGrid>
              <a:tr h="1569958">
                <a:tc gridSpan="4">
                  <a:txBody>
                    <a:bodyPr/>
                    <a:lstStyle/>
                    <a:p>
                      <a:pPr marR="8255" algn="ctr">
                        <a:lnSpc>
                          <a:spcPts val="2125"/>
                        </a:lnSpc>
                      </a:pPr>
                      <a:r>
                        <a:rPr sz="1900" b="1" spc="165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1900" b="1" spc="32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19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Service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3498215" marR="3505200" algn="ctr">
                        <a:lnSpc>
                          <a:spcPct val="110100"/>
                        </a:lnSpc>
                      </a:pPr>
                      <a:r>
                        <a:rPr sz="1900" b="1" spc="245" dirty="0">
                          <a:latin typeface="Arial"/>
                          <a:cs typeface="Arial"/>
                        </a:rPr>
                        <a:t>Balance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Sheet  </a:t>
                      </a:r>
                      <a:r>
                        <a:rPr sz="1900" b="1" spc="30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900" b="1" spc="155" dirty="0">
                          <a:latin typeface="Arial"/>
                          <a:cs typeface="Arial"/>
                        </a:rPr>
                        <a:t>28,</a:t>
                      </a:r>
                      <a:r>
                        <a:rPr sz="19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2003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45085" marR="121920" indent="1816100">
                        <a:lnSpc>
                          <a:spcPts val="2510"/>
                        </a:lnSpc>
                        <a:spcBef>
                          <a:spcPts val="110"/>
                        </a:spcBef>
                        <a:tabLst>
                          <a:tab pos="3227705" algn="l"/>
                          <a:tab pos="3744595" algn="l"/>
                          <a:tab pos="4685665" algn="l"/>
                          <a:tab pos="4752975" algn="l"/>
                        </a:tabLst>
                      </a:pPr>
                      <a:r>
                        <a:rPr sz="1900" b="1" spc="140" dirty="0">
                          <a:latin typeface="Arial"/>
                          <a:cs typeface="Arial"/>
                        </a:rPr>
                        <a:t>Assets				</a:t>
                      </a:r>
                      <a:r>
                        <a:rPr sz="1900" b="1" spc="210" dirty="0">
                          <a:latin typeface="Arial"/>
                          <a:cs typeface="Arial"/>
                        </a:rPr>
                        <a:t>Liabilities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Equity  </a:t>
                      </a:r>
                      <a:r>
                        <a:rPr sz="1900" b="1" spc="19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Cash	</a:t>
                      </a:r>
                      <a:r>
                        <a:rPr sz="1900" b="1" spc="21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3,425	</a:t>
                      </a:r>
                      <a:r>
                        <a:rPr sz="1900" b="1" spc="190" dirty="0">
                          <a:latin typeface="Arial"/>
                          <a:cs typeface="Arial"/>
                        </a:rPr>
                        <a:t>Liabilities: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18134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195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0" dirty="0">
                          <a:latin typeface="Arial"/>
                          <a:cs typeface="Arial"/>
                        </a:rPr>
                        <a:t>Receivable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5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20"/>
                        </a:spcBef>
                        <a:tabLst>
                          <a:tab pos="357505" algn="l"/>
                        </a:tabLst>
                      </a:pPr>
                      <a:r>
                        <a:rPr sz="19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</a:tr>
              <a:tr h="340756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Tools </a:t>
                      </a:r>
                      <a:r>
                        <a:rPr sz="1900" b="1" spc="280" dirty="0">
                          <a:latin typeface="Arial"/>
                          <a:cs typeface="Arial"/>
                        </a:rPr>
                        <a:t>&amp;</a:t>
                      </a:r>
                      <a:r>
                        <a:rPr sz="1900" b="1" spc="-1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5" dirty="0">
                          <a:latin typeface="Arial"/>
                          <a:cs typeface="Arial"/>
                        </a:rPr>
                        <a:t>Equipment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65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4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274365">
                <a:tc>
                  <a:txBody>
                    <a:bodyPr/>
                    <a:lstStyle/>
                    <a:p>
                      <a:pPr marL="4508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Truck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ts val="2120"/>
                        </a:lnSpc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9019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Liabilities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108585" marR="558800">
                        <a:lnSpc>
                          <a:spcPct val="109600"/>
                        </a:lnSpc>
                        <a:spcBef>
                          <a:spcPts val="10"/>
                        </a:spcBef>
                      </a:pPr>
                      <a:r>
                        <a:rPr sz="1900" b="1" spc="225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70" dirty="0">
                          <a:latin typeface="Arial"/>
                          <a:cs typeface="Arial"/>
                        </a:rPr>
                        <a:t>Equity: 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04" dirty="0">
                          <a:latin typeface="Arial"/>
                          <a:cs typeface="Arial"/>
                        </a:rPr>
                        <a:t>Stock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4045">
                        <a:lnSpc>
                          <a:spcPts val="2120"/>
                        </a:lnSpc>
                      </a:pPr>
                      <a:r>
                        <a:rPr sz="1900" b="1" spc="180" dirty="0">
                          <a:latin typeface="Arial"/>
                          <a:cs typeface="Arial"/>
                        </a:rPr>
                        <a:t>13,150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771525">
                        <a:lnSpc>
                          <a:spcPct val="100000"/>
                        </a:lnSpc>
                      </a:pPr>
                      <a:r>
                        <a:rPr sz="1900" b="1" spc="185" dirty="0">
                          <a:latin typeface="Arial"/>
                          <a:cs typeface="Arial"/>
                        </a:rPr>
                        <a:t>8,000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11" name="object 11"/>
          <p:cNvGrpSpPr/>
          <p:nvPr/>
        </p:nvGrpSpPr>
        <p:grpSpPr>
          <a:xfrm>
            <a:off x="3100070" y="5530850"/>
            <a:ext cx="1569720" cy="38100"/>
            <a:chOff x="3100070" y="5530850"/>
            <a:chExt cx="1569720" cy="38100"/>
          </a:xfrm>
        </p:grpSpPr>
        <p:sp>
          <p:nvSpPr>
            <p:cNvPr id="12" name="object 12"/>
            <p:cNvSpPr/>
            <p:nvPr/>
          </p:nvSpPr>
          <p:spPr>
            <a:xfrm>
              <a:off x="310007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100070" y="5530850"/>
              <a:ext cx="1569720" cy="38100"/>
            </a:xfrm>
            <a:custGeom>
              <a:avLst/>
              <a:gdLst/>
              <a:ahLst/>
              <a:cxnLst/>
              <a:rect l="l" t="t" r="r" b="b"/>
              <a:pathLst>
                <a:path w="1569720" h="38100">
                  <a:moveTo>
                    <a:pt x="156972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69720" y="38100"/>
                  </a:lnTo>
                  <a:lnTo>
                    <a:pt x="15697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584440" y="5530850"/>
            <a:ext cx="1548130" cy="38100"/>
            <a:chOff x="7584440" y="5530850"/>
            <a:chExt cx="1548130" cy="38100"/>
          </a:xfrm>
        </p:grpSpPr>
        <p:sp>
          <p:nvSpPr>
            <p:cNvPr id="15" name="object 15"/>
            <p:cNvSpPr/>
            <p:nvPr/>
          </p:nvSpPr>
          <p:spPr>
            <a:xfrm>
              <a:off x="758444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84440" y="5530850"/>
              <a:ext cx="1545590" cy="38100"/>
            </a:xfrm>
            <a:custGeom>
              <a:avLst/>
              <a:gdLst/>
              <a:ahLst/>
              <a:cxnLst/>
              <a:rect l="l" t="t" r="r" b="b"/>
              <a:pathLst>
                <a:path w="1545590" h="38100">
                  <a:moveTo>
                    <a:pt x="0" y="38100"/>
                  </a:moveTo>
                  <a:lnTo>
                    <a:pt x="1545589" y="38100"/>
                  </a:lnTo>
                  <a:lnTo>
                    <a:pt x="1545589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122929" y="5849620"/>
            <a:ext cx="6009640" cy="76200"/>
            <a:chOff x="3122929" y="5849620"/>
            <a:chExt cx="6009640" cy="76200"/>
          </a:xfrm>
        </p:grpSpPr>
        <p:sp>
          <p:nvSpPr>
            <p:cNvPr id="18" name="object 18"/>
            <p:cNvSpPr/>
            <p:nvPr/>
          </p:nvSpPr>
          <p:spPr>
            <a:xfrm>
              <a:off x="3122929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22929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122929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122929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607300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607300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607300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607300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228600" y="599440"/>
            <a:ext cx="8610600" cy="1064260"/>
          </a:xfrm>
          <a:prstGeom prst="rect">
            <a:avLst/>
          </a:prstGeom>
          <a:solidFill>
            <a:srgbClr val="FFFF9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3491229" marR="262255" indent="-3238500">
              <a:lnSpc>
                <a:spcPct val="100000"/>
              </a:lnSpc>
              <a:spcBef>
                <a:spcPts val="350"/>
              </a:spcBef>
            </a:pP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On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May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28, JJ’s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pays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$150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of </a:t>
            </a:r>
            <a:r>
              <a:rPr sz="3200" b="1" spc="-10" dirty="0">
                <a:solidFill>
                  <a:srgbClr val="00269E"/>
                </a:solidFill>
                <a:latin typeface="Arial"/>
                <a:cs typeface="Arial"/>
              </a:rPr>
              <a:t>its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accounts 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payable.</a:t>
            </a:r>
            <a:endParaRPr sz="32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0960" y="5538708"/>
            <a:ext cx="73279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29" dirty="0">
                <a:latin typeface="Arial"/>
                <a:cs typeface="Arial"/>
              </a:rPr>
              <a:t>T</a:t>
            </a:r>
            <a:r>
              <a:rPr sz="1900" b="1" spc="250" dirty="0">
                <a:latin typeface="Arial"/>
                <a:cs typeface="Arial"/>
              </a:rPr>
              <a:t>o</a:t>
            </a:r>
            <a:r>
              <a:rPr sz="1900" b="1" spc="65" dirty="0">
                <a:latin typeface="Arial"/>
                <a:cs typeface="Arial"/>
              </a:rPr>
              <a:t>t</a:t>
            </a:r>
            <a:r>
              <a:rPr sz="1900" b="1" spc="35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24357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02990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21,150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701540" y="5538708"/>
            <a:ext cx="73406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50" dirty="0">
                <a:latin typeface="Arial"/>
                <a:cs typeface="Arial"/>
              </a:rPr>
              <a:t>T</a:t>
            </a:r>
            <a:r>
              <a:rPr sz="1900" b="1" spc="240" dirty="0">
                <a:latin typeface="Arial"/>
                <a:cs typeface="Arial"/>
              </a:rPr>
              <a:t>o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34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72921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087359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21,150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14" y="2028825"/>
            <a:ext cx="9127490" cy="3896360"/>
            <a:chOff x="5714" y="2028825"/>
            <a:chExt cx="9127490" cy="3896360"/>
          </a:xfrm>
        </p:grpSpPr>
        <p:sp>
          <p:nvSpPr>
            <p:cNvPr id="3" name="object 3"/>
            <p:cNvSpPr/>
            <p:nvPr/>
          </p:nvSpPr>
          <p:spPr>
            <a:xfrm>
              <a:off x="6349" y="2029460"/>
              <a:ext cx="9126220" cy="0"/>
            </a:xfrm>
            <a:custGeom>
              <a:avLst/>
              <a:gdLst/>
              <a:ahLst/>
              <a:cxnLst/>
              <a:rect l="l" t="t" r="r" b="b"/>
              <a:pathLst>
                <a:path w="9126220">
                  <a:moveTo>
                    <a:pt x="0" y="0"/>
                  </a:moveTo>
                  <a:lnTo>
                    <a:pt x="912622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350" y="2030729"/>
              <a:ext cx="9123680" cy="36830"/>
            </a:xfrm>
            <a:custGeom>
              <a:avLst/>
              <a:gdLst/>
              <a:ahLst/>
              <a:cxnLst/>
              <a:rect l="l" t="t" r="r" b="b"/>
              <a:pathLst>
                <a:path w="9123680" h="36830">
                  <a:moveTo>
                    <a:pt x="91236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36830"/>
                  </a:lnTo>
                  <a:lnTo>
                    <a:pt x="9123680" y="36830"/>
                  </a:lnTo>
                  <a:lnTo>
                    <a:pt x="9123680" y="19050"/>
                  </a:lnTo>
                  <a:lnTo>
                    <a:pt x="912368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49" y="2029460"/>
              <a:ext cx="0" cy="3895090"/>
            </a:xfrm>
            <a:custGeom>
              <a:avLst/>
              <a:gdLst/>
              <a:ahLst/>
              <a:cxnLst/>
              <a:rect l="l" t="t" r="r" b="b"/>
              <a:pathLst>
                <a:path h="3895090">
                  <a:moveTo>
                    <a:pt x="0" y="0"/>
                  </a:moveTo>
                  <a:lnTo>
                    <a:pt x="0" y="38950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349" y="2029460"/>
              <a:ext cx="44450" cy="3895090"/>
            </a:xfrm>
            <a:custGeom>
              <a:avLst/>
              <a:gdLst/>
              <a:ahLst/>
              <a:cxnLst/>
              <a:rect l="l" t="t" r="r" b="b"/>
              <a:pathLst>
                <a:path w="44450" h="3895090">
                  <a:moveTo>
                    <a:pt x="0" y="3895090"/>
                  </a:moveTo>
                  <a:lnTo>
                    <a:pt x="44450" y="3895090"/>
                  </a:lnTo>
                  <a:lnTo>
                    <a:pt x="44450" y="0"/>
                  </a:lnTo>
                  <a:lnTo>
                    <a:pt x="0" y="0"/>
                  </a:lnTo>
                  <a:lnTo>
                    <a:pt x="0" y="38950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27940" y="2049779"/>
            <a:ext cx="9102090" cy="934719"/>
          </a:xfrm>
          <a:custGeom>
            <a:avLst/>
            <a:gdLst/>
            <a:ahLst/>
            <a:cxnLst/>
            <a:rect l="l" t="t" r="r" b="b"/>
            <a:pathLst>
              <a:path w="9102090" h="934719">
                <a:moveTo>
                  <a:pt x="0" y="934720"/>
                </a:moveTo>
                <a:lnTo>
                  <a:pt x="9102090" y="934720"/>
                </a:lnTo>
                <a:lnTo>
                  <a:pt x="9102090" y="0"/>
                </a:lnTo>
                <a:lnTo>
                  <a:pt x="0" y="0"/>
                </a:lnTo>
                <a:lnTo>
                  <a:pt x="0" y="93472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940" y="2984500"/>
            <a:ext cx="9102090" cy="2940050"/>
          </a:xfrm>
          <a:custGeom>
            <a:avLst/>
            <a:gdLst/>
            <a:ahLst/>
            <a:cxnLst/>
            <a:rect l="l" t="t" r="r" b="b"/>
            <a:pathLst>
              <a:path w="9102090" h="2940050">
                <a:moveTo>
                  <a:pt x="0" y="2940050"/>
                </a:moveTo>
                <a:lnTo>
                  <a:pt x="9102090" y="2940050"/>
                </a:lnTo>
                <a:lnTo>
                  <a:pt x="9102090" y="0"/>
                </a:lnTo>
                <a:lnTo>
                  <a:pt x="0" y="0"/>
                </a:lnTo>
                <a:lnTo>
                  <a:pt x="0" y="2940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00070" y="2029459"/>
            <a:ext cx="6029960" cy="19050"/>
          </a:xfrm>
          <a:custGeom>
            <a:avLst/>
            <a:gdLst/>
            <a:ahLst/>
            <a:cxnLst/>
            <a:rect l="l" t="t" r="r" b="b"/>
            <a:pathLst>
              <a:path w="6029959" h="19050">
                <a:moveTo>
                  <a:pt x="44450" y="0"/>
                </a:moveTo>
                <a:lnTo>
                  <a:pt x="0" y="0"/>
                </a:lnTo>
                <a:lnTo>
                  <a:pt x="0" y="19050"/>
                </a:lnTo>
                <a:lnTo>
                  <a:pt x="44450" y="19050"/>
                </a:lnTo>
                <a:lnTo>
                  <a:pt x="44450" y="0"/>
                </a:lnTo>
                <a:close/>
              </a:path>
              <a:path w="6029959" h="19050">
                <a:moveTo>
                  <a:pt x="1592580" y="0"/>
                </a:moveTo>
                <a:lnTo>
                  <a:pt x="1569720" y="0"/>
                </a:lnTo>
                <a:lnTo>
                  <a:pt x="1548130" y="0"/>
                </a:lnTo>
                <a:lnTo>
                  <a:pt x="1525270" y="0"/>
                </a:lnTo>
                <a:lnTo>
                  <a:pt x="1525270" y="19050"/>
                </a:lnTo>
                <a:lnTo>
                  <a:pt x="1548130" y="19050"/>
                </a:lnTo>
                <a:lnTo>
                  <a:pt x="1569720" y="19050"/>
                </a:lnTo>
                <a:lnTo>
                  <a:pt x="1592580" y="19050"/>
                </a:lnTo>
                <a:lnTo>
                  <a:pt x="1592580" y="0"/>
                </a:lnTo>
                <a:close/>
              </a:path>
              <a:path w="6029959" h="19050">
                <a:moveTo>
                  <a:pt x="4528820" y="0"/>
                </a:moveTo>
                <a:lnTo>
                  <a:pt x="4484370" y="0"/>
                </a:lnTo>
                <a:lnTo>
                  <a:pt x="4484370" y="19050"/>
                </a:lnTo>
                <a:lnTo>
                  <a:pt x="4528820" y="19050"/>
                </a:lnTo>
                <a:lnTo>
                  <a:pt x="4528820" y="0"/>
                </a:lnTo>
                <a:close/>
              </a:path>
              <a:path w="6029959" h="19050">
                <a:moveTo>
                  <a:pt x="6029960" y="1270"/>
                </a:moveTo>
                <a:lnTo>
                  <a:pt x="6009640" y="1270"/>
                </a:lnTo>
                <a:lnTo>
                  <a:pt x="6009640" y="19050"/>
                </a:lnTo>
                <a:lnTo>
                  <a:pt x="6029960" y="19050"/>
                </a:lnTo>
                <a:lnTo>
                  <a:pt x="6029960" y="127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28257" y="2048192"/>
          <a:ext cx="9102088" cy="35076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86125"/>
                <a:gridCol w="1290954"/>
                <a:gridCol w="2936239"/>
                <a:gridCol w="1588770"/>
              </a:tblGrid>
              <a:tr h="1569958">
                <a:tc gridSpan="4">
                  <a:txBody>
                    <a:bodyPr/>
                    <a:lstStyle/>
                    <a:p>
                      <a:pPr marR="8255" algn="ctr">
                        <a:lnSpc>
                          <a:spcPts val="2125"/>
                        </a:lnSpc>
                      </a:pPr>
                      <a:r>
                        <a:rPr sz="1900" b="1" spc="165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1900" b="1" spc="32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19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Service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3498215" marR="3505200" algn="ctr">
                        <a:lnSpc>
                          <a:spcPct val="110100"/>
                        </a:lnSpc>
                      </a:pPr>
                      <a:r>
                        <a:rPr sz="1900" b="1" spc="245" dirty="0">
                          <a:latin typeface="Arial"/>
                          <a:cs typeface="Arial"/>
                        </a:rPr>
                        <a:t>Balance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Sheet  </a:t>
                      </a:r>
                      <a:r>
                        <a:rPr sz="1900" b="1" spc="30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900" b="1" spc="155" dirty="0">
                          <a:latin typeface="Arial"/>
                          <a:cs typeface="Arial"/>
                        </a:rPr>
                        <a:t>29,</a:t>
                      </a:r>
                      <a:r>
                        <a:rPr sz="19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2003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45085" marR="121920" indent="1816100">
                        <a:lnSpc>
                          <a:spcPts val="2510"/>
                        </a:lnSpc>
                        <a:spcBef>
                          <a:spcPts val="110"/>
                        </a:spcBef>
                        <a:tabLst>
                          <a:tab pos="3227705" algn="l"/>
                          <a:tab pos="3744595" algn="l"/>
                          <a:tab pos="4685665" algn="l"/>
                          <a:tab pos="4752975" algn="l"/>
                        </a:tabLst>
                      </a:pPr>
                      <a:r>
                        <a:rPr sz="1900" b="1" spc="140" dirty="0">
                          <a:latin typeface="Arial"/>
                          <a:cs typeface="Arial"/>
                        </a:rPr>
                        <a:t>Assets				</a:t>
                      </a:r>
                      <a:r>
                        <a:rPr sz="1900" b="1" spc="210" dirty="0">
                          <a:latin typeface="Arial"/>
                          <a:cs typeface="Arial"/>
                        </a:rPr>
                        <a:t>Liabilities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Equity  </a:t>
                      </a:r>
                      <a:r>
                        <a:rPr sz="1900" b="1" spc="19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Cash	</a:t>
                      </a:r>
                      <a:r>
                        <a:rPr sz="1900" b="1" spc="21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4,175	</a:t>
                      </a:r>
                      <a:r>
                        <a:rPr sz="1900" b="1" spc="190" dirty="0">
                          <a:latin typeface="Arial"/>
                          <a:cs typeface="Arial"/>
                        </a:rPr>
                        <a:t>Liabilities: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18134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195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0" dirty="0">
                          <a:latin typeface="Arial"/>
                          <a:cs typeface="Arial"/>
                        </a:rPr>
                        <a:t>Receivable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5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20"/>
                        </a:spcBef>
                        <a:tabLst>
                          <a:tab pos="357505" algn="l"/>
                        </a:tabLst>
                      </a:pPr>
                      <a:r>
                        <a:rPr sz="19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</a:tr>
              <a:tr h="340756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Tools </a:t>
                      </a:r>
                      <a:r>
                        <a:rPr sz="1900" b="1" spc="280" dirty="0">
                          <a:latin typeface="Arial"/>
                          <a:cs typeface="Arial"/>
                        </a:rPr>
                        <a:t>&amp;</a:t>
                      </a:r>
                      <a:r>
                        <a:rPr sz="1900" b="1" spc="-1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5" dirty="0">
                          <a:latin typeface="Arial"/>
                          <a:cs typeface="Arial"/>
                        </a:rPr>
                        <a:t>Equipment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65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2418">
                <a:tc>
                  <a:txBody>
                    <a:bodyPr/>
                    <a:lstStyle/>
                    <a:p>
                      <a:pPr marL="4508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Truck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ts val="2120"/>
                        </a:lnSpc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9019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1900" b="1" spc="2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Liabilities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108585" marR="614045">
                        <a:lnSpc>
                          <a:spcPct val="109600"/>
                        </a:lnSpc>
                        <a:spcBef>
                          <a:spcPts val="10"/>
                        </a:spcBef>
                      </a:pPr>
                      <a:r>
                        <a:rPr sz="1900" b="1" spc="225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70" dirty="0">
                          <a:latin typeface="Arial"/>
                          <a:cs typeface="Arial"/>
                        </a:rPr>
                        <a:t>Equity: 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04" dirty="0">
                          <a:latin typeface="Arial"/>
                          <a:cs typeface="Arial"/>
                        </a:rPr>
                        <a:t>Stock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58165">
                        <a:lnSpc>
                          <a:spcPts val="2120"/>
                        </a:lnSpc>
                      </a:pPr>
                      <a:r>
                        <a:rPr sz="1900" b="1" spc="180" dirty="0">
                          <a:latin typeface="Arial"/>
                          <a:cs typeface="Arial"/>
                        </a:rPr>
                        <a:t>13,150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715645">
                        <a:lnSpc>
                          <a:spcPct val="100000"/>
                        </a:lnSpc>
                      </a:pPr>
                      <a:r>
                        <a:rPr sz="1900" b="1" spc="185" dirty="0">
                          <a:latin typeface="Arial"/>
                          <a:cs typeface="Arial"/>
                        </a:rPr>
                        <a:t>8,000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  <a:tr h="3463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5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Retained</a:t>
                      </a:r>
                      <a:r>
                        <a:rPr sz="1900" b="1" spc="18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1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Earnings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75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11" name="object 11"/>
          <p:cNvGrpSpPr/>
          <p:nvPr/>
        </p:nvGrpSpPr>
        <p:grpSpPr>
          <a:xfrm>
            <a:off x="3100070" y="5530850"/>
            <a:ext cx="1569720" cy="38100"/>
            <a:chOff x="3100070" y="5530850"/>
            <a:chExt cx="1569720" cy="38100"/>
          </a:xfrm>
        </p:grpSpPr>
        <p:sp>
          <p:nvSpPr>
            <p:cNvPr id="12" name="object 12"/>
            <p:cNvSpPr/>
            <p:nvPr/>
          </p:nvSpPr>
          <p:spPr>
            <a:xfrm>
              <a:off x="310007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100070" y="5530850"/>
              <a:ext cx="1569720" cy="38100"/>
            </a:xfrm>
            <a:custGeom>
              <a:avLst/>
              <a:gdLst/>
              <a:ahLst/>
              <a:cxnLst/>
              <a:rect l="l" t="t" r="r" b="b"/>
              <a:pathLst>
                <a:path w="1569720" h="38100">
                  <a:moveTo>
                    <a:pt x="156972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69720" y="38100"/>
                  </a:lnTo>
                  <a:lnTo>
                    <a:pt x="15697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584440" y="5530850"/>
            <a:ext cx="1548130" cy="38100"/>
            <a:chOff x="7584440" y="5530850"/>
            <a:chExt cx="1548130" cy="38100"/>
          </a:xfrm>
        </p:grpSpPr>
        <p:sp>
          <p:nvSpPr>
            <p:cNvPr id="15" name="object 15"/>
            <p:cNvSpPr/>
            <p:nvPr/>
          </p:nvSpPr>
          <p:spPr>
            <a:xfrm>
              <a:off x="7584440" y="5532120"/>
              <a:ext cx="1548130" cy="0"/>
            </a:xfrm>
            <a:custGeom>
              <a:avLst/>
              <a:gdLst/>
              <a:ahLst/>
              <a:cxnLst/>
              <a:rect l="l" t="t" r="r" b="b"/>
              <a:pathLst>
                <a:path w="1548129">
                  <a:moveTo>
                    <a:pt x="0" y="0"/>
                  </a:moveTo>
                  <a:lnTo>
                    <a:pt x="15481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84440" y="5530850"/>
              <a:ext cx="1545590" cy="38100"/>
            </a:xfrm>
            <a:custGeom>
              <a:avLst/>
              <a:gdLst/>
              <a:ahLst/>
              <a:cxnLst/>
              <a:rect l="l" t="t" r="r" b="b"/>
              <a:pathLst>
                <a:path w="1545590" h="38100">
                  <a:moveTo>
                    <a:pt x="0" y="38100"/>
                  </a:moveTo>
                  <a:lnTo>
                    <a:pt x="1545589" y="38100"/>
                  </a:lnTo>
                  <a:lnTo>
                    <a:pt x="1545589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122929" y="5849620"/>
            <a:ext cx="6009640" cy="76200"/>
            <a:chOff x="3122929" y="5849620"/>
            <a:chExt cx="6009640" cy="76200"/>
          </a:xfrm>
        </p:grpSpPr>
        <p:sp>
          <p:nvSpPr>
            <p:cNvPr id="18" name="object 18"/>
            <p:cNvSpPr/>
            <p:nvPr/>
          </p:nvSpPr>
          <p:spPr>
            <a:xfrm>
              <a:off x="3122929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22929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122929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10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122929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607300" y="585089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607300" y="58496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607300" y="5887720"/>
              <a:ext cx="1502410" cy="0"/>
            </a:xfrm>
            <a:custGeom>
              <a:avLst/>
              <a:gdLst/>
              <a:ahLst/>
              <a:cxnLst/>
              <a:rect l="l" t="t" r="r" b="b"/>
              <a:pathLst>
                <a:path w="1502409">
                  <a:moveTo>
                    <a:pt x="0" y="0"/>
                  </a:moveTo>
                  <a:lnTo>
                    <a:pt x="15024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607300" y="5887720"/>
              <a:ext cx="1525270" cy="38100"/>
            </a:xfrm>
            <a:custGeom>
              <a:avLst/>
              <a:gdLst/>
              <a:ahLst/>
              <a:cxnLst/>
              <a:rect l="l" t="t" r="r" b="b"/>
              <a:pathLst>
                <a:path w="1525270" h="38100">
                  <a:moveTo>
                    <a:pt x="1525270" y="0"/>
                  </a:moveTo>
                  <a:lnTo>
                    <a:pt x="0" y="0"/>
                  </a:lnTo>
                  <a:lnTo>
                    <a:pt x="0" y="38099"/>
                  </a:lnTo>
                  <a:lnTo>
                    <a:pt x="1525270" y="38099"/>
                  </a:lnTo>
                  <a:lnTo>
                    <a:pt x="152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228600" y="521969"/>
            <a:ext cx="8610600" cy="1369060"/>
          </a:xfrm>
          <a:prstGeom prst="rect">
            <a:avLst/>
          </a:prstGeom>
          <a:solidFill>
            <a:srgbClr val="FFFF9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287020" marR="288925" indent="-1270" algn="ctr">
              <a:lnSpc>
                <a:spcPct val="100000"/>
              </a:lnSpc>
              <a:spcBef>
                <a:spcPts val="350"/>
              </a:spcBef>
              <a:tabLst>
                <a:tab pos="5392420" algn="l"/>
              </a:tabLst>
            </a:pP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On May 29, JJ’s recorded lawn care services 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provided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during May</a:t>
            </a: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of</a:t>
            </a:r>
            <a:r>
              <a:rPr sz="2800" b="1" spc="1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$750.	All clients paid</a:t>
            </a:r>
            <a:r>
              <a:rPr sz="2800" b="1" spc="-7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in 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cash.</a:t>
            </a:r>
            <a:endParaRPr sz="28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0960" y="5538708"/>
            <a:ext cx="73279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29" dirty="0">
                <a:latin typeface="Arial"/>
                <a:cs typeface="Arial"/>
              </a:rPr>
              <a:t>T</a:t>
            </a:r>
            <a:r>
              <a:rPr sz="1900" b="1" spc="250" dirty="0">
                <a:latin typeface="Arial"/>
                <a:cs typeface="Arial"/>
              </a:rPr>
              <a:t>o</a:t>
            </a:r>
            <a:r>
              <a:rPr sz="1900" b="1" spc="65" dirty="0">
                <a:latin typeface="Arial"/>
                <a:cs typeface="Arial"/>
              </a:rPr>
              <a:t>t</a:t>
            </a:r>
            <a:r>
              <a:rPr sz="1900" b="1" spc="35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24357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02990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21,900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701540" y="5538708"/>
            <a:ext cx="734060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50" dirty="0">
                <a:latin typeface="Arial"/>
                <a:cs typeface="Arial"/>
              </a:rPr>
              <a:t>T</a:t>
            </a:r>
            <a:r>
              <a:rPr sz="1900" b="1" spc="240" dirty="0">
                <a:latin typeface="Arial"/>
                <a:cs typeface="Arial"/>
              </a:rPr>
              <a:t>o</a:t>
            </a:r>
            <a:r>
              <a:rPr sz="1900" b="1" spc="75" dirty="0">
                <a:latin typeface="Arial"/>
                <a:cs typeface="Arial"/>
              </a:rPr>
              <a:t>t</a:t>
            </a:r>
            <a:r>
              <a:rPr sz="1900" b="1" spc="345" dirty="0">
                <a:latin typeface="Arial"/>
                <a:cs typeface="Arial"/>
              </a:rPr>
              <a:t>a</a:t>
            </a:r>
            <a:r>
              <a:rPr sz="1900" b="1" spc="105" dirty="0">
                <a:latin typeface="Arial"/>
                <a:cs typeface="Arial"/>
              </a:rPr>
              <a:t>l</a:t>
            </a:r>
            <a:endParaRPr sz="19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729219" y="5538708"/>
            <a:ext cx="187325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215" dirty="0">
                <a:latin typeface="Arial"/>
                <a:cs typeface="Arial"/>
              </a:rPr>
              <a:t>$</a:t>
            </a:r>
            <a:endParaRPr sz="1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087359" y="5538708"/>
            <a:ext cx="906144" cy="297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20"/>
              </a:lnSpc>
            </a:pPr>
            <a:r>
              <a:rPr sz="1900" b="1" spc="180" dirty="0">
                <a:latin typeface="Arial"/>
                <a:cs typeface="Arial"/>
              </a:rPr>
              <a:t>21,900</a:t>
            </a:r>
            <a:endParaRPr sz="1900">
              <a:latin typeface="Arial"/>
              <a:cs typeface="Arial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06280" y="6554469"/>
            <a:ext cx="4445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dirty="0">
                <a:solidFill>
                  <a:srgbClr val="FFFFFF"/>
                </a:solidFill>
                <a:latin typeface="TeXGyrePagella"/>
                <a:cs typeface="TeXGyrePagella"/>
              </a:rPr>
              <a:t>.,</a:t>
            </a:r>
            <a:r>
              <a:rPr sz="1200" b="1" i="1" spc="-75" dirty="0">
                <a:solidFill>
                  <a:srgbClr val="FFFFFF"/>
                </a:solidFill>
                <a:latin typeface="TeXGyrePagella"/>
                <a:cs typeface="TeXGyrePagella"/>
              </a:rPr>
              <a:t> </a:t>
            </a:r>
            <a:r>
              <a:rPr sz="1200" b="1" i="1" dirty="0">
                <a:solidFill>
                  <a:srgbClr val="FFFFFF"/>
                </a:solidFill>
                <a:latin typeface="TeXGyrePagella"/>
                <a:cs typeface="TeXGyrePagella"/>
              </a:rPr>
              <a:t>2002</a:t>
            </a:r>
            <a:endParaRPr sz="1200">
              <a:latin typeface="TeXGyrePagella"/>
              <a:cs typeface="TeXGyrePagell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739" y="6582409"/>
            <a:ext cx="5803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i="1" spc="-10" dirty="0">
                <a:solidFill>
                  <a:srgbClr val="FFFFFF"/>
                </a:solidFill>
                <a:latin typeface="TeXGyrePagella"/>
                <a:cs typeface="TeXGyrePagella"/>
              </a:rPr>
              <a:t>Mc</a:t>
            </a:r>
            <a:r>
              <a:rPr sz="1400" b="1" i="1" spc="5" dirty="0">
                <a:solidFill>
                  <a:srgbClr val="FFFFFF"/>
                </a:solidFill>
                <a:latin typeface="TeXGyrePagella"/>
                <a:cs typeface="TeXGyrePagella"/>
              </a:rPr>
              <a:t>G</a:t>
            </a:r>
            <a:r>
              <a:rPr sz="1400" b="1" i="1" dirty="0">
                <a:solidFill>
                  <a:srgbClr val="FFFFFF"/>
                </a:solidFill>
                <a:latin typeface="TeXGyrePagella"/>
                <a:cs typeface="TeXGyrePagella"/>
              </a:rPr>
              <a:t>r</a:t>
            </a:r>
            <a:r>
              <a:rPr sz="1400" b="1" i="1" spc="-5" dirty="0">
                <a:solidFill>
                  <a:srgbClr val="FFFFFF"/>
                </a:solidFill>
                <a:latin typeface="TeXGyrePagella"/>
                <a:cs typeface="TeXGyrePagella"/>
              </a:rPr>
              <a:t>a</a:t>
            </a:r>
            <a:endParaRPr sz="1400">
              <a:latin typeface="TeXGyrePagella"/>
              <a:cs typeface="TeXGyrePagell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995" y="6578852"/>
            <a:ext cx="797369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90"/>
              </a:lnSpc>
              <a:tabLst>
                <a:tab pos="5525770" algn="l"/>
              </a:tabLst>
            </a:pPr>
            <a:r>
              <a:rPr sz="2100" b="1" i="1" spc="-7" baseline="-15873" dirty="0">
                <a:solidFill>
                  <a:srgbClr val="FFFFFF"/>
                </a:solidFill>
                <a:latin typeface="TeXGyrePagella"/>
                <a:cs typeface="TeXGyrePagella"/>
              </a:rPr>
              <a:t>w-Hill/Irwin	</a:t>
            </a:r>
            <a:r>
              <a:rPr sz="1200" b="1" i="1" dirty="0">
                <a:solidFill>
                  <a:srgbClr val="FFFFFF"/>
                </a:solidFill>
                <a:latin typeface="TeXGyrePagella"/>
                <a:cs typeface="TeXGyrePagella"/>
              </a:rPr>
              <a:t>© </a:t>
            </a:r>
            <a:r>
              <a:rPr sz="1200" b="1" i="1" spc="-5" dirty="0">
                <a:solidFill>
                  <a:srgbClr val="FFFFFF"/>
                </a:solidFill>
                <a:latin typeface="TeXGyrePagella"/>
                <a:cs typeface="TeXGyrePagella"/>
              </a:rPr>
              <a:t>The McGraw-Hill Companies,</a:t>
            </a:r>
            <a:r>
              <a:rPr sz="1200" b="1" i="1" spc="-25" dirty="0">
                <a:solidFill>
                  <a:srgbClr val="FFFFFF"/>
                </a:solidFill>
                <a:latin typeface="TeXGyrePagella"/>
                <a:cs typeface="TeXGyrePagella"/>
              </a:rPr>
              <a:t> </a:t>
            </a:r>
            <a:r>
              <a:rPr sz="1200" b="1" i="1" dirty="0">
                <a:solidFill>
                  <a:srgbClr val="FFFFFF"/>
                </a:solidFill>
                <a:latin typeface="TeXGyrePagella"/>
                <a:cs typeface="TeXGyrePagella"/>
              </a:rPr>
              <a:t>Inc</a:t>
            </a:r>
            <a:endParaRPr sz="1200">
              <a:latin typeface="TeXGyrePagella"/>
              <a:cs typeface="TeXGyrePagell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714" y="2028825"/>
            <a:ext cx="9127490" cy="3896360"/>
            <a:chOff x="5714" y="2028825"/>
            <a:chExt cx="9127490" cy="3896360"/>
          </a:xfrm>
        </p:grpSpPr>
        <p:sp>
          <p:nvSpPr>
            <p:cNvPr id="6" name="object 6"/>
            <p:cNvSpPr/>
            <p:nvPr/>
          </p:nvSpPr>
          <p:spPr>
            <a:xfrm>
              <a:off x="6349" y="2029460"/>
              <a:ext cx="9126220" cy="0"/>
            </a:xfrm>
            <a:custGeom>
              <a:avLst/>
              <a:gdLst/>
              <a:ahLst/>
              <a:cxnLst/>
              <a:rect l="l" t="t" r="r" b="b"/>
              <a:pathLst>
                <a:path w="9126220">
                  <a:moveTo>
                    <a:pt x="0" y="0"/>
                  </a:moveTo>
                  <a:lnTo>
                    <a:pt x="912622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350" y="2030729"/>
              <a:ext cx="9123680" cy="36830"/>
            </a:xfrm>
            <a:custGeom>
              <a:avLst/>
              <a:gdLst/>
              <a:ahLst/>
              <a:cxnLst/>
              <a:rect l="l" t="t" r="r" b="b"/>
              <a:pathLst>
                <a:path w="9123680" h="36830">
                  <a:moveTo>
                    <a:pt x="912368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36830"/>
                  </a:lnTo>
                  <a:lnTo>
                    <a:pt x="9123680" y="36830"/>
                  </a:lnTo>
                  <a:lnTo>
                    <a:pt x="9123680" y="19050"/>
                  </a:lnTo>
                  <a:lnTo>
                    <a:pt x="912368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349" y="2029460"/>
              <a:ext cx="0" cy="3895090"/>
            </a:xfrm>
            <a:custGeom>
              <a:avLst/>
              <a:gdLst/>
              <a:ahLst/>
              <a:cxnLst/>
              <a:rect l="l" t="t" r="r" b="b"/>
              <a:pathLst>
                <a:path h="3895090">
                  <a:moveTo>
                    <a:pt x="0" y="0"/>
                  </a:moveTo>
                  <a:lnTo>
                    <a:pt x="0" y="389509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349" y="2029460"/>
              <a:ext cx="44450" cy="3895090"/>
            </a:xfrm>
            <a:custGeom>
              <a:avLst/>
              <a:gdLst/>
              <a:ahLst/>
              <a:cxnLst/>
              <a:rect l="l" t="t" r="r" b="b"/>
              <a:pathLst>
                <a:path w="44450" h="3895090">
                  <a:moveTo>
                    <a:pt x="0" y="3895090"/>
                  </a:moveTo>
                  <a:lnTo>
                    <a:pt x="44450" y="3895090"/>
                  </a:lnTo>
                  <a:lnTo>
                    <a:pt x="44450" y="0"/>
                  </a:lnTo>
                  <a:lnTo>
                    <a:pt x="0" y="0"/>
                  </a:lnTo>
                  <a:lnTo>
                    <a:pt x="0" y="389509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939" y="5825490"/>
              <a:ext cx="9102090" cy="99060"/>
            </a:xfrm>
            <a:custGeom>
              <a:avLst/>
              <a:gdLst/>
              <a:ahLst/>
              <a:cxnLst/>
              <a:rect l="l" t="t" r="r" b="b"/>
              <a:pathLst>
                <a:path w="9102090" h="99060">
                  <a:moveTo>
                    <a:pt x="0" y="99060"/>
                  </a:moveTo>
                  <a:lnTo>
                    <a:pt x="9102090" y="99060"/>
                  </a:lnTo>
                  <a:lnTo>
                    <a:pt x="9102090" y="0"/>
                  </a:lnTo>
                  <a:lnTo>
                    <a:pt x="0" y="0"/>
                  </a:lnTo>
                  <a:lnTo>
                    <a:pt x="0" y="990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939" y="2049779"/>
              <a:ext cx="9102090" cy="934719"/>
            </a:xfrm>
            <a:custGeom>
              <a:avLst/>
              <a:gdLst/>
              <a:ahLst/>
              <a:cxnLst/>
              <a:rect l="l" t="t" r="r" b="b"/>
              <a:pathLst>
                <a:path w="9102090" h="934719">
                  <a:moveTo>
                    <a:pt x="0" y="934720"/>
                  </a:moveTo>
                  <a:lnTo>
                    <a:pt x="9102090" y="934720"/>
                  </a:lnTo>
                  <a:lnTo>
                    <a:pt x="9102090" y="0"/>
                  </a:lnTo>
                  <a:lnTo>
                    <a:pt x="0" y="0"/>
                  </a:lnTo>
                  <a:lnTo>
                    <a:pt x="0" y="93472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7939" y="2984500"/>
              <a:ext cx="9102090" cy="2840990"/>
            </a:xfrm>
            <a:custGeom>
              <a:avLst/>
              <a:gdLst/>
              <a:ahLst/>
              <a:cxnLst/>
              <a:rect l="l" t="t" r="r" b="b"/>
              <a:pathLst>
                <a:path w="9102090" h="2840990">
                  <a:moveTo>
                    <a:pt x="0" y="2840990"/>
                  </a:moveTo>
                  <a:lnTo>
                    <a:pt x="9102090" y="2840990"/>
                  </a:lnTo>
                  <a:lnTo>
                    <a:pt x="9102090" y="0"/>
                  </a:lnTo>
                  <a:lnTo>
                    <a:pt x="0" y="0"/>
                  </a:lnTo>
                  <a:lnTo>
                    <a:pt x="0" y="28409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755710" y="2029460"/>
            <a:ext cx="8376920" cy="4744720"/>
            <a:chOff x="755710" y="2029460"/>
            <a:chExt cx="8376920" cy="4744720"/>
          </a:xfrm>
        </p:grpSpPr>
        <p:sp>
          <p:nvSpPr>
            <p:cNvPr id="14" name="object 14"/>
            <p:cNvSpPr/>
            <p:nvPr/>
          </p:nvSpPr>
          <p:spPr>
            <a:xfrm>
              <a:off x="3100070" y="2029459"/>
              <a:ext cx="6029960" cy="19050"/>
            </a:xfrm>
            <a:custGeom>
              <a:avLst/>
              <a:gdLst/>
              <a:ahLst/>
              <a:cxnLst/>
              <a:rect l="l" t="t" r="r" b="b"/>
              <a:pathLst>
                <a:path w="6029959" h="19050">
                  <a:moveTo>
                    <a:pt x="4445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44450" y="19050"/>
                  </a:lnTo>
                  <a:lnTo>
                    <a:pt x="44450" y="0"/>
                  </a:lnTo>
                  <a:close/>
                </a:path>
                <a:path w="6029959" h="19050">
                  <a:moveTo>
                    <a:pt x="1592580" y="0"/>
                  </a:moveTo>
                  <a:lnTo>
                    <a:pt x="1569720" y="0"/>
                  </a:lnTo>
                  <a:lnTo>
                    <a:pt x="1548130" y="0"/>
                  </a:lnTo>
                  <a:lnTo>
                    <a:pt x="1525270" y="0"/>
                  </a:lnTo>
                  <a:lnTo>
                    <a:pt x="1525270" y="19050"/>
                  </a:lnTo>
                  <a:lnTo>
                    <a:pt x="1548130" y="19050"/>
                  </a:lnTo>
                  <a:lnTo>
                    <a:pt x="1569720" y="19050"/>
                  </a:lnTo>
                  <a:lnTo>
                    <a:pt x="1592580" y="19050"/>
                  </a:lnTo>
                  <a:lnTo>
                    <a:pt x="1592580" y="0"/>
                  </a:lnTo>
                  <a:close/>
                </a:path>
                <a:path w="6029959" h="19050">
                  <a:moveTo>
                    <a:pt x="4528820" y="0"/>
                  </a:moveTo>
                  <a:lnTo>
                    <a:pt x="4484370" y="0"/>
                  </a:lnTo>
                  <a:lnTo>
                    <a:pt x="4484370" y="19050"/>
                  </a:lnTo>
                  <a:lnTo>
                    <a:pt x="4528820" y="19050"/>
                  </a:lnTo>
                  <a:lnTo>
                    <a:pt x="4528820" y="0"/>
                  </a:lnTo>
                  <a:close/>
                </a:path>
                <a:path w="6029959" h="19050">
                  <a:moveTo>
                    <a:pt x="6029960" y="1270"/>
                  </a:moveTo>
                  <a:lnTo>
                    <a:pt x="6009640" y="1270"/>
                  </a:lnTo>
                  <a:lnTo>
                    <a:pt x="6009640" y="19050"/>
                  </a:lnTo>
                  <a:lnTo>
                    <a:pt x="6029960" y="19050"/>
                  </a:lnTo>
                  <a:lnTo>
                    <a:pt x="6029960" y="127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610599" y="5850889"/>
              <a:ext cx="499109" cy="0"/>
            </a:xfrm>
            <a:custGeom>
              <a:avLst/>
              <a:gdLst/>
              <a:ahLst/>
              <a:cxnLst/>
              <a:rect l="l" t="t" r="r" b="b"/>
              <a:pathLst>
                <a:path w="499109">
                  <a:moveTo>
                    <a:pt x="0" y="0"/>
                  </a:moveTo>
                  <a:lnTo>
                    <a:pt x="4991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610599" y="5849619"/>
              <a:ext cx="521970" cy="38100"/>
            </a:xfrm>
            <a:custGeom>
              <a:avLst/>
              <a:gdLst/>
              <a:ahLst/>
              <a:cxnLst/>
              <a:rect l="l" t="t" r="r" b="b"/>
              <a:pathLst>
                <a:path w="521970" h="38100">
                  <a:moveTo>
                    <a:pt x="0" y="38099"/>
                  </a:moveTo>
                  <a:lnTo>
                    <a:pt x="521970" y="38099"/>
                  </a:lnTo>
                  <a:lnTo>
                    <a:pt x="521970" y="0"/>
                  </a:lnTo>
                  <a:lnTo>
                    <a:pt x="0" y="0"/>
                  </a:lnTo>
                  <a:lnTo>
                    <a:pt x="0" y="3809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610599" y="5887719"/>
              <a:ext cx="499109" cy="0"/>
            </a:xfrm>
            <a:custGeom>
              <a:avLst/>
              <a:gdLst/>
              <a:ahLst/>
              <a:cxnLst/>
              <a:rect l="l" t="t" r="r" b="b"/>
              <a:pathLst>
                <a:path w="499109">
                  <a:moveTo>
                    <a:pt x="0" y="0"/>
                  </a:moveTo>
                  <a:lnTo>
                    <a:pt x="4991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610599" y="5887719"/>
              <a:ext cx="521970" cy="38100"/>
            </a:xfrm>
            <a:custGeom>
              <a:avLst/>
              <a:gdLst/>
              <a:ahLst/>
              <a:cxnLst/>
              <a:rect l="l" t="t" r="r" b="b"/>
              <a:pathLst>
                <a:path w="521970" h="38100">
                  <a:moveTo>
                    <a:pt x="0" y="38099"/>
                  </a:moveTo>
                  <a:lnTo>
                    <a:pt x="521970" y="38099"/>
                  </a:lnTo>
                  <a:lnTo>
                    <a:pt x="521970" y="0"/>
                  </a:lnTo>
                  <a:lnTo>
                    <a:pt x="0" y="0"/>
                  </a:lnTo>
                  <a:lnTo>
                    <a:pt x="0" y="3809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61999" y="5825489"/>
              <a:ext cx="7848600" cy="942340"/>
            </a:xfrm>
            <a:custGeom>
              <a:avLst/>
              <a:gdLst/>
              <a:ahLst/>
              <a:cxnLst/>
              <a:rect l="l" t="t" r="r" b="b"/>
              <a:pathLst>
                <a:path w="7848600" h="942340">
                  <a:moveTo>
                    <a:pt x="7848600" y="0"/>
                  </a:moveTo>
                  <a:lnTo>
                    <a:pt x="0" y="0"/>
                  </a:lnTo>
                  <a:lnTo>
                    <a:pt x="0" y="942340"/>
                  </a:lnTo>
                  <a:lnTo>
                    <a:pt x="7848600" y="942340"/>
                  </a:lnTo>
                  <a:close/>
                </a:path>
              </a:pathLst>
            </a:custGeom>
            <a:solidFill>
              <a:srgbClr val="FF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61999" y="5825489"/>
              <a:ext cx="7848600" cy="942340"/>
            </a:xfrm>
            <a:custGeom>
              <a:avLst/>
              <a:gdLst/>
              <a:ahLst/>
              <a:cxnLst/>
              <a:rect l="l" t="t" r="r" b="b"/>
              <a:pathLst>
                <a:path w="7848600" h="942340">
                  <a:moveTo>
                    <a:pt x="3924300" y="942340"/>
                  </a:moveTo>
                  <a:lnTo>
                    <a:pt x="0" y="942340"/>
                  </a:lnTo>
                  <a:lnTo>
                    <a:pt x="0" y="0"/>
                  </a:lnTo>
                  <a:lnTo>
                    <a:pt x="7848600" y="0"/>
                  </a:lnTo>
                  <a:lnTo>
                    <a:pt x="7848600" y="942340"/>
                  </a:lnTo>
                  <a:lnTo>
                    <a:pt x="3924300" y="942340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1" name="object 21"/>
          <p:cNvGraphicFramePr>
            <a:graphicFrameLocks noGrp="1"/>
          </p:cNvGraphicFramePr>
          <p:nvPr/>
        </p:nvGraphicFramePr>
        <p:xfrm>
          <a:off x="28257" y="2048192"/>
          <a:ext cx="9103360" cy="37756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72130"/>
                <a:gridCol w="1570355"/>
                <a:gridCol w="2872105"/>
                <a:gridCol w="1588770"/>
              </a:tblGrid>
              <a:tr h="1569958">
                <a:tc gridSpan="4">
                  <a:txBody>
                    <a:bodyPr/>
                    <a:lstStyle/>
                    <a:p>
                      <a:pPr marR="8255" algn="ctr">
                        <a:lnSpc>
                          <a:spcPts val="2125"/>
                        </a:lnSpc>
                      </a:pPr>
                      <a:r>
                        <a:rPr sz="1900" b="1" spc="165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1900" b="1" spc="32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19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Service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3498215" marR="3505200" algn="ctr">
                        <a:lnSpc>
                          <a:spcPct val="110100"/>
                        </a:lnSpc>
                      </a:pPr>
                      <a:r>
                        <a:rPr sz="1900" b="1" spc="245" dirty="0">
                          <a:latin typeface="Arial"/>
                          <a:cs typeface="Arial"/>
                        </a:rPr>
                        <a:t>Balance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Sheet  </a:t>
                      </a:r>
                      <a:r>
                        <a:rPr sz="1900" b="1" spc="30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900" b="1" spc="155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19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2003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45085" marR="121920" indent="1816100">
                        <a:lnSpc>
                          <a:spcPts val="2510"/>
                        </a:lnSpc>
                        <a:spcBef>
                          <a:spcPts val="110"/>
                        </a:spcBef>
                        <a:tabLst>
                          <a:tab pos="3227705" algn="l"/>
                          <a:tab pos="3744595" algn="l"/>
                          <a:tab pos="4685665" algn="l"/>
                          <a:tab pos="4752975" algn="l"/>
                        </a:tabLst>
                      </a:pPr>
                      <a:r>
                        <a:rPr sz="1900" b="1" spc="140" dirty="0">
                          <a:latin typeface="Arial"/>
                          <a:cs typeface="Arial"/>
                        </a:rPr>
                        <a:t>Assets				</a:t>
                      </a:r>
                      <a:r>
                        <a:rPr sz="1900" b="1" spc="210" dirty="0">
                          <a:latin typeface="Arial"/>
                          <a:cs typeface="Arial"/>
                        </a:rPr>
                        <a:t>Liabilities </a:t>
                      </a:r>
                      <a:r>
                        <a:rPr sz="1900" b="1" spc="27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900" b="1" spc="220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85" dirty="0">
                          <a:latin typeface="Arial"/>
                          <a:cs typeface="Arial"/>
                        </a:rPr>
                        <a:t>Equity  </a:t>
                      </a:r>
                      <a:r>
                        <a:rPr sz="1900" b="1" spc="19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Cash	</a:t>
                      </a:r>
                      <a:r>
                        <a:rPr sz="1900" b="1" spc="21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18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4,125	</a:t>
                      </a:r>
                      <a:r>
                        <a:rPr sz="1900" b="1" spc="190" dirty="0">
                          <a:latin typeface="Arial"/>
                          <a:cs typeface="Arial"/>
                        </a:rPr>
                        <a:t>Liabilities: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18134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195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0" dirty="0">
                          <a:latin typeface="Arial"/>
                          <a:cs typeface="Arial"/>
                        </a:rPr>
                        <a:t>Receivable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573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5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Notes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20"/>
                        </a:spcBef>
                        <a:tabLst>
                          <a:tab pos="357505" algn="l"/>
                        </a:tabLst>
                      </a:pPr>
                      <a:r>
                        <a:rPr sz="19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</a:tr>
              <a:tr h="340756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20" dirty="0">
                          <a:latin typeface="Arial"/>
                          <a:cs typeface="Arial"/>
                        </a:rPr>
                        <a:t>Tools </a:t>
                      </a:r>
                      <a:r>
                        <a:rPr sz="1900" b="1" spc="280" dirty="0">
                          <a:latin typeface="Arial"/>
                          <a:cs typeface="Arial"/>
                        </a:rPr>
                        <a:t>&amp;</a:t>
                      </a:r>
                      <a:r>
                        <a:rPr sz="19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45" dirty="0">
                          <a:latin typeface="Arial"/>
                          <a:cs typeface="Arial"/>
                        </a:rPr>
                        <a:t>Equipment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573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65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Accounts</a:t>
                      </a:r>
                      <a:r>
                        <a:rPr sz="19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60" dirty="0">
                          <a:latin typeface="Arial"/>
                          <a:cs typeface="Arial"/>
                        </a:rPr>
                        <a:t>Payable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2418">
                <a:tc>
                  <a:txBody>
                    <a:bodyPr/>
                    <a:lstStyle/>
                    <a:p>
                      <a:pPr marL="4508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Truck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5735" algn="r">
                        <a:lnSpc>
                          <a:spcPts val="2120"/>
                        </a:lnSpc>
                      </a:pPr>
                      <a:r>
                        <a:rPr sz="1900" b="1" spc="-3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25425">
                        <a:lnSpc>
                          <a:spcPts val="2120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1900" b="1" spc="2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Liabilities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44450" marR="614045">
                        <a:lnSpc>
                          <a:spcPct val="109600"/>
                        </a:lnSpc>
                        <a:spcBef>
                          <a:spcPts val="10"/>
                        </a:spcBef>
                      </a:pPr>
                      <a:r>
                        <a:rPr sz="1900" b="1" spc="225" dirty="0">
                          <a:latin typeface="Arial"/>
                          <a:cs typeface="Arial"/>
                        </a:rPr>
                        <a:t>Owners'</a:t>
                      </a:r>
                      <a:r>
                        <a:rPr sz="19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170" dirty="0">
                          <a:latin typeface="Arial"/>
                          <a:cs typeface="Arial"/>
                        </a:rPr>
                        <a:t>Equity:  </a:t>
                      </a:r>
                      <a:r>
                        <a:rPr sz="1900" b="1" spc="215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1900" b="1" spc="22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04" dirty="0">
                          <a:latin typeface="Arial"/>
                          <a:cs typeface="Arial"/>
                        </a:rPr>
                        <a:t>Stock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58165">
                        <a:lnSpc>
                          <a:spcPts val="2120"/>
                        </a:lnSpc>
                      </a:pPr>
                      <a:r>
                        <a:rPr sz="1900" b="1" spc="180" dirty="0">
                          <a:latin typeface="Arial"/>
                          <a:cs typeface="Arial"/>
                        </a:rPr>
                        <a:t>13,150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715645">
                        <a:lnSpc>
                          <a:spcPct val="100000"/>
                        </a:lnSpc>
                      </a:pPr>
                      <a:r>
                        <a:rPr sz="1900" b="1" spc="185" dirty="0">
                          <a:latin typeface="Arial"/>
                          <a:cs typeface="Arial"/>
                        </a:rPr>
                        <a:t>8,000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  <a:tr h="3404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25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Retained</a:t>
                      </a:r>
                      <a:r>
                        <a:rPr sz="1900" b="1" spc="18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21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Earnings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900" b="1" spc="-3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70</a:t>
                      </a:r>
                      <a:r>
                        <a:rPr sz="19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73923">
                <a:tc>
                  <a:txBody>
                    <a:bodyPr/>
                    <a:lstStyle/>
                    <a:p>
                      <a:pPr marL="45085">
                        <a:lnSpc>
                          <a:spcPts val="2055"/>
                        </a:lnSpc>
                      </a:pPr>
                      <a:r>
                        <a:rPr sz="1900" b="1" spc="200" dirty="0">
                          <a:latin typeface="Arial"/>
                          <a:cs typeface="Arial"/>
                        </a:rPr>
                        <a:t>Total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5735" algn="r">
                        <a:lnSpc>
                          <a:spcPts val="2055"/>
                        </a:lnSpc>
                        <a:tabLst>
                          <a:tab pos="358775" algn="l"/>
                        </a:tabLst>
                      </a:pPr>
                      <a:r>
                        <a:rPr sz="19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21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85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ts val="2055"/>
                        </a:lnSpc>
                      </a:pPr>
                      <a:r>
                        <a:rPr sz="1900" b="1" spc="204" dirty="0">
                          <a:latin typeface="Arial"/>
                          <a:cs typeface="Arial"/>
                        </a:rPr>
                        <a:t>Total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41605" algn="r">
                        <a:lnSpc>
                          <a:spcPts val="2055"/>
                        </a:lnSpc>
                        <a:tabLst>
                          <a:tab pos="357505" algn="l"/>
                        </a:tabLst>
                      </a:pPr>
                      <a:r>
                        <a:rPr sz="19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21</a:t>
                      </a:r>
                      <a:r>
                        <a:rPr sz="19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900" b="1" spc="-35" dirty="0">
                          <a:latin typeface="Arial"/>
                          <a:cs typeface="Arial"/>
                        </a:rPr>
                        <a:t>85</a:t>
                      </a:r>
                      <a:r>
                        <a:rPr sz="1900" b="1" dirty="0">
                          <a:latin typeface="Arial"/>
                          <a:cs typeface="Arial"/>
                        </a:rPr>
                        <a:t>0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2" name="object 22"/>
          <p:cNvSpPr txBox="1"/>
          <p:nvPr/>
        </p:nvSpPr>
        <p:spPr>
          <a:xfrm>
            <a:off x="1330960" y="5857240"/>
            <a:ext cx="6702425" cy="878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0700" marR="5080" indent="-508000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Now,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let’s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review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how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JJ’s transactions  affected the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accounting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equation.</a:t>
            </a:r>
            <a:endParaRPr sz="2800">
              <a:latin typeface="Arial"/>
              <a:cs typeface="Arial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304800" y="599440"/>
            <a:ext cx="8534400" cy="1064260"/>
          </a:xfrm>
          <a:prstGeom prst="rect">
            <a:avLst/>
          </a:prstGeom>
          <a:solidFill>
            <a:srgbClr val="FFFF9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99695" marR="104775" indent="342900">
              <a:lnSpc>
                <a:spcPct val="100000"/>
              </a:lnSpc>
              <a:spcBef>
                <a:spcPts val="350"/>
              </a:spcBef>
            </a:pP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On May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31, JJ’s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purchased gasoline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for 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the </a:t>
            </a:r>
            <a:r>
              <a:rPr sz="3200" b="1" spc="5" dirty="0">
                <a:solidFill>
                  <a:srgbClr val="00269E"/>
                </a:solidFill>
                <a:latin typeface="Arial"/>
                <a:cs typeface="Arial"/>
              </a:rPr>
              <a:t>lawn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mower and </a:t>
            </a: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the truck for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$50</a:t>
            </a:r>
            <a:r>
              <a:rPr sz="3200" b="1" spc="-3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cash.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ransition>
    <p:zoom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"/>
          </a:xfrm>
          <a:custGeom>
            <a:avLst/>
            <a:gdLst/>
            <a:ahLst/>
            <a:cxnLst/>
            <a:rect l="l" t="t" r="r" b="b"/>
            <a:pathLst>
              <a:path w="9144000" h="685800">
                <a:moveTo>
                  <a:pt x="0" y="685800"/>
                </a:moveTo>
                <a:lnTo>
                  <a:pt x="9144000" y="6858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F5BE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184900"/>
            <a:ext cx="9144000" cy="673100"/>
          </a:xfrm>
          <a:custGeom>
            <a:avLst/>
            <a:gdLst/>
            <a:ahLst/>
            <a:cxnLst/>
            <a:rect l="l" t="t" r="r" b="b"/>
            <a:pathLst>
              <a:path w="9144000" h="673100">
                <a:moveTo>
                  <a:pt x="0" y="673100"/>
                </a:moveTo>
                <a:lnTo>
                  <a:pt x="9144000" y="673100"/>
                </a:lnTo>
                <a:lnTo>
                  <a:pt x="9144000" y="0"/>
                </a:lnTo>
                <a:lnTo>
                  <a:pt x="0" y="0"/>
                </a:lnTo>
                <a:lnTo>
                  <a:pt x="0" y="673100"/>
                </a:lnTo>
                <a:close/>
              </a:path>
            </a:pathLst>
          </a:custGeom>
          <a:solidFill>
            <a:srgbClr val="F5BE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970" y="685800"/>
            <a:ext cx="9127490" cy="5499100"/>
          </a:xfrm>
          <a:custGeom>
            <a:avLst/>
            <a:gdLst/>
            <a:ahLst/>
            <a:cxnLst/>
            <a:rect l="l" t="t" r="r" b="b"/>
            <a:pathLst>
              <a:path w="9127490" h="5499100">
                <a:moveTo>
                  <a:pt x="9127490" y="0"/>
                </a:moveTo>
                <a:lnTo>
                  <a:pt x="0" y="0"/>
                </a:lnTo>
                <a:lnTo>
                  <a:pt x="0" y="5499100"/>
                </a:lnTo>
                <a:lnTo>
                  <a:pt x="9127490" y="5499100"/>
                </a:lnTo>
                <a:lnTo>
                  <a:pt x="91274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623820" y="655319"/>
            <a:ext cx="63055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60" dirty="0">
                <a:latin typeface="Arial"/>
                <a:cs typeface="Arial"/>
              </a:rPr>
              <a:t>Assets</a:t>
            </a:r>
            <a:endParaRPr sz="15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913629" y="655319"/>
            <a:ext cx="14033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=</a:t>
            </a:r>
            <a:endParaRPr sz="15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30850" y="655319"/>
            <a:ext cx="975994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25" dirty="0">
                <a:latin typeface="Arial"/>
                <a:cs typeface="Arial"/>
              </a:rPr>
              <a:t>Liabilities</a:t>
            </a:r>
            <a:endParaRPr sz="15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793239" y="671830"/>
            <a:ext cx="30480" cy="15240"/>
          </a:xfrm>
          <a:custGeom>
            <a:avLst/>
            <a:gdLst/>
            <a:ahLst/>
            <a:cxnLst/>
            <a:rect l="l" t="t" r="r" b="b"/>
            <a:pathLst>
              <a:path w="30480" h="15240">
                <a:moveTo>
                  <a:pt x="30480" y="0"/>
                </a:moveTo>
                <a:lnTo>
                  <a:pt x="0" y="0"/>
                </a:lnTo>
                <a:lnTo>
                  <a:pt x="0" y="15239"/>
                </a:lnTo>
                <a:lnTo>
                  <a:pt x="30480" y="15239"/>
                </a:lnTo>
                <a:lnTo>
                  <a:pt x="3048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18029" y="671830"/>
            <a:ext cx="30480" cy="15240"/>
          </a:xfrm>
          <a:custGeom>
            <a:avLst/>
            <a:gdLst/>
            <a:ahLst/>
            <a:cxnLst/>
            <a:rect l="l" t="t" r="r" b="b"/>
            <a:pathLst>
              <a:path w="30480" h="15240">
                <a:moveTo>
                  <a:pt x="30480" y="0"/>
                </a:moveTo>
                <a:lnTo>
                  <a:pt x="0" y="0"/>
                </a:lnTo>
                <a:lnTo>
                  <a:pt x="0" y="15239"/>
                </a:lnTo>
                <a:lnTo>
                  <a:pt x="30480" y="15239"/>
                </a:lnTo>
                <a:lnTo>
                  <a:pt x="3048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80970" y="671830"/>
            <a:ext cx="30480" cy="15240"/>
          </a:xfrm>
          <a:custGeom>
            <a:avLst/>
            <a:gdLst/>
            <a:ahLst/>
            <a:cxnLst/>
            <a:rect l="l" t="t" r="r" b="b"/>
            <a:pathLst>
              <a:path w="30480" h="15240">
                <a:moveTo>
                  <a:pt x="30480" y="0"/>
                </a:moveTo>
                <a:lnTo>
                  <a:pt x="0" y="0"/>
                </a:lnTo>
                <a:lnTo>
                  <a:pt x="0" y="15239"/>
                </a:lnTo>
                <a:lnTo>
                  <a:pt x="30480" y="15239"/>
                </a:lnTo>
                <a:lnTo>
                  <a:pt x="3048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907029" y="671830"/>
            <a:ext cx="30480" cy="15240"/>
          </a:xfrm>
          <a:custGeom>
            <a:avLst/>
            <a:gdLst/>
            <a:ahLst/>
            <a:cxnLst/>
            <a:rect l="l" t="t" r="r" b="b"/>
            <a:pathLst>
              <a:path w="30480" h="15240">
                <a:moveTo>
                  <a:pt x="30480" y="0"/>
                </a:moveTo>
                <a:lnTo>
                  <a:pt x="0" y="0"/>
                </a:lnTo>
                <a:lnTo>
                  <a:pt x="0" y="15239"/>
                </a:lnTo>
                <a:lnTo>
                  <a:pt x="30480" y="15239"/>
                </a:lnTo>
                <a:lnTo>
                  <a:pt x="3048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21100" y="671830"/>
            <a:ext cx="30480" cy="15240"/>
          </a:xfrm>
          <a:custGeom>
            <a:avLst/>
            <a:gdLst/>
            <a:ahLst/>
            <a:cxnLst/>
            <a:rect l="l" t="t" r="r" b="b"/>
            <a:pathLst>
              <a:path w="30479" h="15240">
                <a:moveTo>
                  <a:pt x="30479" y="0"/>
                </a:moveTo>
                <a:lnTo>
                  <a:pt x="0" y="0"/>
                </a:lnTo>
                <a:lnTo>
                  <a:pt x="0" y="15239"/>
                </a:lnTo>
                <a:lnTo>
                  <a:pt x="30479" y="15239"/>
                </a:lnTo>
                <a:lnTo>
                  <a:pt x="30479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47159" y="671830"/>
            <a:ext cx="30480" cy="15240"/>
          </a:xfrm>
          <a:custGeom>
            <a:avLst/>
            <a:gdLst/>
            <a:ahLst/>
            <a:cxnLst/>
            <a:rect l="l" t="t" r="r" b="b"/>
            <a:pathLst>
              <a:path w="30479" h="15240">
                <a:moveTo>
                  <a:pt x="30479" y="0"/>
                </a:moveTo>
                <a:lnTo>
                  <a:pt x="0" y="0"/>
                </a:lnTo>
                <a:lnTo>
                  <a:pt x="0" y="15239"/>
                </a:lnTo>
                <a:lnTo>
                  <a:pt x="30479" y="15239"/>
                </a:lnTo>
                <a:lnTo>
                  <a:pt x="30479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65370" y="671830"/>
            <a:ext cx="30480" cy="15240"/>
          </a:xfrm>
          <a:custGeom>
            <a:avLst/>
            <a:gdLst/>
            <a:ahLst/>
            <a:cxnLst/>
            <a:rect l="l" t="t" r="r" b="b"/>
            <a:pathLst>
              <a:path w="30479" h="15240">
                <a:moveTo>
                  <a:pt x="30479" y="0"/>
                </a:moveTo>
                <a:lnTo>
                  <a:pt x="0" y="0"/>
                </a:lnTo>
                <a:lnTo>
                  <a:pt x="0" y="15239"/>
                </a:lnTo>
                <a:lnTo>
                  <a:pt x="30479" y="15239"/>
                </a:lnTo>
                <a:lnTo>
                  <a:pt x="30479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994410" y="6049645"/>
            <a:ext cx="814069" cy="61594"/>
            <a:chOff x="994410" y="6049645"/>
            <a:chExt cx="814069" cy="61594"/>
          </a:xfrm>
        </p:grpSpPr>
        <p:sp>
          <p:nvSpPr>
            <p:cNvPr id="16" name="object 16"/>
            <p:cNvSpPr/>
            <p:nvPr/>
          </p:nvSpPr>
          <p:spPr>
            <a:xfrm>
              <a:off x="994410" y="6050280"/>
              <a:ext cx="798830" cy="0"/>
            </a:xfrm>
            <a:custGeom>
              <a:avLst/>
              <a:gdLst/>
              <a:ahLst/>
              <a:cxnLst/>
              <a:rect l="l" t="t" r="r" b="b"/>
              <a:pathLst>
                <a:path w="798830">
                  <a:moveTo>
                    <a:pt x="0" y="0"/>
                  </a:moveTo>
                  <a:lnTo>
                    <a:pt x="7988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94410" y="6050280"/>
              <a:ext cx="814069" cy="30480"/>
            </a:xfrm>
            <a:custGeom>
              <a:avLst/>
              <a:gdLst/>
              <a:ahLst/>
              <a:cxnLst/>
              <a:rect l="l" t="t" r="r" b="b"/>
              <a:pathLst>
                <a:path w="814069" h="30479">
                  <a:moveTo>
                    <a:pt x="81406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14069" y="30480"/>
                  </a:lnTo>
                  <a:lnTo>
                    <a:pt x="8140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94410" y="6080760"/>
              <a:ext cx="798830" cy="0"/>
            </a:xfrm>
            <a:custGeom>
              <a:avLst/>
              <a:gdLst/>
              <a:ahLst/>
              <a:cxnLst/>
              <a:rect l="l" t="t" r="r" b="b"/>
              <a:pathLst>
                <a:path w="798830">
                  <a:moveTo>
                    <a:pt x="0" y="0"/>
                  </a:moveTo>
                  <a:lnTo>
                    <a:pt x="7988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94410" y="6080760"/>
              <a:ext cx="814069" cy="30480"/>
            </a:xfrm>
            <a:custGeom>
              <a:avLst/>
              <a:gdLst/>
              <a:ahLst/>
              <a:cxnLst/>
              <a:rect l="l" t="t" r="r" b="b"/>
              <a:pathLst>
                <a:path w="814069" h="30479">
                  <a:moveTo>
                    <a:pt x="81406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14069" y="30479"/>
                  </a:lnTo>
                  <a:lnTo>
                    <a:pt x="8140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2033270" y="6049645"/>
            <a:ext cx="662940" cy="61594"/>
            <a:chOff x="2033270" y="6049645"/>
            <a:chExt cx="662940" cy="61594"/>
          </a:xfrm>
        </p:grpSpPr>
        <p:sp>
          <p:nvSpPr>
            <p:cNvPr id="21" name="object 21"/>
            <p:cNvSpPr/>
            <p:nvPr/>
          </p:nvSpPr>
          <p:spPr>
            <a:xfrm>
              <a:off x="2033270" y="6050280"/>
              <a:ext cx="647700" cy="0"/>
            </a:xfrm>
            <a:custGeom>
              <a:avLst/>
              <a:gdLst/>
              <a:ahLst/>
              <a:cxnLst/>
              <a:rect l="l" t="t" r="r" b="b"/>
              <a:pathLst>
                <a:path w="647700">
                  <a:moveTo>
                    <a:pt x="0" y="0"/>
                  </a:moveTo>
                  <a:lnTo>
                    <a:pt x="6477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033270" y="6050280"/>
              <a:ext cx="662940" cy="30480"/>
            </a:xfrm>
            <a:custGeom>
              <a:avLst/>
              <a:gdLst/>
              <a:ahLst/>
              <a:cxnLst/>
              <a:rect l="l" t="t" r="r" b="b"/>
              <a:pathLst>
                <a:path w="662939" h="30479">
                  <a:moveTo>
                    <a:pt x="66294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662940" y="30480"/>
                  </a:lnTo>
                  <a:lnTo>
                    <a:pt x="6629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033270" y="6080760"/>
              <a:ext cx="647700" cy="0"/>
            </a:xfrm>
            <a:custGeom>
              <a:avLst/>
              <a:gdLst/>
              <a:ahLst/>
              <a:cxnLst/>
              <a:rect l="l" t="t" r="r" b="b"/>
              <a:pathLst>
                <a:path w="647700">
                  <a:moveTo>
                    <a:pt x="0" y="0"/>
                  </a:moveTo>
                  <a:lnTo>
                    <a:pt x="6477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033270" y="6080760"/>
              <a:ext cx="662940" cy="30480"/>
            </a:xfrm>
            <a:custGeom>
              <a:avLst/>
              <a:gdLst/>
              <a:ahLst/>
              <a:cxnLst/>
              <a:rect l="l" t="t" r="r" b="b"/>
              <a:pathLst>
                <a:path w="662939" h="30479">
                  <a:moveTo>
                    <a:pt x="66294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662940" y="30479"/>
                  </a:lnTo>
                  <a:lnTo>
                    <a:pt x="6629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2922270" y="6049645"/>
            <a:ext cx="814069" cy="61594"/>
            <a:chOff x="2922270" y="6049645"/>
            <a:chExt cx="814069" cy="61594"/>
          </a:xfrm>
        </p:grpSpPr>
        <p:sp>
          <p:nvSpPr>
            <p:cNvPr id="26" name="object 26"/>
            <p:cNvSpPr/>
            <p:nvPr/>
          </p:nvSpPr>
          <p:spPr>
            <a:xfrm>
              <a:off x="2922270" y="6050280"/>
              <a:ext cx="798830" cy="0"/>
            </a:xfrm>
            <a:custGeom>
              <a:avLst/>
              <a:gdLst/>
              <a:ahLst/>
              <a:cxnLst/>
              <a:rect l="l" t="t" r="r" b="b"/>
              <a:pathLst>
                <a:path w="798829">
                  <a:moveTo>
                    <a:pt x="0" y="0"/>
                  </a:moveTo>
                  <a:lnTo>
                    <a:pt x="7988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922270" y="6050280"/>
              <a:ext cx="814069" cy="30480"/>
            </a:xfrm>
            <a:custGeom>
              <a:avLst/>
              <a:gdLst/>
              <a:ahLst/>
              <a:cxnLst/>
              <a:rect l="l" t="t" r="r" b="b"/>
              <a:pathLst>
                <a:path w="814070" h="30479">
                  <a:moveTo>
                    <a:pt x="81406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14069" y="30480"/>
                  </a:lnTo>
                  <a:lnTo>
                    <a:pt x="8140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922270" y="6080760"/>
              <a:ext cx="798830" cy="0"/>
            </a:xfrm>
            <a:custGeom>
              <a:avLst/>
              <a:gdLst/>
              <a:ahLst/>
              <a:cxnLst/>
              <a:rect l="l" t="t" r="r" b="b"/>
              <a:pathLst>
                <a:path w="798829">
                  <a:moveTo>
                    <a:pt x="0" y="0"/>
                  </a:moveTo>
                  <a:lnTo>
                    <a:pt x="7988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922270" y="6080760"/>
              <a:ext cx="814069" cy="30480"/>
            </a:xfrm>
            <a:custGeom>
              <a:avLst/>
              <a:gdLst/>
              <a:ahLst/>
              <a:cxnLst/>
              <a:rect l="l" t="t" r="r" b="b"/>
              <a:pathLst>
                <a:path w="814070" h="30479">
                  <a:moveTo>
                    <a:pt x="81406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14069" y="30479"/>
                  </a:lnTo>
                  <a:lnTo>
                    <a:pt x="8140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3962400" y="6049645"/>
            <a:ext cx="918210" cy="61594"/>
            <a:chOff x="3962400" y="6049645"/>
            <a:chExt cx="918210" cy="61594"/>
          </a:xfrm>
        </p:grpSpPr>
        <p:sp>
          <p:nvSpPr>
            <p:cNvPr id="31" name="object 31"/>
            <p:cNvSpPr/>
            <p:nvPr/>
          </p:nvSpPr>
          <p:spPr>
            <a:xfrm>
              <a:off x="3962400" y="6050280"/>
              <a:ext cx="902969" cy="0"/>
            </a:xfrm>
            <a:custGeom>
              <a:avLst/>
              <a:gdLst/>
              <a:ahLst/>
              <a:cxnLst/>
              <a:rect l="l" t="t" r="r" b="b"/>
              <a:pathLst>
                <a:path w="902970">
                  <a:moveTo>
                    <a:pt x="0" y="0"/>
                  </a:moveTo>
                  <a:lnTo>
                    <a:pt x="9029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962400" y="6050280"/>
              <a:ext cx="918210" cy="30480"/>
            </a:xfrm>
            <a:custGeom>
              <a:avLst/>
              <a:gdLst/>
              <a:ahLst/>
              <a:cxnLst/>
              <a:rect l="l" t="t" r="r" b="b"/>
              <a:pathLst>
                <a:path w="918210" h="30479">
                  <a:moveTo>
                    <a:pt x="91821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918210" y="30480"/>
                  </a:lnTo>
                  <a:lnTo>
                    <a:pt x="91821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962400" y="6080760"/>
              <a:ext cx="902969" cy="0"/>
            </a:xfrm>
            <a:custGeom>
              <a:avLst/>
              <a:gdLst/>
              <a:ahLst/>
              <a:cxnLst/>
              <a:rect l="l" t="t" r="r" b="b"/>
              <a:pathLst>
                <a:path w="902970">
                  <a:moveTo>
                    <a:pt x="0" y="0"/>
                  </a:moveTo>
                  <a:lnTo>
                    <a:pt x="9029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962400" y="6080760"/>
              <a:ext cx="918210" cy="30480"/>
            </a:xfrm>
            <a:custGeom>
              <a:avLst/>
              <a:gdLst/>
              <a:ahLst/>
              <a:cxnLst/>
              <a:rect l="l" t="t" r="r" b="b"/>
              <a:pathLst>
                <a:path w="918210" h="30479">
                  <a:moveTo>
                    <a:pt x="91821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918210" y="30479"/>
                  </a:lnTo>
                  <a:lnTo>
                    <a:pt x="91821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5106670" y="6049645"/>
            <a:ext cx="918210" cy="61594"/>
            <a:chOff x="5106670" y="6049645"/>
            <a:chExt cx="918210" cy="61594"/>
          </a:xfrm>
        </p:grpSpPr>
        <p:sp>
          <p:nvSpPr>
            <p:cNvPr id="36" name="object 36"/>
            <p:cNvSpPr/>
            <p:nvPr/>
          </p:nvSpPr>
          <p:spPr>
            <a:xfrm>
              <a:off x="5106670" y="6050280"/>
              <a:ext cx="904240" cy="0"/>
            </a:xfrm>
            <a:custGeom>
              <a:avLst/>
              <a:gdLst/>
              <a:ahLst/>
              <a:cxnLst/>
              <a:rect l="l" t="t" r="r" b="b"/>
              <a:pathLst>
                <a:path w="904239">
                  <a:moveTo>
                    <a:pt x="0" y="0"/>
                  </a:moveTo>
                  <a:lnTo>
                    <a:pt x="90423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106670" y="6050280"/>
              <a:ext cx="918210" cy="30480"/>
            </a:xfrm>
            <a:custGeom>
              <a:avLst/>
              <a:gdLst/>
              <a:ahLst/>
              <a:cxnLst/>
              <a:rect l="l" t="t" r="r" b="b"/>
              <a:pathLst>
                <a:path w="918210" h="30479">
                  <a:moveTo>
                    <a:pt x="91821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918210" y="30480"/>
                  </a:lnTo>
                  <a:lnTo>
                    <a:pt x="91821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106670" y="6080760"/>
              <a:ext cx="904240" cy="0"/>
            </a:xfrm>
            <a:custGeom>
              <a:avLst/>
              <a:gdLst/>
              <a:ahLst/>
              <a:cxnLst/>
              <a:rect l="l" t="t" r="r" b="b"/>
              <a:pathLst>
                <a:path w="904239">
                  <a:moveTo>
                    <a:pt x="0" y="0"/>
                  </a:moveTo>
                  <a:lnTo>
                    <a:pt x="90423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106670" y="6080760"/>
              <a:ext cx="918210" cy="30480"/>
            </a:xfrm>
            <a:custGeom>
              <a:avLst/>
              <a:gdLst/>
              <a:ahLst/>
              <a:cxnLst/>
              <a:rect l="l" t="t" r="r" b="b"/>
              <a:pathLst>
                <a:path w="918210" h="30479">
                  <a:moveTo>
                    <a:pt x="91821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918210" y="30479"/>
                  </a:lnTo>
                  <a:lnTo>
                    <a:pt x="91821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6250940" y="6049645"/>
            <a:ext cx="662940" cy="61594"/>
            <a:chOff x="6250940" y="6049645"/>
            <a:chExt cx="662940" cy="61594"/>
          </a:xfrm>
        </p:grpSpPr>
        <p:sp>
          <p:nvSpPr>
            <p:cNvPr id="41" name="object 41"/>
            <p:cNvSpPr/>
            <p:nvPr/>
          </p:nvSpPr>
          <p:spPr>
            <a:xfrm>
              <a:off x="6250940" y="6050280"/>
              <a:ext cx="647700" cy="0"/>
            </a:xfrm>
            <a:custGeom>
              <a:avLst/>
              <a:gdLst/>
              <a:ahLst/>
              <a:cxnLst/>
              <a:rect l="l" t="t" r="r" b="b"/>
              <a:pathLst>
                <a:path w="647700">
                  <a:moveTo>
                    <a:pt x="0" y="0"/>
                  </a:moveTo>
                  <a:lnTo>
                    <a:pt x="6477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250940" y="6050280"/>
              <a:ext cx="662940" cy="30480"/>
            </a:xfrm>
            <a:custGeom>
              <a:avLst/>
              <a:gdLst/>
              <a:ahLst/>
              <a:cxnLst/>
              <a:rect l="l" t="t" r="r" b="b"/>
              <a:pathLst>
                <a:path w="662940" h="30479">
                  <a:moveTo>
                    <a:pt x="66293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662939" y="30480"/>
                  </a:lnTo>
                  <a:lnTo>
                    <a:pt x="66293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250940" y="6080760"/>
              <a:ext cx="647700" cy="0"/>
            </a:xfrm>
            <a:custGeom>
              <a:avLst/>
              <a:gdLst/>
              <a:ahLst/>
              <a:cxnLst/>
              <a:rect l="l" t="t" r="r" b="b"/>
              <a:pathLst>
                <a:path w="647700">
                  <a:moveTo>
                    <a:pt x="0" y="0"/>
                  </a:moveTo>
                  <a:lnTo>
                    <a:pt x="6477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250940" y="6080760"/>
              <a:ext cx="662940" cy="30480"/>
            </a:xfrm>
            <a:custGeom>
              <a:avLst/>
              <a:gdLst/>
              <a:ahLst/>
              <a:cxnLst/>
              <a:rect l="l" t="t" r="r" b="b"/>
              <a:pathLst>
                <a:path w="662940" h="30479">
                  <a:moveTo>
                    <a:pt x="66293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662939" y="30479"/>
                  </a:lnTo>
                  <a:lnTo>
                    <a:pt x="66293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7139940" y="6049645"/>
            <a:ext cx="814069" cy="61594"/>
            <a:chOff x="7139940" y="6049645"/>
            <a:chExt cx="814069" cy="61594"/>
          </a:xfrm>
        </p:grpSpPr>
        <p:sp>
          <p:nvSpPr>
            <p:cNvPr id="46" name="object 46"/>
            <p:cNvSpPr/>
            <p:nvPr/>
          </p:nvSpPr>
          <p:spPr>
            <a:xfrm>
              <a:off x="7139940" y="6050280"/>
              <a:ext cx="798830" cy="0"/>
            </a:xfrm>
            <a:custGeom>
              <a:avLst/>
              <a:gdLst/>
              <a:ahLst/>
              <a:cxnLst/>
              <a:rect l="l" t="t" r="r" b="b"/>
              <a:pathLst>
                <a:path w="798829">
                  <a:moveTo>
                    <a:pt x="0" y="0"/>
                  </a:moveTo>
                  <a:lnTo>
                    <a:pt x="7988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139940" y="6050280"/>
              <a:ext cx="814069" cy="30480"/>
            </a:xfrm>
            <a:custGeom>
              <a:avLst/>
              <a:gdLst/>
              <a:ahLst/>
              <a:cxnLst/>
              <a:rect l="l" t="t" r="r" b="b"/>
              <a:pathLst>
                <a:path w="814070" h="30479">
                  <a:moveTo>
                    <a:pt x="81407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14070" y="30480"/>
                  </a:lnTo>
                  <a:lnTo>
                    <a:pt x="8140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7139940" y="6080760"/>
              <a:ext cx="798830" cy="0"/>
            </a:xfrm>
            <a:custGeom>
              <a:avLst/>
              <a:gdLst/>
              <a:ahLst/>
              <a:cxnLst/>
              <a:rect l="l" t="t" r="r" b="b"/>
              <a:pathLst>
                <a:path w="798829">
                  <a:moveTo>
                    <a:pt x="0" y="0"/>
                  </a:moveTo>
                  <a:lnTo>
                    <a:pt x="7988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139940" y="6080760"/>
              <a:ext cx="814069" cy="30480"/>
            </a:xfrm>
            <a:custGeom>
              <a:avLst/>
              <a:gdLst/>
              <a:ahLst/>
              <a:cxnLst/>
              <a:rect l="l" t="t" r="r" b="b"/>
              <a:pathLst>
                <a:path w="814070" h="30479">
                  <a:moveTo>
                    <a:pt x="81407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14070" y="30479"/>
                  </a:lnTo>
                  <a:lnTo>
                    <a:pt x="8140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/>
          <p:nvPr/>
        </p:nvSpPr>
        <p:spPr>
          <a:xfrm>
            <a:off x="9144000" y="927100"/>
            <a:ext cx="0" cy="30480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0"/>
                </a:moveTo>
                <a:lnTo>
                  <a:pt x="0" y="30479"/>
                </a:lnTo>
                <a:lnTo>
                  <a:pt x="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144000" y="1440180"/>
            <a:ext cx="0" cy="30480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0"/>
                </a:moveTo>
                <a:lnTo>
                  <a:pt x="0" y="30479"/>
                </a:lnTo>
                <a:lnTo>
                  <a:pt x="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144000" y="1951989"/>
            <a:ext cx="0" cy="30480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0"/>
                </a:moveTo>
                <a:lnTo>
                  <a:pt x="0" y="30479"/>
                </a:lnTo>
                <a:lnTo>
                  <a:pt x="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9144000" y="2463800"/>
            <a:ext cx="0" cy="30480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0"/>
                </a:moveTo>
                <a:lnTo>
                  <a:pt x="0" y="30479"/>
                </a:lnTo>
                <a:lnTo>
                  <a:pt x="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9144000" y="2976879"/>
            <a:ext cx="0" cy="30480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0"/>
                </a:moveTo>
                <a:lnTo>
                  <a:pt x="0" y="30479"/>
                </a:lnTo>
                <a:lnTo>
                  <a:pt x="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144000" y="3488690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0"/>
                </a:moveTo>
                <a:lnTo>
                  <a:pt x="0" y="30479"/>
                </a:lnTo>
                <a:lnTo>
                  <a:pt x="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144000" y="4001770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0"/>
                </a:moveTo>
                <a:lnTo>
                  <a:pt x="0" y="30479"/>
                </a:lnTo>
                <a:lnTo>
                  <a:pt x="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144000" y="4513579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0"/>
                </a:moveTo>
                <a:lnTo>
                  <a:pt x="0" y="30480"/>
                </a:lnTo>
                <a:lnTo>
                  <a:pt x="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8" name="object 58"/>
          <p:cNvGrpSpPr/>
          <p:nvPr/>
        </p:nvGrpSpPr>
        <p:grpSpPr>
          <a:xfrm>
            <a:off x="8178800" y="6049645"/>
            <a:ext cx="965200" cy="61594"/>
            <a:chOff x="8178800" y="6049645"/>
            <a:chExt cx="965200" cy="61594"/>
          </a:xfrm>
        </p:grpSpPr>
        <p:sp>
          <p:nvSpPr>
            <p:cNvPr id="59" name="object 59"/>
            <p:cNvSpPr/>
            <p:nvPr/>
          </p:nvSpPr>
          <p:spPr>
            <a:xfrm>
              <a:off x="8178800" y="6050280"/>
              <a:ext cx="949960" cy="0"/>
            </a:xfrm>
            <a:custGeom>
              <a:avLst/>
              <a:gdLst/>
              <a:ahLst/>
              <a:cxnLst/>
              <a:rect l="l" t="t" r="r" b="b"/>
              <a:pathLst>
                <a:path w="949959">
                  <a:moveTo>
                    <a:pt x="0" y="0"/>
                  </a:moveTo>
                  <a:lnTo>
                    <a:pt x="94995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178800" y="6050280"/>
              <a:ext cx="963930" cy="30480"/>
            </a:xfrm>
            <a:custGeom>
              <a:avLst/>
              <a:gdLst/>
              <a:ahLst/>
              <a:cxnLst/>
              <a:rect l="l" t="t" r="r" b="b"/>
              <a:pathLst>
                <a:path w="963929" h="30479">
                  <a:moveTo>
                    <a:pt x="96392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963929" y="30480"/>
                  </a:lnTo>
                  <a:lnTo>
                    <a:pt x="96392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8178800" y="6080760"/>
              <a:ext cx="949960" cy="0"/>
            </a:xfrm>
            <a:custGeom>
              <a:avLst/>
              <a:gdLst/>
              <a:ahLst/>
              <a:cxnLst/>
              <a:rect l="l" t="t" r="r" b="b"/>
              <a:pathLst>
                <a:path w="949959">
                  <a:moveTo>
                    <a:pt x="0" y="0"/>
                  </a:moveTo>
                  <a:lnTo>
                    <a:pt x="94995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8178800" y="6080760"/>
              <a:ext cx="963930" cy="30480"/>
            </a:xfrm>
            <a:custGeom>
              <a:avLst/>
              <a:gdLst/>
              <a:ahLst/>
              <a:cxnLst/>
              <a:rect l="l" t="t" r="r" b="b"/>
              <a:pathLst>
                <a:path w="963929" h="30479">
                  <a:moveTo>
                    <a:pt x="96392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963929" y="30479"/>
                  </a:lnTo>
                  <a:lnTo>
                    <a:pt x="96392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9144000" y="6065520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304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/>
          <p:nvPr/>
        </p:nvSpPr>
        <p:spPr>
          <a:xfrm>
            <a:off x="5091430" y="671829"/>
            <a:ext cx="4052570" cy="15240"/>
          </a:xfrm>
          <a:custGeom>
            <a:avLst/>
            <a:gdLst/>
            <a:ahLst/>
            <a:cxnLst/>
            <a:rect l="l" t="t" r="r" b="b"/>
            <a:pathLst>
              <a:path w="4052570" h="15240">
                <a:moveTo>
                  <a:pt x="30467" y="12"/>
                </a:moveTo>
                <a:lnTo>
                  <a:pt x="0" y="12"/>
                </a:lnTo>
                <a:lnTo>
                  <a:pt x="0" y="15240"/>
                </a:lnTo>
                <a:lnTo>
                  <a:pt x="30467" y="15240"/>
                </a:lnTo>
                <a:lnTo>
                  <a:pt x="30467" y="12"/>
                </a:lnTo>
                <a:close/>
              </a:path>
              <a:path w="4052570" h="15240">
                <a:moveTo>
                  <a:pt x="949960" y="12"/>
                </a:moveTo>
                <a:lnTo>
                  <a:pt x="919480" y="12"/>
                </a:lnTo>
                <a:lnTo>
                  <a:pt x="919480" y="15240"/>
                </a:lnTo>
                <a:lnTo>
                  <a:pt x="949960" y="15240"/>
                </a:lnTo>
                <a:lnTo>
                  <a:pt x="949960" y="12"/>
                </a:lnTo>
                <a:close/>
              </a:path>
              <a:path w="4052570" h="15240">
                <a:moveTo>
                  <a:pt x="1176020" y="12"/>
                </a:moveTo>
                <a:lnTo>
                  <a:pt x="1145540" y="12"/>
                </a:lnTo>
                <a:lnTo>
                  <a:pt x="1145540" y="15240"/>
                </a:lnTo>
                <a:lnTo>
                  <a:pt x="1176020" y="15240"/>
                </a:lnTo>
                <a:lnTo>
                  <a:pt x="1176020" y="12"/>
                </a:lnTo>
                <a:close/>
              </a:path>
              <a:path w="4052570" h="15240">
                <a:moveTo>
                  <a:pt x="1837690" y="12"/>
                </a:moveTo>
                <a:lnTo>
                  <a:pt x="1807210" y="12"/>
                </a:lnTo>
                <a:lnTo>
                  <a:pt x="1807210" y="15240"/>
                </a:lnTo>
                <a:lnTo>
                  <a:pt x="1837690" y="15240"/>
                </a:lnTo>
                <a:lnTo>
                  <a:pt x="1837690" y="12"/>
                </a:lnTo>
                <a:close/>
              </a:path>
              <a:path w="4052570" h="15240">
                <a:moveTo>
                  <a:pt x="2063750" y="12"/>
                </a:moveTo>
                <a:lnTo>
                  <a:pt x="2033270" y="12"/>
                </a:lnTo>
                <a:lnTo>
                  <a:pt x="2033270" y="15240"/>
                </a:lnTo>
                <a:lnTo>
                  <a:pt x="2063750" y="15240"/>
                </a:lnTo>
                <a:lnTo>
                  <a:pt x="2063750" y="12"/>
                </a:lnTo>
                <a:close/>
              </a:path>
              <a:path w="4052570" h="15240">
                <a:moveTo>
                  <a:pt x="2877820" y="12"/>
                </a:moveTo>
                <a:lnTo>
                  <a:pt x="2847340" y="12"/>
                </a:lnTo>
                <a:lnTo>
                  <a:pt x="2847340" y="15240"/>
                </a:lnTo>
                <a:lnTo>
                  <a:pt x="2877820" y="15240"/>
                </a:lnTo>
                <a:lnTo>
                  <a:pt x="2877820" y="12"/>
                </a:lnTo>
                <a:close/>
              </a:path>
              <a:path w="4052570" h="15240">
                <a:moveTo>
                  <a:pt x="3103880" y="12"/>
                </a:moveTo>
                <a:lnTo>
                  <a:pt x="3073400" y="12"/>
                </a:lnTo>
                <a:lnTo>
                  <a:pt x="3073400" y="15240"/>
                </a:lnTo>
                <a:lnTo>
                  <a:pt x="3103880" y="15240"/>
                </a:lnTo>
                <a:lnTo>
                  <a:pt x="3103880" y="12"/>
                </a:lnTo>
                <a:close/>
              </a:path>
              <a:path w="4052570" h="15240">
                <a:moveTo>
                  <a:pt x="4052570" y="12"/>
                </a:moveTo>
                <a:lnTo>
                  <a:pt x="4037330" y="0"/>
                </a:lnTo>
                <a:lnTo>
                  <a:pt x="4037330" y="15240"/>
                </a:lnTo>
                <a:lnTo>
                  <a:pt x="4052570" y="15240"/>
                </a:lnTo>
                <a:lnTo>
                  <a:pt x="4052570" y="12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5" name="object 65"/>
          <p:cNvGrpSpPr/>
          <p:nvPr/>
        </p:nvGrpSpPr>
        <p:grpSpPr>
          <a:xfrm>
            <a:off x="0" y="5080"/>
            <a:ext cx="1437640" cy="1319530"/>
            <a:chOff x="0" y="5080"/>
            <a:chExt cx="1437640" cy="1319530"/>
          </a:xfrm>
        </p:grpSpPr>
        <p:sp>
          <p:nvSpPr>
            <p:cNvPr id="66" name="object 66"/>
            <p:cNvSpPr/>
            <p:nvPr/>
          </p:nvSpPr>
          <p:spPr>
            <a:xfrm>
              <a:off x="0" y="671842"/>
              <a:ext cx="1009650" cy="15240"/>
            </a:xfrm>
            <a:custGeom>
              <a:avLst/>
              <a:gdLst/>
              <a:ahLst/>
              <a:cxnLst/>
              <a:rect l="l" t="t" r="r" b="b"/>
              <a:pathLst>
                <a:path w="1009650" h="15240">
                  <a:moveTo>
                    <a:pt x="30480" y="0"/>
                  </a:moveTo>
                  <a:lnTo>
                    <a:pt x="0" y="0"/>
                  </a:lnTo>
                  <a:lnTo>
                    <a:pt x="0" y="15227"/>
                  </a:lnTo>
                  <a:lnTo>
                    <a:pt x="30480" y="15227"/>
                  </a:lnTo>
                  <a:lnTo>
                    <a:pt x="30480" y="0"/>
                  </a:lnTo>
                  <a:close/>
                </a:path>
                <a:path w="1009650" h="15240">
                  <a:moveTo>
                    <a:pt x="1009650" y="0"/>
                  </a:moveTo>
                  <a:lnTo>
                    <a:pt x="979170" y="0"/>
                  </a:lnTo>
                  <a:lnTo>
                    <a:pt x="979170" y="15227"/>
                  </a:lnTo>
                  <a:lnTo>
                    <a:pt x="1009650" y="15227"/>
                  </a:lnTo>
                  <a:lnTo>
                    <a:pt x="100965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0" y="5080"/>
              <a:ext cx="1437640" cy="131953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68" name="object 68"/>
          <p:cNvGraphicFramePr>
            <a:graphicFrameLocks noGrp="1"/>
          </p:cNvGraphicFramePr>
          <p:nvPr/>
        </p:nvGraphicFramePr>
        <p:xfrm>
          <a:off x="43180" y="942339"/>
          <a:ext cx="9100813" cy="51688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5990"/>
                <a:gridCol w="843280"/>
                <a:gridCol w="195580"/>
                <a:gridCol w="693419"/>
                <a:gridCol w="195580"/>
                <a:gridCol w="843280"/>
                <a:gridCol w="196850"/>
                <a:gridCol w="948689"/>
                <a:gridCol w="195579"/>
                <a:gridCol w="948689"/>
                <a:gridCol w="196850"/>
                <a:gridCol w="693419"/>
                <a:gridCol w="194309"/>
                <a:gridCol w="843279"/>
                <a:gridCol w="196850"/>
                <a:gridCol w="979170"/>
              </a:tblGrid>
              <a:tr h="5125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sz="1550" b="1" spc="-30" dirty="0">
                          <a:latin typeface="Arial"/>
                          <a:cs typeface="Arial"/>
                        </a:rPr>
                        <a:t>Cash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30480">
                        <a:lnSpc>
                          <a:spcPct val="100000"/>
                        </a:lnSpc>
                      </a:pPr>
                      <a:r>
                        <a:rPr sz="1550" b="1" dirty="0">
                          <a:latin typeface="Arial"/>
                          <a:cs typeface="Arial"/>
                        </a:rPr>
                        <a:t>+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ts val="1710"/>
                        </a:lnSpc>
                      </a:pPr>
                      <a:r>
                        <a:rPr sz="1550" b="1" spc="-55" dirty="0">
                          <a:latin typeface="Arial"/>
                          <a:cs typeface="Arial"/>
                        </a:rPr>
                        <a:t>Accts.</a:t>
                      </a:r>
                      <a:endParaRPr sz="1550">
                        <a:latin typeface="Arial"/>
                        <a:cs typeface="Arial"/>
                      </a:endParaRPr>
                    </a:p>
                    <a:p>
                      <a:pPr marL="13525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550" b="1" dirty="0">
                          <a:latin typeface="Arial"/>
                          <a:cs typeface="Arial"/>
                        </a:rPr>
                        <a:t>Rec.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30480">
                        <a:lnSpc>
                          <a:spcPct val="100000"/>
                        </a:lnSpc>
                      </a:pPr>
                      <a:r>
                        <a:rPr sz="1550" b="1" dirty="0">
                          <a:latin typeface="Arial"/>
                          <a:cs typeface="Arial"/>
                        </a:rPr>
                        <a:t>+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055">
                        <a:lnSpc>
                          <a:spcPts val="1710"/>
                        </a:lnSpc>
                      </a:pPr>
                      <a:r>
                        <a:rPr sz="1550" b="1" spc="5" dirty="0">
                          <a:latin typeface="Arial"/>
                          <a:cs typeface="Arial"/>
                        </a:rPr>
                        <a:t>Tools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5" dirty="0">
                          <a:latin typeface="Arial"/>
                          <a:cs typeface="Arial"/>
                        </a:rPr>
                        <a:t>&amp;</a:t>
                      </a:r>
                      <a:endParaRPr sz="1550">
                        <a:latin typeface="Arial"/>
                        <a:cs typeface="Arial"/>
                      </a:endParaRPr>
                    </a:p>
                    <a:p>
                      <a:pPr marL="12065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550" b="1" spc="-15" dirty="0">
                          <a:latin typeface="Arial"/>
                          <a:cs typeface="Arial"/>
                        </a:rPr>
                        <a:t>Equip.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29845">
                        <a:lnSpc>
                          <a:spcPct val="100000"/>
                        </a:lnSpc>
                      </a:pPr>
                      <a:r>
                        <a:rPr sz="1550" b="1" dirty="0">
                          <a:latin typeface="Arial"/>
                          <a:cs typeface="Arial"/>
                        </a:rPr>
                        <a:t>+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R="17780" algn="ctr">
                        <a:lnSpc>
                          <a:spcPct val="100000"/>
                        </a:lnSpc>
                      </a:pPr>
                      <a:r>
                        <a:rPr sz="1550" b="1" spc="-10" dirty="0">
                          <a:latin typeface="Arial"/>
                          <a:cs typeface="Arial"/>
                        </a:rPr>
                        <a:t>Truck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29845">
                        <a:lnSpc>
                          <a:spcPct val="100000"/>
                        </a:lnSpc>
                      </a:pPr>
                      <a:r>
                        <a:rPr sz="1550" b="1" dirty="0">
                          <a:latin typeface="Arial"/>
                          <a:cs typeface="Arial"/>
                        </a:rPr>
                        <a:t>=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ts val="171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Notes</a:t>
                      </a:r>
                      <a:endParaRPr sz="1550">
                        <a:latin typeface="Arial"/>
                        <a:cs typeface="Arial"/>
                      </a:endParaRPr>
                    </a:p>
                    <a:p>
                      <a:pPr marR="1905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550" b="1" spc="25" dirty="0">
                          <a:latin typeface="Arial"/>
                          <a:cs typeface="Arial"/>
                        </a:rPr>
                        <a:t>Payable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30480">
                        <a:lnSpc>
                          <a:spcPct val="100000"/>
                        </a:lnSpc>
                      </a:pPr>
                      <a:r>
                        <a:rPr sz="1550" b="1" dirty="0">
                          <a:latin typeface="Arial"/>
                          <a:cs typeface="Arial"/>
                        </a:rPr>
                        <a:t>+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055">
                        <a:lnSpc>
                          <a:spcPts val="1710"/>
                        </a:lnSpc>
                      </a:pPr>
                      <a:r>
                        <a:rPr sz="1550" b="1" spc="-55" dirty="0">
                          <a:latin typeface="Arial"/>
                          <a:cs typeface="Arial"/>
                        </a:rPr>
                        <a:t>Accts.</a:t>
                      </a:r>
                      <a:endParaRPr sz="1550">
                        <a:latin typeface="Arial"/>
                        <a:cs typeface="Arial"/>
                      </a:endParaRPr>
                    </a:p>
                    <a:p>
                      <a:pPr marL="13398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550" b="1" spc="20" dirty="0">
                          <a:latin typeface="Arial"/>
                          <a:cs typeface="Arial"/>
                        </a:rPr>
                        <a:t>Pay.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</a:pPr>
                      <a:r>
                        <a:rPr sz="1550" b="1" dirty="0">
                          <a:latin typeface="Arial"/>
                          <a:cs typeface="Arial"/>
                        </a:rPr>
                        <a:t>+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710"/>
                        </a:lnSpc>
                      </a:pPr>
                      <a:r>
                        <a:rPr sz="1550" b="1" spc="10" dirty="0">
                          <a:latin typeface="Arial"/>
                          <a:cs typeface="Arial"/>
                        </a:rPr>
                        <a:t>Capital</a:t>
                      </a:r>
                      <a:endParaRPr sz="1550">
                        <a:latin typeface="Arial"/>
                        <a:cs typeface="Arial"/>
                      </a:endParaRPr>
                    </a:p>
                    <a:p>
                      <a:pPr marL="15049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550" b="1" spc="-15" dirty="0">
                          <a:latin typeface="Arial"/>
                          <a:cs typeface="Arial"/>
                        </a:rPr>
                        <a:t>Stock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29845">
                        <a:lnSpc>
                          <a:spcPct val="100000"/>
                        </a:lnSpc>
                      </a:pPr>
                      <a:r>
                        <a:rPr sz="1550" b="1" dirty="0">
                          <a:latin typeface="Arial"/>
                          <a:cs typeface="Arial"/>
                        </a:rPr>
                        <a:t>+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ts val="1710"/>
                        </a:lnSpc>
                      </a:pPr>
                      <a:r>
                        <a:rPr sz="1550" b="1" spc="20" dirty="0">
                          <a:latin typeface="Arial"/>
                          <a:cs typeface="Arial"/>
                        </a:rPr>
                        <a:t>Retained</a:t>
                      </a:r>
                      <a:endParaRPr sz="1550">
                        <a:latin typeface="Arial"/>
                        <a:cs typeface="Arial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550" b="1" dirty="0">
                          <a:latin typeface="Arial"/>
                          <a:cs typeface="Arial"/>
                        </a:rPr>
                        <a:t>Earnings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5793">
                <a:tc>
                  <a:txBody>
                    <a:bodyPr/>
                    <a:lstStyle/>
                    <a:p>
                      <a:pPr marR="18415" algn="r">
                        <a:lnSpc>
                          <a:spcPts val="1705"/>
                        </a:lnSpc>
                      </a:pPr>
                      <a:r>
                        <a:rPr sz="1550" b="1" spc="3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55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5" dirty="0">
                          <a:latin typeface="Arial"/>
                          <a:cs typeface="Arial"/>
                        </a:rPr>
                        <a:t>1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R="5715" algn="r">
                        <a:lnSpc>
                          <a:spcPts val="1710"/>
                        </a:lnSpc>
                      </a:pPr>
                      <a:r>
                        <a:rPr sz="1550" b="1" spc="-6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4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50" b="1" spc="8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1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1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71256">
                <a:tc>
                  <a:txBody>
                    <a:bodyPr/>
                    <a:lstStyle/>
                    <a:p>
                      <a:pPr marR="18415" algn="r">
                        <a:lnSpc>
                          <a:spcPts val="1820"/>
                        </a:lnSpc>
                      </a:pPr>
                      <a:r>
                        <a:rPr sz="1550" b="1" spc="3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55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5" dirty="0">
                          <a:latin typeface="Arial"/>
                          <a:cs typeface="Arial"/>
                        </a:rPr>
                        <a:t>2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820"/>
                        </a:lnSpc>
                      </a:pPr>
                      <a:r>
                        <a:rPr sz="1550" b="1" spc="-4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550" b="1" spc="3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550" b="1" spc="-30" dirty="0">
                          <a:latin typeface="Arial"/>
                          <a:cs typeface="Arial"/>
                        </a:rPr>
                        <a:t>500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)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82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2,500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40553">
                <a:tc>
                  <a:txBody>
                    <a:bodyPr/>
                    <a:lstStyle/>
                    <a:p>
                      <a:pPr marR="5715" algn="r">
                        <a:lnSpc>
                          <a:spcPts val="1705"/>
                        </a:lnSpc>
                      </a:pPr>
                      <a:r>
                        <a:rPr sz="1550" b="1" spc="-6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4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50" b="1" spc="8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5,500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2,500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71256">
                <a:tc>
                  <a:txBody>
                    <a:bodyPr/>
                    <a:lstStyle/>
                    <a:p>
                      <a:pPr marR="18415" algn="r">
                        <a:lnSpc>
                          <a:spcPts val="1830"/>
                        </a:lnSpc>
                      </a:pPr>
                      <a:r>
                        <a:rPr sz="1550" b="1" spc="3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55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5" dirty="0">
                          <a:latin typeface="Arial"/>
                          <a:cs typeface="Arial"/>
                        </a:rPr>
                        <a:t>8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830"/>
                        </a:lnSpc>
                      </a:pPr>
                      <a:r>
                        <a:rPr sz="1550" b="1" spc="-4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550" b="1" spc="3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550" b="1" spc="-30" dirty="0">
                          <a:latin typeface="Arial"/>
                          <a:cs typeface="Arial"/>
                        </a:rPr>
                        <a:t>000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)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83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15,000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83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13,000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41823">
                <a:tc>
                  <a:txBody>
                    <a:bodyPr/>
                    <a:lstStyle/>
                    <a:p>
                      <a:pPr marR="5715" algn="r">
                        <a:lnSpc>
                          <a:spcPts val="1705"/>
                        </a:lnSpc>
                      </a:pPr>
                      <a:r>
                        <a:rPr sz="1550" b="1" spc="-6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4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50" b="1" spc="8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3,500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2,500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15,000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13,000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70509">
                <a:tc>
                  <a:txBody>
                    <a:bodyPr/>
                    <a:lstStyle/>
                    <a:p>
                      <a:pPr marR="20320" algn="r">
                        <a:lnSpc>
                          <a:spcPts val="1820"/>
                        </a:lnSpc>
                      </a:pPr>
                      <a:r>
                        <a:rPr sz="1550" b="1" spc="3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55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11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ts val="1820"/>
                        </a:lnSpc>
                      </a:pPr>
                      <a:r>
                        <a:rPr sz="1550" b="1" spc="-3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82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300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41300">
                <a:tc>
                  <a:txBody>
                    <a:bodyPr/>
                    <a:lstStyle/>
                    <a:p>
                      <a:pPr marR="5715" algn="r">
                        <a:lnSpc>
                          <a:spcPts val="1710"/>
                        </a:lnSpc>
                      </a:pPr>
                      <a:r>
                        <a:rPr sz="1550" b="1" spc="-6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4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50" b="1" spc="8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1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3,500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1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2,800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1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15,000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1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13,000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1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300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1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71256">
                <a:tc>
                  <a:txBody>
                    <a:bodyPr/>
                    <a:lstStyle/>
                    <a:p>
                      <a:pPr marR="20320" algn="r">
                        <a:lnSpc>
                          <a:spcPts val="1820"/>
                        </a:lnSpc>
                      </a:pPr>
                      <a:r>
                        <a:rPr sz="1550" b="1" spc="3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55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18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182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150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6990" algn="r">
                        <a:lnSpc>
                          <a:spcPts val="1820"/>
                        </a:lnSpc>
                      </a:pPr>
                      <a:r>
                        <a:rPr sz="1550" b="1" spc="-4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)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41823">
                <a:tc>
                  <a:txBody>
                    <a:bodyPr/>
                    <a:lstStyle/>
                    <a:p>
                      <a:pPr marR="5715" algn="r">
                        <a:lnSpc>
                          <a:spcPts val="1705"/>
                        </a:lnSpc>
                      </a:pPr>
                      <a:r>
                        <a:rPr sz="1550" b="1" spc="-6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4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50" b="1" spc="8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3,500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150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2,650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15,000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13,000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300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05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69986">
                <a:tc>
                  <a:txBody>
                    <a:bodyPr/>
                    <a:lstStyle/>
                    <a:p>
                      <a:pPr marR="20320" algn="r">
                        <a:lnSpc>
                          <a:spcPts val="1820"/>
                        </a:lnSpc>
                      </a:pPr>
                      <a:r>
                        <a:rPr sz="1550" b="1" spc="3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55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25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ts val="1820"/>
                        </a:lnSpc>
                      </a:pPr>
                      <a:r>
                        <a:rPr sz="1550" b="1" spc="-3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820"/>
                        </a:lnSpc>
                      </a:pPr>
                      <a:r>
                        <a:rPr sz="1550" b="1" spc="-30" dirty="0">
                          <a:latin typeface="Arial"/>
                          <a:cs typeface="Arial"/>
                        </a:rPr>
                        <a:t>(75)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41823">
                <a:tc>
                  <a:txBody>
                    <a:bodyPr/>
                    <a:lstStyle/>
                    <a:p>
                      <a:pPr marR="5715" algn="r">
                        <a:lnSpc>
                          <a:spcPts val="1705"/>
                        </a:lnSpc>
                      </a:pPr>
                      <a:r>
                        <a:rPr sz="1550" b="1" spc="-6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4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50" b="1" spc="8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3,575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1700"/>
                        </a:lnSpc>
                        <a:tabLst>
                          <a:tab pos="361315" algn="l"/>
                        </a:tabLst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75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2,650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15,000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13,000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300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71256">
                <a:tc>
                  <a:txBody>
                    <a:bodyPr/>
                    <a:lstStyle/>
                    <a:p>
                      <a:pPr marR="20320" algn="r">
                        <a:lnSpc>
                          <a:spcPts val="1820"/>
                        </a:lnSpc>
                      </a:pPr>
                      <a:r>
                        <a:rPr sz="1550" b="1" spc="3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55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28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820"/>
                        </a:lnSpc>
                      </a:pPr>
                      <a:r>
                        <a:rPr sz="1550" b="1" spc="-4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550" b="1" spc="-3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)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4945">
                        <a:lnSpc>
                          <a:spcPts val="1820"/>
                        </a:lnSpc>
                      </a:pPr>
                      <a:r>
                        <a:rPr sz="1550" b="1" spc="-30" dirty="0">
                          <a:latin typeface="Arial"/>
                          <a:cs typeface="Arial"/>
                        </a:rPr>
                        <a:t>(150)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40553">
                <a:tc>
                  <a:txBody>
                    <a:bodyPr/>
                    <a:lstStyle/>
                    <a:p>
                      <a:pPr marR="5715" algn="r">
                        <a:lnSpc>
                          <a:spcPts val="1705"/>
                        </a:lnSpc>
                      </a:pPr>
                      <a:r>
                        <a:rPr sz="1550" b="1" spc="-6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4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50" b="1" spc="8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3,425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1700"/>
                        </a:lnSpc>
                        <a:tabLst>
                          <a:tab pos="361315" algn="l"/>
                        </a:tabLst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75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2,650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15,000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13,000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150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71256">
                <a:tc>
                  <a:txBody>
                    <a:bodyPr/>
                    <a:lstStyle/>
                    <a:p>
                      <a:pPr marR="20320" algn="r">
                        <a:lnSpc>
                          <a:spcPts val="1820"/>
                        </a:lnSpc>
                      </a:pPr>
                      <a:r>
                        <a:rPr sz="1550" b="1" spc="3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55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29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ts val="1820"/>
                        </a:lnSpc>
                      </a:pPr>
                      <a:r>
                        <a:rPr sz="1550" b="1" spc="-2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550" b="1" spc="-3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3980" algn="r">
                        <a:lnSpc>
                          <a:spcPts val="1820"/>
                        </a:lnSpc>
                      </a:pPr>
                      <a:r>
                        <a:rPr sz="1550" b="1" spc="-3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1823">
                <a:tc>
                  <a:txBody>
                    <a:bodyPr/>
                    <a:lstStyle/>
                    <a:p>
                      <a:pPr marR="5715" algn="r">
                        <a:lnSpc>
                          <a:spcPts val="1705"/>
                        </a:lnSpc>
                      </a:pPr>
                      <a:r>
                        <a:rPr sz="1550" b="1" spc="-6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4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50" b="1" spc="8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4,175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1700"/>
                        </a:lnSpc>
                        <a:tabLst>
                          <a:tab pos="361315" algn="l"/>
                        </a:tabLst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75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2,650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15,000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13,000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150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0"/>
                        </a:lnSpc>
                        <a:tabLst>
                          <a:tab pos="556895" algn="l"/>
                        </a:tabLst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750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69986">
                <a:tc>
                  <a:txBody>
                    <a:bodyPr/>
                    <a:lstStyle/>
                    <a:p>
                      <a:pPr marR="20320" algn="r">
                        <a:lnSpc>
                          <a:spcPts val="1820"/>
                        </a:lnSpc>
                      </a:pPr>
                      <a:r>
                        <a:rPr sz="1550" b="1" spc="3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55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31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820"/>
                        </a:lnSpc>
                      </a:pPr>
                      <a:r>
                        <a:rPr sz="1550" b="1" spc="-5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1550" b="1" spc="-3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)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750" algn="r">
                        <a:lnSpc>
                          <a:spcPts val="1820"/>
                        </a:lnSpc>
                      </a:pPr>
                      <a:r>
                        <a:rPr sz="1550" b="1" spc="-3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1550" b="1" spc="-3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)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2783">
                <a:tc>
                  <a:txBody>
                    <a:bodyPr/>
                    <a:lstStyle/>
                    <a:p>
                      <a:pPr marR="5715" algn="r">
                        <a:lnSpc>
                          <a:spcPts val="1705"/>
                        </a:lnSpc>
                      </a:pPr>
                      <a:r>
                        <a:rPr sz="1550" b="1" spc="-6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4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50" b="1" spc="8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55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550" b="1" spc="-4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50" b="1" spc="9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550" b="1" dirty="0">
                          <a:latin typeface="Arial"/>
                          <a:cs typeface="Arial"/>
                        </a:rPr>
                        <a:t>s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4,125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1700"/>
                        </a:lnSpc>
                        <a:tabLst>
                          <a:tab pos="361315" algn="l"/>
                        </a:tabLst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75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2,650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15,000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0" dirty="0">
                          <a:latin typeface="Arial"/>
                          <a:cs typeface="Arial"/>
                        </a:rPr>
                        <a:t>13,000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150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ts val="1700"/>
                        </a:lnSpc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55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50" b="1" spc="-15" dirty="0">
                          <a:latin typeface="Arial"/>
                          <a:cs typeface="Arial"/>
                        </a:rPr>
                        <a:t>8,000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ts val="1700"/>
                        </a:lnSpc>
                        <a:tabLst>
                          <a:tab pos="556895" algn="l"/>
                        </a:tabLst>
                      </a:pPr>
                      <a:r>
                        <a:rPr sz="1550" b="1" spc="-5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1550" b="1" spc="-25" dirty="0">
                          <a:latin typeface="Arial"/>
                          <a:cs typeface="Arial"/>
                        </a:rPr>
                        <a:t>700</a:t>
                      </a:r>
                      <a:endParaRPr sz="15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70" name="object 7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71" name="object 7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69" name="object 69"/>
          <p:cNvSpPr txBox="1"/>
          <p:nvPr/>
        </p:nvSpPr>
        <p:spPr>
          <a:xfrm>
            <a:off x="6946900" y="655319"/>
            <a:ext cx="191008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79425" algn="l"/>
              </a:tabLst>
            </a:pPr>
            <a:r>
              <a:rPr sz="1550" b="1" spc="-5" dirty="0">
                <a:latin typeface="Arial"/>
                <a:cs typeface="Arial"/>
              </a:rPr>
              <a:t>+	Owners'</a:t>
            </a:r>
            <a:r>
              <a:rPr sz="1550" b="1" spc="-25" dirty="0">
                <a:latin typeface="Arial"/>
                <a:cs typeface="Arial"/>
              </a:rPr>
              <a:t> </a:t>
            </a:r>
            <a:r>
              <a:rPr sz="1550" b="1" spc="-20" dirty="0">
                <a:latin typeface="Arial"/>
                <a:cs typeface="Arial"/>
              </a:rPr>
              <a:t>Equity</a:t>
            </a:r>
            <a:endParaRPr sz="1550">
              <a:latin typeface="Arial"/>
              <a:cs typeface="Arial"/>
            </a:endParaRPr>
          </a:p>
        </p:txBody>
      </p:sp>
    </p:spTree>
  </p:cSld>
  <p:clrMapOvr>
    <a:masterClrMapping/>
  </p:clrMapOvr>
  <p:transition>
    <p:zoom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36830"/>
          </a:xfrm>
          <a:custGeom>
            <a:avLst/>
            <a:gdLst/>
            <a:ahLst/>
            <a:cxnLst/>
            <a:rect l="l" t="t" r="r" b="b"/>
            <a:pathLst>
              <a:path w="9144000" h="36830">
                <a:moveTo>
                  <a:pt x="0" y="36829"/>
                </a:moveTo>
                <a:lnTo>
                  <a:pt x="9144000" y="36829"/>
                </a:lnTo>
                <a:lnTo>
                  <a:pt x="914400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F5BE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6830"/>
            <a:ext cx="9144000" cy="648970"/>
          </a:xfrm>
          <a:custGeom>
            <a:avLst/>
            <a:gdLst/>
            <a:ahLst/>
            <a:cxnLst/>
            <a:rect l="l" t="t" r="r" b="b"/>
            <a:pathLst>
              <a:path w="9144000" h="648970">
                <a:moveTo>
                  <a:pt x="0" y="648970"/>
                </a:moveTo>
                <a:lnTo>
                  <a:pt x="9144000" y="648970"/>
                </a:lnTo>
                <a:lnTo>
                  <a:pt x="9144000" y="0"/>
                </a:lnTo>
                <a:lnTo>
                  <a:pt x="0" y="0"/>
                </a:lnTo>
                <a:lnTo>
                  <a:pt x="0" y="648970"/>
                </a:lnTo>
                <a:close/>
              </a:path>
            </a:pathLst>
          </a:custGeom>
          <a:solidFill>
            <a:srgbClr val="F5BE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184900"/>
            <a:ext cx="9144000" cy="673100"/>
          </a:xfrm>
          <a:custGeom>
            <a:avLst/>
            <a:gdLst/>
            <a:ahLst/>
            <a:cxnLst/>
            <a:rect l="l" t="t" r="r" b="b"/>
            <a:pathLst>
              <a:path w="9144000" h="673100">
                <a:moveTo>
                  <a:pt x="9144000" y="0"/>
                </a:moveTo>
                <a:lnTo>
                  <a:pt x="0" y="0"/>
                </a:lnTo>
                <a:lnTo>
                  <a:pt x="0" y="60960"/>
                </a:lnTo>
                <a:lnTo>
                  <a:pt x="0" y="137160"/>
                </a:lnTo>
                <a:lnTo>
                  <a:pt x="0" y="673100"/>
                </a:lnTo>
                <a:lnTo>
                  <a:pt x="9144000" y="673100"/>
                </a:lnTo>
                <a:lnTo>
                  <a:pt x="9144000" y="137160"/>
                </a:lnTo>
                <a:lnTo>
                  <a:pt x="9144000" y="60960"/>
                </a:lnTo>
                <a:lnTo>
                  <a:pt x="9144000" y="0"/>
                </a:lnTo>
                <a:close/>
              </a:path>
            </a:pathLst>
          </a:custGeom>
          <a:solidFill>
            <a:srgbClr val="F5BE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970" y="685799"/>
            <a:ext cx="9127490" cy="5499100"/>
          </a:xfrm>
          <a:custGeom>
            <a:avLst/>
            <a:gdLst/>
            <a:ahLst/>
            <a:cxnLst/>
            <a:rect l="l" t="t" r="r" b="b"/>
            <a:pathLst>
              <a:path w="9127490" h="5499100">
                <a:moveTo>
                  <a:pt x="9127490" y="0"/>
                </a:moveTo>
                <a:lnTo>
                  <a:pt x="0" y="0"/>
                </a:lnTo>
                <a:lnTo>
                  <a:pt x="0" y="674370"/>
                </a:lnTo>
                <a:lnTo>
                  <a:pt x="0" y="4191000"/>
                </a:lnTo>
                <a:lnTo>
                  <a:pt x="0" y="4267200"/>
                </a:lnTo>
                <a:lnTo>
                  <a:pt x="0" y="5499100"/>
                </a:lnTo>
                <a:lnTo>
                  <a:pt x="3587750" y="5499100"/>
                </a:lnTo>
                <a:lnTo>
                  <a:pt x="3587750" y="4267200"/>
                </a:lnTo>
                <a:lnTo>
                  <a:pt x="7331710" y="4267200"/>
                </a:lnTo>
                <a:lnTo>
                  <a:pt x="7331710" y="5499100"/>
                </a:lnTo>
                <a:lnTo>
                  <a:pt x="9127490" y="5499100"/>
                </a:lnTo>
                <a:lnTo>
                  <a:pt x="9127490" y="4267200"/>
                </a:lnTo>
                <a:lnTo>
                  <a:pt x="9127490" y="4191000"/>
                </a:lnTo>
                <a:lnTo>
                  <a:pt x="9127490" y="674370"/>
                </a:lnTo>
                <a:lnTo>
                  <a:pt x="91274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46810" y="1167129"/>
            <a:ext cx="27178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0" dirty="0">
                <a:latin typeface="Arial"/>
                <a:cs typeface="Arial"/>
              </a:rPr>
              <a:t>C</a:t>
            </a:r>
            <a:r>
              <a:rPr sz="1550" b="1" spc="-5" dirty="0">
                <a:latin typeface="Arial"/>
                <a:cs typeface="Arial"/>
              </a:rPr>
              <a:t>a</a:t>
            </a:r>
            <a:endParaRPr sz="15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17409" y="1423669"/>
            <a:ext cx="64833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7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8,000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230" y="1401825"/>
            <a:ext cx="1656714" cy="538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17500">
              <a:lnSpc>
                <a:spcPct val="108600"/>
              </a:lnSpc>
              <a:spcBef>
                <a:spcPts val="100"/>
              </a:spcBef>
              <a:tabLst>
                <a:tab pos="1021715" algn="l"/>
              </a:tabLst>
            </a:pPr>
            <a:r>
              <a:rPr sz="1550" b="1" spc="30" dirty="0">
                <a:latin typeface="Arial"/>
                <a:cs typeface="Arial"/>
              </a:rPr>
              <a:t>May</a:t>
            </a:r>
            <a:r>
              <a:rPr sz="1550" b="1" spc="10" dirty="0">
                <a:latin typeface="Arial"/>
                <a:cs typeface="Arial"/>
              </a:rPr>
              <a:t> </a:t>
            </a:r>
            <a:r>
              <a:rPr sz="1550" b="1" spc="-5" dirty="0">
                <a:latin typeface="Arial"/>
                <a:cs typeface="Arial"/>
              </a:rPr>
              <a:t>1	$</a:t>
            </a:r>
            <a:r>
              <a:rPr sz="1550" b="1" spc="-300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8,000  </a:t>
            </a:r>
            <a:r>
              <a:rPr sz="1550" b="1" spc="20" dirty="0">
                <a:latin typeface="Arial"/>
                <a:cs typeface="Arial"/>
              </a:rPr>
              <a:t>Balances 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50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8,000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17409" y="1680210"/>
            <a:ext cx="64833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7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8,000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99739" y="1935479"/>
            <a:ext cx="27114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90" dirty="0">
                <a:latin typeface="Arial"/>
                <a:cs typeface="Arial"/>
              </a:rPr>
              <a:t> </a:t>
            </a:r>
            <a:r>
              <a:rPr sz="1550" b="1" spc="-5" dirty="0">
                <a:latin typeface="Arial"/>
                <a:cs typeface="Arial"/>
              </a:rPr>
              <a:t>2</a:t>
            </a:r>
            <a:endParaRPr sz="15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230" y="1913635"/>
            <a:ext cx="1719580" cy="53848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260"/>
              </a:spcBef>
              <a:tabLst>
                <a:tab pos="766445" algn="l"/>
              </a:tabLst>
            </a:pPr>
            <a:r>
              <a:rPr sz="1550" b="1" spc="10" dirty="0">
                <a:latin typeface="Arial"/>
                <a:cs typeface="Arial"/>
              </a:rPr>
              <a:t>M</a:t>
            </a:r>
            <a:r>
              <a:rPr sz="1550" b="1" spc="75" dirty="0">
                <a:latin typeface="Arial"/>
                <a:cs typeface="Arial"/>
              </a:rPr>
              <a:t>a</a:t>
            </a:r>
            <a:r>
              <a:rPr sz="1550" b="1" spc="-5" dirty="0">
                <a:latin typeface="Arial"/>
                <a:cs typeface="Arial"/>
              </a:rPr>
              <a:t>y</a:t>
            </a:r>
            <a:r>
              <a:rPr sz="1550" b="1" spc="10" dirty="0">
                <a:latin typeface="Arial"/>
                <a:cs typeface="Arial"/>
              </a:rPr>
              <a:t> </a:t>
            </a:r>
            <a:r>
              <a:rPr sz="1550" b="1" spc="-5" dirty="0">
                <a:latin typeface="Arial"/>
                <a:cs typeface="Arial"/>
              </a:rPr>
              <a:t>2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0" dirty="0">
                <a:latin typeface="Arial"/>
                <a:cs typeface="Arial"/>
              </a:rPr>
              <a:t>(</a:t>
            </a:r>
            <a:r>
              <a:rPr sz="1550" b="1" spc="-25" dirty="0">
                <a:latin typeface="Arial"/>
                <a:cs typeface="Arial"/>
              </a:rPr>
              <a:t>2</a:t>
            </a:r>
            <a:r>
              <a:rPr sz="1550" b="1" spc="25" dirty="0">
                <a:latin typeface="Arial"/>
                <a:cs typeface="Arial"/>
              </a:rPr>
              <a:t>,</a:t>
            </a:r>
            <a:r>
              <a:rPr sz="1550" b="1" spc="-35" dirty="0">
                <a:latin typeface="Arial"/>
                <a:cs typeface="Arial"/>
              </a:rPr>
              <a:t>500</a:t>
            </a:r>
            <a:r>
              <a:rPr sz="1550" b="1" spc="-5" dirty="0">
                <a:latin typeface="Arial"/>
                <a:cs typeface="Arial"/>
              </a:rPr>
              <a:t>)</a:t>
            </a:r>
            <a:endParaRPr sz="1550">
              <a:latin typeface="Arial"/>
              <a:cs typeface="Arial"/>
            </a:endParaRPr>
          </a:p>
          <a:p>
            <a:pPr marR="67310" algn="r">
              <a:lnSpc>
                <a:spcPct val="100000"/>
              </a:lnSpc>
              <a:spcBef>
                <a:spcPts val="160"/>
              </a:spcBef>
            </a:pPr>
            <a:r>
              <a:rPr sz="1550" b="1" spc="20" dirty="0">
                <a:latin typeface="Arial"/>
                <a:cs typeface="Arial"/>
              </a:rPr>
              <a:t>Balances 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50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5,500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99739" y="2192020"/>
            <a:ext cx="27114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90" dirty="0">
                <a:latin typeface="Arial"/>
                <a:cs typeface="Arial"/>
              </a:rPr>
              <a:t> </a:t>
            </a:r>
            <a:r>
              <a:rPr sz="1550" b="1" spc="-5" dirty="0">
                <a:latin typeface="Arial"/>
                <a:cs typeface="Arial"/>
              </a:rPr>
              <a:t>2</a:t>
            </a:r>
            <a:endParaRPr sz="15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217409" y="2192020"/>
            <a:ext cx="64833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7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8,000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230" y="2427986"/>
            <a:ext cx="1719580" cy="53594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250"/>
              </a:spcBef>
              <a:tabLst>
                <a:tab pos="766445" algn="l"/>
              </a:tabLst>
            </a:pPr>
            <a:r>
              <a:rPr sz="1550" b="1" spc="10" dirty="0">
                <a:latin typeface="Arial"/>
                <a:cs typeface="Arial"/>
              </a:rPr>
              <a:t>M</a:t>
            </a:r>
            <a:r>
              <a:rPr sz="1550" b="1" spc="75" dirty="0">
                <a:latin typeface="Arial"/>
                <a:cs typeface="Arial"/>
              </a:rPr>
              <a:t>a</a:t>
            </a:r>
            <a:r>
              <a:rPr sz="1550" b="1" spc="-5" dirty="0">
                <a:latin typeface="Arial"/>
                <a:cs typeface="Arial"/>
              </a:rPr>
              <a:t>y</a:t>
            </a:r>
            <a:r>
              <a:rPr sz="1550" b="1" spc="10" dirty="0">
                <a:latin typeface="Arial"/>
                <a:cs typeface="Arial"/>
              </a:rPr>
              <a:t> </a:t>
            </a:r>
            <a:r>
              <a:rPr sz="1550" b="1" spc="-5" dirty="0">
                <a:latin typeface="Arial"/>
                <a:cs typeface="Arial"/>
              </a:rPr>
              <a:t>8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0" dirty="0">
                <a:latin typeface="Arial"/>
                <a:cs typeface="Arial"/>
              </a:rPr>
              <a:t>(</a:t>
            </a:r>
            <a:r>
              <a:rPr sz="1550" b="1" spc="-25" dirty="0">
                <a:latin typeface="Arial"/>
                <a:cs typeface="Arial"/>
              </a:rPr>
              <a:t>2</a:t>
            </a:r>
            <a:r>
              <a:rPr sz="1550" b="1" spc="25" dirty="0">
                <a:latin typeface="Arial"/>
                <a:cs typeface="Arial"/>
              </a:rPr>
              <a:t>,</a:t>
            </a:r>
            <a:r>
              <a:rPr sz="1550" b="1" spc="-35" dirty="0">
                <a:latin typeface="Arial"/>
                <a:cs typeface="Arial"/>
              </a:rPr>
              <a:t>000</a:t>
            </a:r>
            <a:r>
              <a:rPr sz="1550" b="1" spc="-5" dirty="0">
                <a:latin typeface="Arial"/>
                <a:cs typeface="Arial"/>
              </a:rPr>
              <a:t>)</a:t>
            </a:r>
            <a:endParaRPr sz="1550">
              <a:latin typeface="Arial"/>
              <a:cs typeface="Arial"/>
            </a:endParaRPr>
          </a:p>
          <a:p>
            <a:pPr marR="67310" algn="r">
              <a:lnSpc>
                <a:spcPct val="100000"/>
              </a:lnSpc>
              <a:spcBef>
                <a:spcPts val="150"/>
              </a:spcBef>
            </a:pPr>
            <a:r>
              <a:rPr sz="1550" b="1" spc="20" dirty="0">
                <a:latin typeface="Arial"/>
                <a:cs typeface="Arial"/>
              </a:rPr>
              <a:t>Balances 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50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3,500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99739" y="2703829"/>
            <a:ext cx="27114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90" dirty="0">
                <a:latin typeface="Arial"/>
                <a:cs typeface="Arial"/>
              </a:rPr>
              <a:t> </a:t>
            </a:r>
            <a:r>
              <a:rPr sz="1550" b="1" spc="-5" dirty="0">
                <a:latin typeface="Arial"/>
                <a:cs typeface="Arial"/>
              </a:rPr>
              <a:t>2</a:t>
            </a:r>
            <a:endParaRPr sz="15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217409" y="2703829"/>
            <a:ext cx="64833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7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8,000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73050" y="2960370"/>
            <a:ext cx="69088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30" dirty="0">
                <a:latin typeface="Arial"/>
                <a:cs typeface="Arial"/>
              </a:rPr>
              <a:t>May</a:t>
            </a:r>
            <a:r>
              <a:rPr sz="1550" b="1" spc="-75" dirty="0">
                <a:latin typeface="Arial"/>
                <a:cs typeface="Arial"/>
              </a:rPr>
              <a:t> </a:t>
            </a:r>
            <a:r>
              <a:rPr sz="1550" b="1" spc="-20" dirty="0">
                <a:latin typeface="Arial"/>
                <a:cs typeface="Arial"/>
              </a:rPr>
              <a:t>11</a:t>
            </a:r>
            <a:endParaRPr sz="15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2230" y="3216910"/>
            <a:ext cx="1656714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20" dirty="0">
                <a:latin typeface="Arial"/>
                <a:cs typeface="Arial"/>
              </a:rPr>
              <a:t>Balances 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4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3,500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54299" y="1966706"/>
            <a:ext cx="55244" cy="1500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05"/>
              </a:lnSpc>
            </a:pPr>
            <a:r>
              <a:rPr sz="1550" b="1" spc="-5" dirty="0">
                <a:latin typeface="Arial"/>
                <a:cs typeface="Arial"/>
              </a:rPr>
              <a:t>,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60"/>
              </a:spcBef>
            </a:pPr>
            <a:r>
              <a:rPr sz="1550" b="1" spc="-5" dirty="0">
                <a:latin typeface="Arial"/>
                <a:cs typeface="Arial"/>
              </a:rPr>
              <a:t>,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1550" b="1" spc="-5" dirty="0">
                <a:latin typeface="Arial"/>
                <a:cs typeface="Arial"/>
              </a:rPr>
              <a:t>,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1550" b="1" spc="-5" dirty="0">
                <a:latin typeface="Arial"/>
                <a:cs typeface="Arial"/>
              </a:rPr>
              <a:t>,</a:t>
            </a:r>
            <a:endParaRPr sz="15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99739" y="3216910"/>
            <a:ext cx="27114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90" dirty="0">
                <a:latin typeface="Arial"/>
                <a:cs typeface="Arial"/>
              </a:rPr>
              <a:t> </a:t>
            </a:r>
            <a:r>
              <a:rPr sz="1550" b="1" spc="-5" dirty="0">
                <a:latin typeface="Arial"/>
                <a:cs typeface="Arial"/>
              </a:rPr>
              <a:t>2</a:t>
            </a:r>
            <a:endParaRPr sz="15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314700" y="1966706"/>
            <a:ext cx="3497579" cy="1500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705"/>
              </a:lnSpc>
            </a:pPr>
            <a:r>
              <a:rPr sz="1550" b="1" spc="-25" dirty="0">
                <a:latin typeface="Arial"/>
                <a:cs typeface="Arial"/>
              </a:rPr>
              <a:t>500</a:t>
            </a:r>
            <a:endParaRPr sz="1550">
              <a:latin typeface="Arial"/>
              <a:cs typeface="Arial"/>
            </a:endParaRPr>
          </a:p>
          <a:p>
            <a:pPr marL="635">
              <a:lnSpc>
                <a:spcPct val="100000"/>
              </a:lnSpc>
              <a:spcBef>
                <a:spcPts val="160"/>
              </a:spcBef>
            </a:pPr>
            <a:r>
              <a:rPr sz="1550" b="1" spc="-25" dirty="0">
                <a:latin typeface="Arial"/>
                <a:cs typeface="Arial"/>
              </a:rPr>
              <a:t>500</a:t>
            </a:r>
            <a:endParaRPr sz="1550">
              <a:latin typeface="Arial"/>
              <a:cs typeface="Arial"/>
            </a:endParaRPr>
          </a:p>
          <a:p>
            <a:pPr marL="635" marR="880110" indent="736600">
              <a:lnSpc>
                <a:spcPct val="108100"/>
              </a:lnSpc>
              <a:spcBef>
                <a:spcPts val="10"/>
              </a:spcBef>
              <a:tabLst>
                <a:tab pos="737235" algn="l"/>
                <a:tab pos="1881505" algn="l"/>
              </a:tabLst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3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15,000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90" dirty="0">
                <a:latin typeface="Arial"/>
                <a:cs typeface="Arial"/>
              </a:rPr>
              <a:t> </a:t>
            </a:r>
            <a:r>
              <a:rPr sz="1550" b="1" spc="-20" dirty="0">
                <a:latin typeface="Arial"/>
                <a:cs typeface="Arial"/>
              </a:rPr>
              <a:t>13,000  </a:t>
            </a:r>
            <a:r>
              <a:rPr sz="1550" b="1" spc="-25" dirty="0">
                <a:latin typeface="Arial"/>
                <a:cs typeface="Arial"/>
              </a:rPr>
              <a:t>500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3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15,000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90" dirty="0">
                <a:latin typeface="Arial"/>
                <a:cs typeface="Arial"/>
              </a:rPr>
              <a:t> </a:t>
            </a:r>
            <a:r>
              <a:rPr sz="1550" b="1" spc="-20" dirty="0">
                <a:latin typeface="Arial"/>
                <a:cs typeface="Arial"/>
              </a:rPr>
              <a:t>13,000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60"/>
              </a:spcBef>
              <a:tabLst>
                <a:tab pos="3027045" algn="l"/>
              </a:tabLst>
            </a:pPr>
            <a:r>
              <a:rPr sz="1550" b="1" spc="-25" dirty="0">
                <a:latin typeface="Arial"/>
                <a:cs typeface="Arial"/>
              </a:rPr>
              <a:t>300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10" dirty="0">
                <a:latin typeface="Arial"/>
                <a:cs typeface="Arial"/>
              </a:rPr>
              <a:t> </a:t>
            </a:r>
            <a:r>
              <a:rPr sz="1550" b="1" spc="-25" dirty="0">
                <a:latin typeface="Arial"/>
                <a:cs typeface="Arial"/>
              </a:rPr>
              <a:t>300</a:t>
            </a:r>
            <a:endParaRPr sz="1550">
              <a:latin typeface="Arial"/>
              <a:cs typeface="Arial"/>
            </a:endParaRPr>
          </a:p>
          <a:p>
            <a:pPr marL="635">
              <a:lnSpc>
                <a:spcPct val="100000"/>
              </a:lnSpc>
              <a:spcBef>
                <a:spcPts val="160"/>
              </a:spcBef>
              <a:tabLst>
                <a:tab pos="737235" algn="l"/>
                <a:tab pos="1881505" algn="l"/>
                <a:tab pos="3027045" algn="l"/>
              </a:tabLst>
            </a:pPr>
            <a:r>
              <a:rPr sz="1550" b="1" spc="-25" dirty="0">
                <a:latin typeface="Arial"/>
                <a:cs typeface="Arial"/>
              </a:rPr>
              <a:t>800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3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15,000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20" dirty="0">
                <a:latin typeface="Arial"/>
                <a:cs typeface="Arial"/>
              </a:rPr>
              <a:t> </a:t>
            </a:r>
            <a:r>
              <a:rPr sz="1550" b="1" spc="-20" dirty="0">
                <a:latin typeface="Arial"/>
                <a:cs typeface="Arial"/>
              </a:rPr>
              <a:t>13,000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10" dirty="0">
                <a:latin typeface="Arial"/>
                <a:cs typeface="Arial"/>
              </a:rPr>
              <a:t> </a:t>
            </a:r>
            <a:r>
              <a:rPr sz="1550" b="1" spc="-25" dirty="0">
                <a:latin typeface="Arial"/>
                <a:cs typeface="Arial"/>
              </a:rPr>
              <a:t>300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217409" y="3216910"/>
            <a:ext cx="64833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7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8,000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3050" y="3472179"/>
            <a:ext cx="69088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30" dirty="0">
                <a:latin typeface="Arial"/>
                <a:cs typeface="Arial"/>
              </a:rPr>
              <a:t>May</a:t>
            </a:r>
            <a:r>
              <a:rPr sz="1550" b="1" spc="-75" dirty="0">
                <a:latin typeface="Arial"/>
                <a:cs typeface="Arial"/>
              </a:rPr>
              <a:t> </a:t>
            </a:r>
            <a:r>
              <a:rPr sz="1550" b="1" spc="-20" dirty="0">
                <a:latin typeface="Arial"/>
                <a:cs typeface="Arial"/>
              </a:rPr>
              <a:t>18</a:t>
            </a:r>
            <a:endParaRPr sz="15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112010" y="3472179"/>
            <a:ext cx="49530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185" dirty="0">
                <a:latin typeface="Arial"/>
                <a:cs typeface="Arial"/>
              </a:rPr>
              <a:t> </a:t>
            </a:r>
            <a:r>
              <a:rPr sz="1550" b="1" spc="-25" dirty="0">
                <a:latin typeface="Arial"/>
                <a:cs typeface="Arial"/>
              </a:rPr>
              <a:t>150</a:t>
            </a:r>
            <a:endParaRPr sz="15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41039" y="3472179"/>
            <a:ext cx="9144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(</a:t>
            </a:r>
            <a:endParaRPr sz="155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13703" y="3503406"/>
            <a:ext cx="382270" cy="219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05"/>
              </a:lnSpc>
            </a:pPr>
            <a:r>
              <a:rPr sz="1550" b="1" spc="-45" dirty="0">
                <a:latin typeface="Arial"/>
                <a:cs typeface="Arial"/>
              </a:rPr>
              <a:t>1</a:t>
            </a:r>
            <a:r>
              <a:rPr sz="1550" b="1" spc="-25" dirty="0">
                <a:latin typeface="Arial"/>
                <a:cs typeface="Arial"/>
              </a:rPr>
              <a:t>5</a:t>
            </a:r>
            <a:r>
              <a:rPr sz="1550" b="1" spc="-4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)</a:t>
            </a:r>
            <a:endParaRPr sz="15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99739" y="3728720"/>
            <a:ext cx="382524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052195" algn="l"/>
                <a:tab pos="2196465" algn="l"/>
                <a:tab pos="3342004" algn="l"/>
              </a:tabLst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2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2,650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29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15,000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20" dirty="0">
                <a:latin typeface="Arial"/>
                <a:cs typeface="Arial"/>
              </a:rPr>
              <a:t> </a:t>
            </a:r>
            <a:r>
              <a:rPr sz="1550" b="1" spc="-20" dirty="0">
                <a:latin typeface="Arial"/>
                <a:cs typeface="Arial"/>
              </a:rPr>
              <a:t>13,000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185" dirty="0">
                <a:latin typeface="Arial"/>
                <a:cs typeface="Arial"/>
              </a:rPr>
              <a:t> </a:t>
            </a:r>
            <a:r>
              <a:rPr sz="1550" b="1" spc="-25" dirty="0">
                <a:latin typeface="Arial"/>
                <a:cs typeface="Arial"/>
              </a:rPr>
              <a:t>300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217409" y="3728720"/>
            <a:ext cx="64833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7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8,000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2230" y="3706876"/>
            <a:ext cx="1657350" cy="538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3520" marR="5080" indent="-210820">
              <a:lnSpc>
                <a:spcPct val="108600"/>
              </a:lnSpc>
              <a:spcBef>
                <a:spcPts val="100"/>
              </a:spcBef>
              <a:tabLst>
                <a:tab pos="1428115" algn="l"/>
              </a:tabLst>
            </a:pPr>
            <a:r>
              <a:rPr sz="1550" b="1" spc="20" dirty="0">
                <a:latin typeface="Arial"/>
                <a:cs typeface="Arial"/>
              </a:rPr>
              <a:t>Balances </a:t>
            </a:r>
            <a:r>
              <a:rPr sz="1550" b="1" spc="-5" dirty="0">
                <a:latin typeface="Arial"/>
                <a:cs typeface="Arial"/>
              </a:rPr>
              <a:t>$ </a:t>
            </a:r>
            <a:r>
              <a:rPr sz="1550" b="1" spc="-15" dirty="0">
                <a:latin typeface="Arial"/>
                <a:cs typeface="Arial"/>
              </a:rPr>
              <a:t>3,500  </a:t>
            </a:r>
            <a:r>
              <a:rPr sz="1550" b="1" spc="10" dirty="0">
                <a:latin typeface="Arial"/>
                <a:cs typeface="Arial"/>
              </a:rPr>
              <a:t>M</a:t>
            </a:r>
            <a:r>
              <a:rPr sz="1550" b="1" spc="85" dirty="0">
                <a:latin typeface="Arial"/>
                <a:cs typeface="Arial"/>
              </a:rPr>
              <a:t>a</a:t>
            </a:r>
            <a:r>
              <a:rPr sz="1550" b="1" spc="-5" dirty="0">
                <a:latin typeface="Arial"/>
                <a:cs typeface="Arial"/>
              </a:rPr>
              <a:t>y</a:t>
            </a:r>
            <a:r>
              <a:rPr sz="1550" b="1" spc="-10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2</a:t>
            </a:r>
            <a:r>
              <a:rPr sz="1550" b="1" spc="-5" dirty="0">
                <a:latin typeface="Arial"/>
                <a:cs typeface="Arial"/>
              </a:rPr>
              <a:t>5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35" dirty="0">
                <a:latin typeface="Arial"/>
                <a:cs typeface="Arial"/>
              </a:rPr>
              <a:t>7</a:t>
            </a:r>
            <a:r>
              <a:rPr sz="1550" b="1" spc="-5" dirty="0">
                <a:latin typeface="Arial"/>
                <a:cs typeface="Arial"/>
              </a:rPr>
              <a:t>5</a:t>
            </a:r>
            <a:endParaRPr sz="155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112010" y="3706876"/>
            <a:ext cx="557530" cy="53848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R="66675" algn="r">
              <a:lnSpc>
                <a:spcPct val="100000"/>
              </a:lnSpc>
              <a:spcBef>
                <a:spcPts val="26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10" dirty="0">
                <a:latin typeface="Arial"/>
                <a:cs typeface="Arial"/>
              </a:rPr>
              <a:t> </a:t>
            </a:r>
            <a:r>
              <a:rPr sz="1550" b="1" spc="-25" dirty="0">
                <a:latin typeface="Arial"/>
                <a:cs typeface="Arial"/>
              </a:rPr>
              <a:t>150</a:t>
            </a:r>
            <a:endParaRPr sz="155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60"/>
              </a:spcBef>
            </a:pPr>
            <a:r>
              <a:rPr sz="1550" b="1" spc="-50" dirty="0">
                <a:latin typeface="Arial"/>
                <a:cs typeface="Arial"/>
              </a:rPr>
              <a:t>(</a:t>
            </a:r>
            <a:r>
              <a:rPr sz="1550" b="1" spc="-45" dirty="0">
                <a:latin typeface="Arial"/>
                <a:cs typeface="Arial"/>
              </a:rPr>
              <a:t>7</a:t>
            </a:r>
            <a:r>
              <a:rPr sz="1550" b="1" spc="-35" dirty="0">
                <a:latin typeface="Arial"/>
                <a:cs typeface="Arial"/>
              </a:rPr>
              <a:t>5</a:t>
            </a:r>
            <a:r>
              <a:rPr sz="1550" b="1" spc="-5" dirty="0">
                <a:latin typeface="Arial"/>
                <a:cs typeface="Arial"/>
              </a:rPr>
              <a:t>)</a:t>
            </a:r>
            <a:endParaRPr sz="155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999739" y="4240529"/>
            <a:ext cx="293751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052195" algn="l"/>
                <a:tab pos="2196465" algn="l"/>
              </a:tabLst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2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2,650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29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15,000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70" dirty="0">
                <a:latin typeface="Arial"/>
                <a:cs typeface="Arial"/>
              </a:rPr>
              <a:t> </a:t>
            </a:r>
            <a:r>
              <a:rPr sz="1550" b="1" spc="-20" dirty="0">
                <a:latin typeface="Arial"/>
                <a:cs typeface="Arial"/>
              </a:rPr>
              <a:t>13,000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217409" y="4240529"/>
            <a:ext cx="64833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7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8,000</a:t>
            </a:r>
            <a:endParaRPr sz="155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2230" y="4218685"/>
            <a:ext cx="1719580" cy="538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3520" marR="5080" indent="-210820">
              <a:lnSpc>
                <a:spcPct val="108600"/>
              </a:lnSpc>
              <a:spcBef>
                <a:spcPts val="100"/>
              </a:spcBef>
              <a:tabLst>
                <a:tab pos="1263015" algn="l"/>
              </a:tabLst>
            </a:pPr>
            <a:r>
              <a:rPr sz="1550" b="1" spc="20" dirty="0">
                <a:latin typeface="Arial"/>
                <a:cs typeface="Arial"/>
              </a:rPr>
              <a:t>Balances </a:t>
            </a:r>
            <a:r>
              <a:rPr sz="1550" b="1" spc="-5" dirty="0">
                <a:latin typeface="Arial"/>
                <a:cs typeface="Arial"/>
              </a:rPr>
              <a:t>$ </a:t>
            </a:r>
            <a:r>
              <a:rPr sz="1550" b="1" spc="-15" dirty="0">
                <a:latin typeface="Arial"/>
                <a:cs typeface="Arial"/>
              </a:rPr>
              <a:t>3,575  </a:t>
            </a:r>
            <a:r>
              <a:rPr sz="1550" b="1" spc="10" dirty="0">
                <a:latin typeface="Arial"/>
                <a:cs typeface="Arial"/>
              </a:rPr>
              <a:t>M</a:t>
            </a:r>
            <a:r>
              <a:rPr sz="1550" b="1" spc="85" dirty="0">
                <a:latin typeface="Arial"/>
                <a:cs typeface="Arial"/>
              </a:rPr>
              <a:t>a</a:t>
            </a:r>
            <a:r>
              <a:rPr sz="1550" b="1" spc="-5" dirty="0">
                <a:latin typeface="Arial"/>
                <a:cs typeface="Arial"/>
              </a:rPr>
              <a:t>y</a:t>
            </a:r>
            <a:r>
              <a:rPr sz="1550" b="1" spc="-10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2</a:t>
            </a:r>
            <a:r>
              <a:rPr sz="1550" b="1" spc="-5" dirty="0">
                <a:latin typeface="Arial"/>
                <a:cs typeface="Arial"/>
              </a:rPr>
              <a:t>8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0" dirty="0">
                <a:latin typeface="Arial"/>
                <a:cs typeface="Arial"/>
              </a:rPr>
              <a:t>(</a:t>
            </a:r>
            <a:r>
              <a:rPr sz="1550" b="1" spc="-45" dirty="0">
                <a:latin typeface="Arial"/>
                <a:cs typeface="Arial"/>
              </a:rPr>
              <a:t>1</a:t>
            </a:r>
            <a:r>
              <a:rPr sz="1550" b="1" spc="-35" dirty="0">
                <a:latin typeface="Arial"/>
                <a:cs typeface="Arial"/>
              </a:rPr>
              <a:t>5</a:t>
            </a:r>
            <a:r>
              <a:rPr sz="1550" b="1" spc="-2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)</a:t>
            </a:r>
            <a:endParaRPr sz="155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29679" y="4218685"/>
            <a:ext cx="557530" cy="53848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150" dirty="0">
                <a:latin typeface="Arial"/>
                <a:cs typeface="Arial"/>
              </a:rPr>
              <a:t> </a:t>
            </a:r>
            <a:r>
              <a:rPr sz="1550" b="1" spc="-25" dirty="0">
                <a:latin typeface="Arial"/>
                <a:cs typeface="Arial"/>
              </a:rPr>
              <a:t>300</a:t>
            </a:r>
            <a:endParaRPr sz="1550">
              <a:latin typeface="Arial"/>
              <a:cs typeface="Arial"/>
            </a:endParaRPr>
          </a:p>
          <a:p>
            <a:pPr marL="102870">
              <a:lnSpc>
                <a:spcPct val="100000"/>
              </a:lnSpc>
              <a:spcBef>
                <a:spcPts val="160"/>
              </a:spcBef>
            </a:pPr>
            <a:r>
              <a:rPr sz="1550" b="1" spc="-50" dirty="0">
                <a:latin typeface="Arial"/>
                <a:cs typeface="Arial"/>
              </a:rPr>
              <a:t>(</a:t>
            </a:r>
            <a:r>
              <a:rPr sz="1550" b="1" spc="-45" dirty="0">
                <a:latin typeface="Arial"/>
                <a:cs typeface="Arial"/>
              </a:rPr>
              <a:t>1</a:t>
            </a:r>
            <a:r>
              <a:rPr sz="1550" b="1" spc="-35" dirty="0">
                <a:latin typeface="Arial"/>
                <a:cs typeface="Arial"/>
              </a:rPr>
              <a:t>50</a:t>
            </a:r>
            <a:r>
              <a:rPr sz="1550" b="1" spc="-5" dirty="0">
                <a:latin typeface="Arial"/>
                <a:cs typeface="Arial"/>
              </a:rPr>
              <a:t>)</a:t>
            </a:r>
            <a:endParaRPr sz="155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999739" y="4753609"/>
            <a:ext cx="54292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80" dirty="0">
                <a:latin typeface="Arial"/>
                <a:cs typeface="Arial"/>
              </a:rPr>
              <a:t> </a:t>
            </a:r>
            <a:r>
              <a:rPr sz="1550" b="1" spc="-10" dirty="0">
                <a:latin typeface="Arial"/>
                <a:cs typeface="Arial"/>
              </a:rPr>
              <a:t>2,65</a:t>
            </a:r>
            <a:endParaRPr sz="155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353300" y="4753609"/>
            <a:ext cx="51244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25" dirty="0">
                <a:latin typeface="Arial"/>
                <a:cs typeface="Arial"/>
              </a:rPr>
              <a:t>8</a:t>
            </a:r>
            <a:r>
              <a:rPr sz="1550" b="1" spc="35" dirty="0">
                <a:latin typeface="Arial"/>
                <a:cs typeface="Arial"/>
              </a:rPr>
              <a:t>,</a:t>
            </a:r>
            <a:r>
              <a:rPr sz="1550" b="1" spc="-45" dirty="0">
                <a:latin typeface="Arial"/>
                <a:cs typeface="Arial"/>
              </a:rPr>
              <a:t>0</a:t>
            </a:r>
            <a:r>
              <a:rPr sz="1550" b="1" spc="-3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0</a:t>
            </a:r>
            <a:endParaRPr sz="155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709659" y="5008879"/>
            <a:ext cx="34544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35" dirty="0">
                <a:latin typeface="Arial"/>
                <a:cs typeface="Arial"/>
              </a:rPr>
              <a:t>7</a:t>
            </a:r>
            <a:r>
              <a:rPr sz="1550" b="1" spc="-45" dirty="0">
                <a:latin typeface="Arial"/>
                <a:cs typeface="Arial"/>
              </a:rPr>
              <a:t>5</a:t>
            </a:r>
            <a:r>
              <a:rPr sz="1550" b="1" spc="-5" dirty="0">
                <a:latin typeface="Arial"/>
                <a:cs typeface="Arial"/>
              </a:rPr>
              <a:t>0</a:t>
            </a:r>
            <a:endParaRPr sz="155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999739" y="5265420"/>
            <a:ext cx="54292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80" dirty="0">
                <a:latin typeface="Arial"/>
                <a:cs typeface="Arial"/>
              </a:rPr>
              <a:t> </a:t>
            </a:r>
            <a:r>
              <a:rPr sz="1550" b="1" spc="-10" dirty="0">
                <a:latin typeface="Arial"/>
                <a:cs typeface="Arial"/>
              </a:rPr>
              <a:t>2,65</a:t>
            </a:r>
            <a:endParaRPr sz="155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353300" y="5265420"/>
            <a:ext cx="51244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25" dirty="0">
                <a:latin typeface="Arial"/>
                <a:cs typeface="Arial"/>
              </a:rPr>
              <a:t>8</a:t>
            </a:r>
            <a:r>
              <a:rPr sz="1550" b="1" spc="35" dirty="0">
                <a:latin typeface="Arial"/>
                <a:cs typeface="Arial"/>
              </a:rPr>
              <a:t>,</a:t>
            </a:r>
            <a:r>
              <a:rPr sz="1550" b="1" spc="-45" dirty="0">
                <a:latin typeface="Arial"/>
                <a:cs typeface="Arial"/>
              </a:rPr>
              <a:t>0</a:t>
            </a:r>
            <a:r>
              <a:rPr sz="1550" b="1" spc="-3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0</a:t>
            </a:r>
            <a:endParaRPr sz="155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257540" y="5243576"/>
            <a:ext cx="859790" cy="53848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R="66675" algn="r">
              <a:lnSpc>
                <a:spcPct val="100000"/>
              </a:lnSpc>
              <a:spcBef>
                <a:spcPts val="260"/>
              </a:spcBef>
              <a:tabLst>
                <a:tab pos="451484" algn="l"/>
              </a:tabLst>
            </a:pPr>
            <a:r>
              <a:rPr sz="1550" b="1" spc="-5" dirty="0">
                <a:latin typeface="Arial"/>
                <a:cs typeface="Arial"/>
              </a:rPr>
              <a:t>$	</a:t>
            </a:r>
            <a:r>
              <a:rPr sz="1550" b="1" spc="-35" dirty="0">
                <a:latin typeface="Arial"/>
                <a:cs typeface="Arial"/>
              </a:rPr>
              <a:t>7</a:t>
            </a:r>
            <a:r>
              <a:rPr sz="1550" b="1" spc="-45" dirty="0">
                <a:latin typeface="Arial"/>
                <a:cs typeface="Arial"/>
              </a:rPr>
              <a:t>5</a:t>
            </a:r>
            <a:r>
              <a:rPr sz="1550" b="1" spc="-5" dirty="0">
                <a:latin typeface="Arial"/>
                <a:cs typeface="Arial"/>
              </a:rPr>
              <a:t>0</a:t>
            </a:r>
            <a:endParaRPr sz="155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60"/>
              </a:spcBef>
            </a:pPr>
            <a:r>
              <a:rPr sz="1550" b="1" spc="-40" dirty="0">
                <a:latin typeface="Arial"/>
                <a:cs typeface="Arial"/>
              </a:rPr>
              <a:t>(</a:t>
            </a:r>
            <a:r>
              <a:rPr sz="1550" b="1" spc="-35" dirty="0">
                <a:latin typeface="Arial"/>
                <a:cs typeface="Arial"/>
              </a:rPr>
              <a:t>5</a:t>
            </a:r>
            <a:r>
              <a:rPr sz="1550" b="1" spc="-4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)</a:t>
            </a:r>
            <a:endParaRPr sz="155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2230" y="4733035"/>
            <a:ext cx="1719580" cy="1304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3520" marR="65405" indent="-210820">
              <a:lnSpc>
                <a:spcPct val="108100"/>
              </a:lnSpc>
              <a:spcBef>
                <a:spcPts val="100"/>
              </a:spcBef>
              <a:tabLst>
                <a:tab pos="1322705" algn="l"/>
              </a:tabLst>
            </a:pPr>
            <a:r>
              <a:rPr sz="1550" b="1" spc="20" dirty="0">
                <a:latin typeface="Arial"/>
                <a:cs typeface="Arial"/>
              </a:rPr>
              <a:t>Balances </a:t>
            </a:r>
            <a:r>
              <a:rPr sz="1550" b="1" spc="-5" dirty="0">
                <a:latin typeface="Arial"/>
                <a:cs typeface="Arial"/>
              </a:rPr>
              <a:t>$ </a:t>
            </a:r>
            <a:r>
              <a:rPr sz="1550" b="1" spc="-15" dirty="0">
                <a:latin typeface="Arial"/>
                <a:cs typeface="Arial"/>
              </a:rPr>
              <a:t>3,425  </a:t>
            </a:r>
            <a:r>
              <a:rPr sz="1550" b="1" spc="10" dirty="0">
                <a:latin typeface="Arial"/>
                <a:cs typeface="Arial"/>
              </a:rPr>
              <a:t>M</a:t>
            </a:r>
            <a:r>
              <a:rPr sz="1550" b="1" spc="85" dirty="0">
                <a:latin typeface="Arial"/>
                <a:cs typeface="Arial"/>
              </a:rPr>
              <a:t>a</a:t>
            </a:r>
            <a:r>
              <a:rPr sz="1550" b="1" spc="-5" dirty="0">
                <a:latin typeface="Arial"/>
                <a:cs typeface="Arial"/>
              </a:rPr>
              <a:t>y</a:t>
            </a:r>
            <a:r>
              <a:rPr sz="1550" b="1" spc="-10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2</a:t>
            </a:r>
            <a:r>
              <a:rPr sz="1550" b="1" spc="-5" dirty="0">
                <a:latin typeface="Arial"/>
                <a:cs typeface="Arial"/>
              </a:rPr>
              <a:t>9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25" dirty="0">
                <a:latin typeface="Arial"/>
                <a:cs typeface="Arial"/>
              </a:rPr>
              <a:t>7</a:t>
            </a:r>
            <a:r>
              <a:rPr sz="1550" b="1" spc="-35" dirty="0">
                <a:latin typeface="Arial"/>
                <a:cs typeface="Arial"/>
              </a:rPr>
              <a:t>5</a:t>
            </a:r>
            <a:r>
              <a:rPr sz="1550" b="1" spc="-5" dirty="0">
                <a:latin typeface="Arial"/>
                <a:cs typeface="Arial"/>
              </a:rPr>
              <a:t>0</a:t>
            </a:r>
            <a:endParaRPr sz="1550">
              <a:latin typeface="Arial"/>
              <a:cs typeface="Arial"/>
            </a:endParaRPr>
          </a:p>
          <a:p>
            <a:pPr marL="223520" marR="5080" indent="-210820">
              <a:lnSpc>
                <a:spcPct val="108600"/>
              </a:lnSpc>
              <a:tabLst>
                <a:tab pos="1368425" algn="l"/>
              </a:tabLst>
            </a:pPr>
            <a:r>
              <a:rPr sz="1550" b="1" spc="20" dirty="0">
                <a:latin typeface="Arial"/>
                <a:cs typeface="Arial"/>
              </a:rPr>
              <a:t>Balances </a:t>
            </a:r>
            <a:r>
              <a:rPr sz="1550" b="1" spc="-5" dirty="0">
                <a:latin typeface="Arial"/>
                <a:cs typeface="Arial"/>
              </a:rPr>
              <a:t>$ </a:t>
            </a:r>
            <a:r>
              <a:rPr sz="1550" b="1" spc="-15" dirty="0">
                <a:latin typeface="Arial"/>
                <a:cs typeface="Arial"/>
              </a:rPr>
              <a:t>4,175  </a:t>
            </a:r>
            <a:r>
              <a:rPr sz="1550" b="1" spc="10" dirty="0">
                <a:latin typeface="Arial"/>
                <a:cs typeface="Arial"/>
              </a:rPr>
              <a:t>M</a:t>
            </a:r>
            <a:r>
              <a:rPr sz="1550" b="1" spc="85" dirty="0">
                <a:latin typeface="Arial"/>
                <a:cs typeface="Arial"/>
              </a:rPr>
              <a:t>a</a:t>
            </a:r>
            <a:r>
              <a:rPr sz="1550" b="1" spc="-5" dirty="0">
                <a:latin typeface="Arial"/>
                <a:cs typeface="Arial"/>
              </a:rPr>
              <a:t>y</a:t>
            </a:r>
            <a:r>
              <a:rPr sz="1550" b="1" spc="-10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3</a:t>
            </a:r>
            <a:r>
              <a:rPr sz="1550" b="1" spc="-5" dirty="0">
                <a:latin typeface="Arial"/>
                <a:cs typeface="Arial"/>
              </a:rPr>
              <a:t>1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60" dirty="0">
                <a:latin typeface="Arial"/>
                <a:cs typeface="Arial"/>
              </a:rPr>
              <a:t>(</a:t>
            </a:r>
            <a:r>
              <a:rPr sz="1550" b="1" spc="-35" dirty="0">
                <a:latin typeface="Arial"/>
                <a:cs typeface="Arial"/>
              </a:rPr>
              <a:t>5</a:t>
            </a:r>
            <a:r>
              <a:rPr sz="1550" b="1" spc="-2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)</a:t>
            </a:r>
            <a:endParaRPr sz="15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1550" b="1" spc="20" dirty="0">
                <a:latin typeface="Arial"/>
                <a:cs typeface="Arial"/>
              </a:rPr>
              <a:t>Balances 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35" dirty="0">
                <a:latin typeface="Arial"/>
                <a:cs typeface="Arial"/>
              </a:rPr>
              <a:t> </a:t>
            </a:r>
            <a:r>
              <a:rPr sz="1550" b="1" spc="-15" dirty="0">
                <a:latin typeface="Arial"/>
                <a:cs typeface="Arial"/>
              </a:rPr>
              <a:t>4,125</a:t>
            </a:r>
            <a:endParaRPr sz="155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112010" y="4240529"/>
            <a:ext cx="496570" cy="17970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67335" algn="l"/>
              </a:tabLst>
            </a:pPr>
            <a:r>
              <a:rPr sz="1550" b="1" spc="-5" dirty="0">
                <a:latin typeface="Arial"/>
                <a:cs typeface="Arial"/>
              </a:rPr>
              <a:t>$	</a:t>
            </a:r>
            <a:r>
              <a:rPr sz="1550" b="1" spc="-35" dirty="0">
                <a:latin typeface="Arial"/>
                <a:cs typeface="Arial"/>
              </a:rPr>
              <a:t>7</a:t>
            </a:r>
            <a:r>
              <a:rPr sz="1550" b="1" spc="-5" dirty="0">
                <a:latin typeface="Arial"/>
                <a:cs typeface="Arial"/>
              </a:rPr>
              <a:t>5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267335" algn="l"/>
              </a:tabLst>
            </a:pPr>
            <a:r>
              <a:rPr sz="1550" b="1" spc="-5" dirty="0">
                <a:latin typeface="Arial"/>
                <a:cs typeface="Arial"/>
              </a:rPr>
              <a:t>$	</a:t>
            </a:r>
            <a:r>
              <a:rPr sz="1550" b="1" spc="-35" dirty="0">
                <a:latin typeface="Arial"/>
                <a:cs typeface="Arial"/>
              </a:rPr>
              <a:t>7</a:t>
            </a:r>
            <a:r>
              <a:rPr sz="1550" b="1" spc="-5" dirty="0">
                <a:latin typeface="Arial"/>
                <a:cs typeface="Arial"/>
              </a:rPr>
              <a:t>5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267335" algn="l"/>
              </a:tabLst>
            </a:pPr>
            <a:r>
              <a:rPr sz="1550" b="1" spc="-5" dirty="0">
                <a:latin typeface="Arial"/>
                <a:cs typeface="Arial"/>
              </a:rPr>
              <a:t>$	</a:t>
            </a:r>
            <a:r>
              <a:rPr sz="1550" b="1" spc="-35" dirty="0">
                <a:latin typeface="Arial"/>
                <a:cs typeface="Arial"/>
              </a:rPr>
              <a:t>7</a:t>
            </a:r>
            <a:r>
              <a:rPr sz="1550" b="1" spc="-5" dirty="0">
                <a:latin typeface="Arial"/>
                <a:cs typeface="Arial"/>
              </a:rPr>
              <a:t>5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267335" algn="l"/>
              </a:tabLst>
            </a:pPr>
            <a:r>
              <a:rPr sz="1550" b="1" spc="-5" dirty="0">
                <a:latin typeface="Arial"/>
                <a:cs typeface="Arial"/>
              </a:rPr>
              <a:t>$	</a:t>
            </a:r>
            <a:r>
              <a:rPr sz="1550" b="1" spc="-35" dirty="0">
                <a:latin typeface="Arial"/>
                <a:cs typeface="Arial"/>
              </a:rPr>
              <a:t>7</a:t>
            </a:r>
            <a:r>
              <a:rPr sz="1550" b="1" spc="-5" dirty="0">
                <a:latin typeface="Arial"/>
                <a:cs typeface="Arial"/>
              </a:rPr>
              <a:t>5</a:t>
            </a:r>
            <a:endParaRPr sz="155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526004" y="4784836"/>
            <a:ext cx="3813810" cy="1242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05"/>
              </a:lnSpc>
              <a:tabLst>
                <a:tab pos="526415" algn="l"/>
                <a:tab pos="1670685" algn="l"/>
                <a:tab pos="2816225" algn="l"/>
                <a:tab pos="3703954" algn="l"/>
              </a:tabLst>
            </a:pPr>
            <a:r>
              <a:rPr sz="1550" b="1" spc="-5" dirty="0">
                <a:latin typeface="Arial"/>
                <a:cs typeface="Arial"/>
              </a:rPr>
              <a:t>0	$</a:t>
            </a:r>
            <a:r>
              <a:rPr sz="1550" b="1" spc="-235" dirty="0">
                <a:latin typeface="Arial"/>
                <a:cs typeface="Arial"/>
              </a:rPr>
              <a:t> </a:t>
            </a:r>
            <a:r>
              <a:rPr sz="1550" b="1" spc="-25" dirty="0">
                <a:latin typeface="Arial"/>
                <a:cs typeface="Arial"/>
              </a:rPr>
              <a:t>1</a:t>
            </a:r>
            <a:r>
              <a:rPr sz="1550" b="1" spc="-35" dirty="0">
                <a:latin typeface="Arial"/>
                <a:cs typeface="Arial"/>
              </a:rPr>
              <a:t>5</a:t>
            </a:r>
            <a:r>
              <a:rPr sz="1550" b="1" spc="25" dirty="0">
                <a:latin typeface="Arial"/>
                <a:cs typeface="Arial"/>
              </a:rPr>
              <a:t>,</a:t>
            </a:r>
            <a:r>
              <a:rPr sz="1550" b="1" spc="-35" dirty="0">
                <a:latin typeface="Arial"/>
                <a:cs typeface="Arial"/>
              </a:rPr>
              <a:t>00</a:t>
            </a:r>
            <a:r>
              <a:rPr sz="1550" b="1" spc="-5" dirty="0">
                <a:latin typeface="Arial"/>
                <a:cs typeface="Arial"/>
              </a:rPr>
              <a:t>0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25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1</a:t>
            </a:r>
            <a:r>
              <a:rPr sz="1550" b="1" spc="-45" dirty="0">
                <a:latin typeface="Arial"/>
                <a:cs typeface="Arial"/>
              </a:rPr>
              <a:t>3</a:t>
            </a:r>
            <a:r>
              <a:rPr sz="1550" b="1" spc="45" dirty="0">
                <a:latin typeface="Arial"/>
                <a:cs typeface="Arial"/>
              </a:rPr>
              <a:t>,</a:t>
            </a:r>
            <a:r>
              <a:rPr sz="1550" b="1" spc="-35" dirty="0">
                <a:latin typeface="Arial"/>
                <a:cs typeface="Arial"/>
              </a:rPr>
              <a:t>0</a:t>
            </a:r>
            <a:r>
              <a:rPr sz="1550" b="1" spc="-4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0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114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1</a:t>
            </a:r>
            <a:r>
              <a:rPr sz="1550" b="1" spc="-45" dirty="0">
                <a:latin typeface="Arial"/>
                <a:cs typeface="Arial"/>
              </a:rPr>
              <a:t>5</a:t>
            </a:r>
            <a:r>
              <a:rPr sz="1550" b="1" spc="-5" dirty="0">
                <a:latin typeface="Arial"/>
                <a:cs typeface="Arial"/>
              </a:rPr>
              <a:t>0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" dirty="0">
                <a:latin typeface="Arial"/>
                <a:cs typeface="Arial"/>
              </a:rPr>
              <a:t>$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1550" b="1" spc="-5" dirty="0">
                <a:latin typeface="Arial"/>
                <a:cs typeface="Arial"/>
              </a:rPr>
              <a:t>0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1550" b="1" spc="-5" dirty="0">
                <a:latin typeface="Arial"/>
                <a:cs typeface="Arial"/>
              </a:rPr>
              <a:t>0</a:t>
            </a:r>
            <a:endParaRPr sz="155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999739" y="5777229"/>
            <a:ext cx="54292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80" dirty="0">
                <a:latin typeface="Arial"/>
                <a:cs typeface="Arial"/>
              </a:rPr>
              <a:t> </a:t>
            </a:r>
            <a:r>
              <a:rPr sz="1550" b="1" spc="-10" dirty="0">
                <a:latin typeface="Arial"/>
                <a:cs typeface="Arial"/>
              </a:rPr>
              <a:t>2,65</a:t>
            </a:r>
            <a:endParaRPr sz="155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353300" y="5777229"/>
            <a:ext cx="512445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25" dirty="0">
                <a:latin typeface="Arial"/>
                <a:cs typeface="Arial"/>
              </a:rPr>
              <a:t>8</a:t>
            </a:r>
            <a:r>
              <a:rPr sz="1550" b="1" spc="35" dirty="0">
                <a:latin typeface="Arial"/>
                <a:cs typeface="Arial"/>
              </a:rPr>
              <a:t>,</a:t>
            </a:r>
            <a:r>
              <a:rPr sz="1550" b="1" spc="-45" dirty="0">
                <a:latin typeface="Arial"/>
                <a:cs typeface="Arial"/>
              </a:rPr>
              <a:t>0</a:t>
            </a:r>
            <a:r>
              <a:rPr sz="1550" b="1" spc="-3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0</a:t>
            </a:r>
            <a:endParaRPr sz="155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052570" y="5296646"/>
            <a:ext cx="3287395" cy="730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05"/>
              </a:lnSpc>
              <a:tabLst>
                <a:tab pos="1143635" algn="l"/>
                <a:tab pos="2289175" algn="l"/>
                <a:tab pos="3176905" algn="l"/>
              </a:tabLst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35" dirty="0">
                <a:latin typeface="Arial"/>
                <a:cs typeface="Arial"/>
              </a:rPr>
              <a:t> </a:t>
            </a:r>
            <a:r>
              <a:rPr sz="1550" b="1" spc="-25" dirty="0">
                <a:latin typeface="Arial"/>
                <a:cs typeface="Arial"/>
              </a:rPr>
              <a:t>1</a:t>
            </a:r>
            <a:r>
              <a:rPr sz="1550" b="1" spc="-35" dirty="0">
                <a:latin typeface="Arial"/>
                <a:cs typeface="Arial"/>
              </a:rPr>
              <a:t>5</a:t>
            </a:r>
            <a:r>
              <a:rPr sz="1550" b="1" spc="25" dirty="0">
                <a:latin typeface="Arial"/>
                <a:cs typeface="Arial"/>
              </a:rPr>
              <a:t>,</a:t>
            </a:r>
            <a:r>
              <a:rPr sz="1550" b="1" spc="-35" dirty="0">
                <a:latin typeface="Arial"/>
                <a:cs typeface="Arial"/>
              </a:rPr>
              <a:t>00</a:t>
            </a:r>
            <a:r>
              <a:rPr sz="1550" b="1" spc="-5" dirty="0">
                <a:latin typeface="Arial"/>
                <a:cs typeface="Arial"/>
              </a:rPr>
              <a:t>0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25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1</a:t>
            </a:r>
            <a:r>
              <a:rPr sz="1550" b="1" spc="-45" dirty="0">
                <a:latin typeface="Arial"/>
                <a:cs typeface="Arial"/>
              </a:rPr>
              <a:t>3</a:t>
            </a:r>
            <a:r>
              <a:rPr sz="1550" b="1" spc="45" dirty="0">
                <a:latin typeface="Arial"/>
                <a:cs typeface="Arial"/>
              </a:rPr>
              <a:t>,</a:t>
            </a:r>
            <a:r>
              <a:rPr sz="1550" b="1" spc="-35" dirty="0">
                <a:latin typeface="Arial"/>
                <a:cs typeface="Arial"/>
              </a:rPr>
              <a:t>0</a:t>
            </a:r>
            <a:r>
              <a:rPr sz="1550" b="1" spc="-4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0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114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1</a:t>
            </a:r>
            <a:r>
              <a:rPr sz="1550" b="1" spc="-45" dirty="0">
                <a:latin typeface="Arial"/>
                <a:cs typeface="Arial"/>
              </a:rPr>
              <a:t>5</a:t>
            </a:r>
            <a:r>
              <a:rPr sz="1550" b="1" spc="-5" dirty="0">
                <a:latin typeface="Arial"/>
                <a:cs typeface="Arial"/>
              </a:rPr>
              <a:t>0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" dirty="0">
                <a:latin typeface="Arial"/>
                <a:cs typeface="Arial"/>
              </a:rPr>
              <a:t>$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50">
              <a:latin typeface="Arial"/>
              <a:cs typeface="Arial"/>
            </a:endParaRPr>
          </a:p>
          <a:p>
            <a:pPr>
              <a:lnSpc>
                <a:spcPct val="100000"/>
              </a:lnSpc>
              <a:tabLst>
                <a:tab pos="1143635" algn="l"/>
                <a:tab pos="2289175" algn="l"/>
                <a:tab pos="3176905" algn="l"/>
              </a:tabLst>
            </a:pP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35" dirty="0">
                <a:latin typeface="Arial"/>
                <a:cs typeface="Arial"/>
              </a:rPr>
              <a:t> </a:t>
            </a:r>
            <a:r>
              <a:rPr sz="1550" b="1" spc="-25" dirty="0">
                <a:latin typeface="Arial"/>
                <a:cs typeface="Arial"/>
              </a:rPr>
              <a:t>1</a:t>
            </a:r>
            <a:r>
              <a:rPr sz="1550" b="1" spc="-35" dirty="0">
                <a:latin typeface="Arial"/>
                <a:cs typeface="Arial"/>
              </a:rPr>
              <a:t>5</a:t>
            </a:r>
            <a:r>
              <a:rPr sz="1550" b="1" spc="25" dirty="0">
                <a:latin typeface="Arial"/>
                <a:cs typeface="Arial"/>
              </a:rPr>
              <a:t>,</a:t>
            </a:r>
            <a:r>
              <a:rPr sz="1550" b="1" spc="-35" dirty="0">
                <a:latin typeface="Arial"/>
                <a:cs typeface="Arial"/>
              </a:rPr>
              <a:t>00</a:t>
            </a:r>
            <a:r>
              <a:rPr sz="1550" b="1" spc="-5" dirty="0">
                <a:latin typeface="Arial"/>
                <a:cs typeface="Arial"/>
              </a:rPr>
              <a:t>0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225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1</a:t>
            </a:r>
            <a:r>
              <a:rPr sz="1550" b="1" spc="-45" dirty="0">
                <a:latin typeface="Arial"/>
                <a:cs typeface="Arial"/>
              </a:rPr>
              <a:t>3</a:t>
            </a:r>
            <a:r>
              <a:rPr sz="1550" b="1" spc="45" dirty="0">
                <a:latin typeface="Arial"/>
                <a:cs typeface="Arial"/>
              </a:rPr>
              <a:t>,</a:t>
            </a:r>
            <a:r>
              <a:rPr sz="1550" b="1" spc="-35" dirty="0">
                <a:latin typeface="Arial"/>
                <a:cs typeface="Arial"/>
              </a:rPr>
              <a:t>0</a:t>
            </a:r>
            <a:r>
              <a:rPr sz="1550" b="1" spc="-4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0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" dirty="0">
                <a:latin typeface="Arial"/>
                <a:cs typeface="Arial"/>
              </a:rPr>
              <a:t>$</a:t>
            </a:r>
            <a:r>
              <a:rPr sz="1550" b="1" spc="-114" dirty="0">
                <a:latin typeface="Arial"/>
                <a:cs typeface="Arial"/>
              </a:rPr>
              <a:t> </a:t>
            </a:r>
            <a:r>
              <a:rPr sz="1550" b="1" spc="-35" dirty="0">
                <a:latin typeface="Arial"/>
                <a:cs typeface="Arial"/>
              </a:rPr>
              <a:t>1</a:t>
            </a:r>
            <a:r>
              <a:rPr sz="1550" b="1" spc="-45" dirty="0">
                <a:latin typeface="Arial"/>
                <a:cs typeface="Arial"/>
              </a:rPr>
              <a:t>5</a:t>
            </a:r>
            <a:r>
              <a:rPr sz="1550" b="1" spc="-5" dirty="0">
                <a:latin typeface="Arial"/>
                <a:cs typeface="Arial"/>
              </a:rPr>
              <a:t>0</a:t>
            </a:r>
            <a:r>
              <a:rPr sz="1550" b="1" dirty="0">
                <a:latin typeface="Arial"/>
                <a:cs typeface="Arial"/>
              </a:rPr>
              <a:t>	</a:t>
            </a:r>
            <a:r>
              <a:rPr sz="1550" b="1" spc="-5" dirty="0">
                <a:latin typeface="Arial"/>
                <a:cs typeface="Arial"/>
              </a:rPr>
              <a:t>$</a:t>
            </a:r>
            <a:endParaRPr sz="155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257540" y="5777229"/>
            <a:ext cx="797560" cy="260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64184" algn="l"/>
              </a:tabLst>
            </a:pPr>
            <a:r>
              <a:rPr sz="1550" b="1" spc="-5" dirty="0">
                <a:latin typeface="Arial"/>
                <a:cs typeface="Arial"/>
              </a:rPr>
              <a:t>$	</a:t>
            </a:r>
            <a:r>
              <a:rPr sz="1550" b="1" spc="-35" dirty="0">
                <a:latin typeface="Arial"/>
                <a:cs typeface="Arial"/>
              </a:rPr>
              <a:t>7</a:t>
            </a:r>
            <a:r>
              <a:rPr sz="1550" b="1" spc="-45" dirty="0">
                <a:latin typeface="Arial"/>
                <a:cs typeface="Arial"/>
              </a:rPr>
              <a:t>0</a:t>
            </a:r>
            <a:r>
              <a:rPr sz="1550" b="1" spc="-5" dirty="0">
                <a:latin typeface="Arial"/>
                <a:cs typeface="Arial"/>
              </a:rPr>
              <a:t>0</a:t>
            </a:r>
            <a:endParaRPr sz="155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415880" y="686546"/>
            <a:ext cx="7650480" cy="730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20470">
              <a:lnSpc>
                <a:spcPts val="1705"/>
              </a:lnSpc>
              <a:tabLst>
                <a:tab pos="3510279" algn="l"/>
                <a:tab pos="4127500" algn="l"/>
                <a:tab pos="5543550" algn="l"/>
                <a:tab pos="6010910" algn="l"/>
              </a:tabLst>
            </a:pPr>
            <a:r>
              <a:rPr sz="1550" b="1" spc="-60" dirty="0">
                <a:latin typeface="Arial"/>
                <a:cs typeface="Arial"/>
              </a:rPr>
              <a:t>Assets	</a:t>
            </a:r>
            <a:r>
              <a:rPr sz="1550" b="1" spc="-5" dirty="0">
                <a:latin typeface="Arial"/>
                <a:cs typeface="Arial"/>
              </a:rPr>
              <a:t>=	</a:t>
            </a:r>
            <a:r>
              <a:rPr sz="1550" b="1" spc="25" dirty="0">
                <a:latin typeface="Arial"/>
                <a:cs typeface="Arial"/>
              </a:rPr>
              <a:t>Liabilities	</a:t>
            </a:r>
            <a:r>
              <a:rPr sz="1550" b="1" spc="-5" dirty="0">
                <a:latin typeface="Arial"/>
                <a:cs typeface="Arial"/>
              </a:rPr>
              <a:t>+	Owners'</a:t>
            </a:r>
            <a:r>
              <a:rPr sz="1550" b="1" spc="5" dirty="0">
                <a:latin typeface="Arial"/>
                <a:cs typeface="Arial"/>
              </a:rPr>
              <a:t> </a:t>
            </a:r>
            <a:r>
              <a:rPr sz="1550" b="1" spc="-20" dirty="0">
                <a:latin typeface="Arial"/>
                <a:cs typeface="Arial"/>
              </a:rPr>
              <a:t>Equity</a:t>
            </a:r>
            <a:endParaRPr sz="1550">
              <a:latin typeface="Arial"/>
              <a:cs typeface="Arial"/>
            </a:endParaRPr>
          </a:p>
          <a:p>
            <a:pPr indent="662940">
              <a:lnSpc>
                <a:spcPct val="108100"/>
              </a:lnSpc>
              <a:spcBef>
                <a:spcPts val="10"/>
              </a:spcBef>
              <a:tabLst>
                <a:tab pos="436880" algn="l"/>
                <a:tab pos="737870" algn="l"/>
                <a:tab pos="1325880" algn="l"/>
                <a:tab pos="1550670" algn="l"/>
                <a:tab pos="1611630" algn="l"/>
                <a:tab pos="2364740" algn="l"/>
                <a:tab pos="2726690" algn="l"/>
                <a:tab pos="3510279" algn="l"/>
                <a:tab pos="3886200" algn="l"/>
                <a:tab pos="4654550" algn="l"/>
                <a:tab pos="4880610" algn="l"/>
                <a:tab pos="4955540" algn="l"/>
                <a:tab pos="5543550" algn="l"/>
                <a:tab pos="5784850" algn="l"/>
                <a:tab pos="5859780" algn="l"/>
                <a:tab pos="6582409" algn="l"/>
                <a:tab pos="6793230" algn="l"/>
              </a:tabLst>
            </a:pPr>
            <a:r>
              <a:rPr sz="1550" b="1" spc="-60" dirty="0">
                <a:latin typeface="Arial"/>
                <a:cs typeface="Arial"/>
              </a:rPr>
              <a:t>A</a:t>
            </a:r>
            <a:r>
              <a:rPr sz="1550" b="1" spc="-35" dirty="0">
                <a:latin typeface="Arial"/>
                <a:cs typeface="Arial"/>
              </a:rPr>
              <a:t>cc</a:t>
            </a:r>
            <a:r>
              <a:rPr sz="1550" b="1" spc="-60" dirty="0">
                <a:latin typeface="Arial"/>
                <a:cs typeface="Arial"/>
              </a:rPr>
              <a:t>t</a:t>
            </a:r>
            <a:r>
              <a:rPr sz="1550" b="1" spc="-155" dirty="0">
                <a:latin typeface="Arial"/>
                <a:cs typeface="Arial"/>
              </a:rPr>
              <a:t>s</a:t>
            </a:r>
            <a:r>
              <a:rPr sz="1550" b="1" spc="-5" dirty="0">
                <a:latin typeface="Arial"/>
                <a:cs typeface="Arial"/>
              </a:rPr>
              <a:t>.</a:t>
            </a:r>
            <a:r>
              <a:rPr sz="1550" b="1" dirty="0">
                <a:latin typeface="Arial"/>
                <a:cs typeface="Arial"/>
              </a:rPr>
              <a:t>		T</a:t>
            </a:r>
            <a:r>
              <a:rPr sz="1550" b="1" spc="-10" dirty="0">
                <a:latin typeface="Arial"/>
                <a:cs typeface="Arial"/>
              </a:rPr>
              <a:t>o</a:t>
            </a:r>
            <a:r>
              <a:rPr sz="1550" b="1" dirty="0">
                <a:latin typeface="Arial"/>
                <a:cs typeface="Arial"/>
              </a:rPr>
              <a:t>o</a:t>
            </a:r>
            <a:r>
              <a:rPr sz="1550" b="1" spc="35" dirty="0">
                <a:latin typeface="Arial"/>
                <a:cs typeface="Arial"/>
              </a:rPr>
              <a:t>l</a:t>
            </a:r>
            <a:r>
              <a:rPr sz="1550" b="1" spc="-5" dirty="0">
                <a:latin typeface="Arial"/>
                <a:cs typeface="Arial"/>
              </a:rPr>
              <a:t>s</a:t>
            </a:r>
            <a:r>
              <a:rPr sz="1550" b="1" spc="-110" dirty="0">
                <a:latin typeface="Arial"/>
                <a:cs typeface="Arial"/>
              </a:rPr>
              <a:t> </a:t>
            </a:r>
            <a:r>
              <a:rPr sz="1550" b="1" spc="-5" dirty="0">
                <a:latin typeface="Arial"/>
                <a:cs typeface="Arial"/>
              </a:rPr>
              <a:t>&amp;</a:t>
            </a:r>
            <a:r>
              <a:rPr sz="1550" b="1" dirty="0">
                <a:latin typeface="Arial"/>
                <a:cs typeface="Arial"/>
              </a:rPr>
              <a:t>				</a:t>
            </a:r>
            <a:r>
              <a:rPr sz="1550" b="1" spc="-50" dirty="0">
                <a:latin typeface="Arial"/>
                <a:cs typeface="Arial"/>
              </a:rPr>
              <a:t>N</a:t>
            </a:r>
            <a:r>
              <a:rPr sz="1550" b="1" spc="-10" dirty="0">
                <a:latin typeface="Arial"/>
                <a:cs typeface="Arial"/>
              </a:rPr>
              <a:t>o</a:t>
            </a:r>
            <a:r>
              <a:rPr sz="1550" b="1" spc="-50" dirty="0">
                <a:latin typeface="Arial"/>
                <a:cs typeface="Arial"/>
              </a:rPr>
              <a:t>t</a:t>
            </a:r>
            <a:r>
              <a:rPr sz="1550" b="1" spc="75" dirty="0">
                <a:latin typeface="Arial"/>
                <a:cs typeface="Arial"/>
              </a:rPr>
              <a:t>e</a:t>
            </a:r>
            <a:r>
              <a:rPr sz="1550" b="1" spc="-5" dirty="0">
                <a:latin typeface="Arial"/>
                <a:cs typeface="Arial"/>
              </a:rPr>
              <a:t>s</a:t>
            </a:r>
            <a:r>
              <a:rPr sz="1550" b="1" dirty="0">
                <a:latin typeface="Arial"/>
                <a:cs typeface="Arial"/>
              </a:rPr>
              <a:t>		</a:t>
            </a:r>
            <a:r>
              <a:rPr sz="1550" b="1" spc="-60" dirty="0">
                <a:latin typeface="Arial"/>
                <a:cs typeface="Arial"/>
              </a:rPr>
              <a:t>A</a:t>
            </a:r>
            <a:r>
              <a:rPr sz="1550" b="1" spc="-35" dirty="0">
                <a:latin typeface="Arial"/>
                <a:cs typeface="Arial"/>
              </a:rPr>
              <a:t>cc</a:t>
            </a:r>
            <a:r>
              <a:rPr sz="1550" b="1" spc="-60" dirty="0">
                <a:latin typeface="Arial"/>
                <a:cs typeface="Arial"/>
              </a:rPr>
              <a:t>t</a:t>
            </a:r>
            <a:r>
              <a:rPr sz="1550" b="1" spc="-155" dirty="0">
                <a:latin typeface="Arial"/>
                <a:cs typeface="Arial"/>
              </a:rPr>
              <a:t>s</a:t>
            </a:r>
            <a:r>
              <a:rPr sz="1550" b="1" spc="-5" dirty="0">
                <a:latin typeface="Arial"/>
                <a:cs typeface="Arial"/>
              </a:rPr>
              <a:t>.</a:t>
            </a:r>
            <a:r>
              <a:rPr sz="1550" b="1" dirty="0">
                <a:latin typeface="Arial"/>
                <a:cs typeface="Arial"/>
              </a:rPr>
              <a:t>		</a:t>
            </a:r>
            <a:r>
              <a:rPr sz="1550" b="1" spc="-70" dirty="0">
                <a:latin typeface="Arial"/>
                <a:cs typeface="Arial"/>
              </a:rPr>
              <a:t>C</a:t>
            </a:r>
            <a:r>
              <a:rPr sz="1550" b="1" spc="85" dirty="0">
                <a:latin typeface="Arial"/>
                <a:cs typeface="Arial"/>
              </a:rPr>
              <a:t>a</a:t>
            </a:r>
            <a:r>
              <a:rPr sz="1550" b="1" spc="-10" dirty="0">
                <a:latin typeface="Arial"/>
                <a:cs typeface="Arial"/>
              </a:rPr>
              <a:t>p</a:t>
            </a:r>
            <a:r>
              <a:rPr sz="1550" b="1" spc="45" dirty="0">
                <a:latin typeface="Arial"/>
                <a:cs typeface="Arial"/>
              </a:rPr>
              <a:t>i</a:t>
            </a:r>
            <a:r>
              <a:rPr sz="1550" b="1" spc="-50" dirty="0">
                <a:latin typeface="Arial"/>
                <a:cs typeface="Arial"/>
              </a:rPr>
              <a:t>t</a:t>
            </a:r>
            <a:r>
              <a:rPr sz="1550" b="1" spc="75" dirty="0">
                <a:latin typeface="Arial"/>
                <a:cs typeface="Arial"/>
              </a:rPr>
              <a:t>a</a:t>
            </a:r>
            <a:r>
              <a:rPr sz="1550" b="1" spc="-5" dirty="0">
                <a:latin typeface="Arial"/>
                <a:cs typeface="Arial"/>
              </a:rPr>
              <a:t>l</a:t>
            </a:r>
            <a:r>
              <a:rPr sz="1550" b="1" dirty="0">
                <a:latin typeface="Arial"/>
                <a:cs typeface="Arial"/>
              </a:rPr>
              <a:t>		</a:t>
            </a:r>
            <a:r>
              <a:rPr sz="1550" b="1" spc="-60" dirty="0">
                <a:latin typeface="Arial"/>
                <a:cs typeface="Arial"/>
              </a:rPr>
              <a:t>R</a:t>
            </a:r>
            <a:r>
              <a:rPr sz="1550" b="1" spc="85" dirty="0">
                <a:latin typeface="Arial"/>
                <a:cs typeface="Arial"/>
              </a:rPr>
              <a:t>e</a:t>
            </a:r>
            <a:r>
              <a:rPr sz="1550" b="1" spc="-60" dirty="0">
                <a:latin typeface="Arial"/>
                <a:cs typeface="Arial"/>
              </a:rPr>
              <a:t>t</a:t>
            </a:r>
            <a:r>
              <a:rPr sz="1550" b="1" spc="85" dirty="0">
                <a:latin typeface="Arial"/>
                <a:cs typeface="Arial"/>
              </a:rPr>
              <a:t>a</a:t>
            </a:r>
            <a:r>
              <a:rPr sz="1550" b="1" spc="35" dirty="0">
                <a:latin typeface="Arial"/>
                <a:cs typeface="Arial"/>
              </a:rPr>
              <a:t>i</a:t>
            </a:r>
            <a:r>
              <a:rPr sz="1550" b="1" spc="-10" dirty="0">
                <a:latin typeface="Arial"/>
                <a:cs typeface="Arial"/>
              </a:rPr>
              <a:t>n</a:t>
            </a:r>
            <a:r>
              <a:rPr sz="1550" b="1" spc="85" dirty="0">
                <a:latin typeface="Arial"/>
                <a:cs typeface="Arial"/>
              </a:rPr>
              <a:t>e</a:t>
            </a:r>
            <a:r>
              <a:rPr sz="1550" b="1" spc="-5" dirty="0">
                <a:latin typeface="Arial"/>
                <a:cs typeface="Arial"/>
              </a:rPr>
              <a:t>d  </a:t>
            </a:r>
            <a:r>
              <a:rPr sz="1550" b="1" spc="-80" dirty="0">
                <a:latin typeface="Arial"/>
                <a:cs typeface="Arial"/>
              </a:rPr>
              <a:t>sh	</a:t>
            </a:r>
            <a:r>
              <a:rPr sz="1550" b="1" spc="-5" dirty="0">
                <a:latin typeface="Arial"/>
                <a:cs typeface="Arial"/>
              </a:rPr>
              <a:t>+	</a:t>
            </a:r>
            <a:r>
              <a:rPr sz="1550" b="1" dirty="0">
                <a:latin typeface="Arial"/>
                <a:cs typeface="Arial"/>
              </a:rPr>
              <a:t>Rec.	</a:t>
            </a:r>
            <a:r>
              <a:rPr sz="1550" b="1" spc="-5" dirty="0">
                <a:latin typeface="Arial"/>
                <a:cs typeface="Arial"/>
              </a:rPr>
              <a:t>+		</a:t>
            </a:r>
            <a:r>
              <a:rPr sz="1550" b="1" spc="-15" dirty="0">
                <a:latin typeface="Arial"/>
                <a:cs typeface="Arial"/>
              </a:rPr>
              <a:t>Equip.	</a:t>
            </a:r>
            <a:r>
              <a:rPr sz="1550" b="1" spc="-5" dirty="0">
                <a:latin typeface="Arial"/>
                <a:cs typeface="Arial"/>
              </a:rPr>
              <a:t>+	</a:t>
            </a:r>
            <a:r>
              <a:rPr sz="1550" b="1" spc="-10" dirty="0">
                <a:latin typeface="Arial"/>
                <a:cs typeface="Arial"/>
              </a:rPr>
              <a:t>Truck	</a:t>
            </a:r>
            <a:r>
              <a:rPr sz="1550" b="1" spc="-5" dirty="0">
                <a:latin typeface="Arial"/>
                <a:cs typeface="Arial"/>
              </a:rPr>
              <a:t>= </a:t>
            </a:r>
            <a:r>
              <a:rPr sz="1550" b="1" spc="155" dirty="0">
                <a:latin typeface="Arial"/>
                <a:cs typeface="Arial"/>
              </a:rPr>
              <a:t> </a:t>
            </a:r>
            <a:r>
              <a:rPr sz="1550" b="1" spc="25" dirty="0">
                <a:latin typeface="Arial"/>
                <a:cs typeface="Arial"/>
              </a:rPr>
              <a:t>Payable	</a:t>
            </a:r>
            <a:r>
              <a:rPr sz="1550" b="1" spc="-5" dirty="0">
                <a:latin typeface="Arial"/>
                <a:cs typeface="Arial"/>
              </a:rPr>
              <a:t>+		</a:t>
            </a:r>
            <a:r>
              <a:rPr sz="1550" b="1" spc="20" dirty="0">
                <a:latin typeface="Arial"/>
                <a:cs typeface="Arial"/>
              </a:rPr>
              <a:t>Pay.	</a:t>
            </a:r>
            <a:r>
              <a:rPr sz="1550" b="1" spc="-5" dirty="0">
                <a:latin typeface="Arial"/>
                <a:cs typeface="Arial"/>
              </a:rPr>
              <a:t>+		</a:t>
            </a:r>
            <a:r>
              <a:rPr sz="1550" b="1" spc="-15" dirty="0">
                <a:latin typeface="Arial"/>
                <a:cs typeface="Arial"/>
              </a:rPr>
              <a:t>Stock	</a:t>
            </a:r>
            <a:r>
              <a:rPr sz="1550" b="1" spc="-5" dirty="0">
                <a:latin typeface="Arial"/>
                <a:cs typeface="Arial"/>
              </a:rPr>
              <a:t>+</a:t>
            </a:r>
            <a:r>
              <a:rPr sz="1550" b="1" spc="250" dirty="0">
                <a:latin typeface="Arial"/>
                <a:cs typeface="Arial"/>
              </a:rPr>
              <a:t> </a:t>
            </a:r>
            <a:r>
              <a:rPr sz="1550" b="1" dirty="0">
                <a:latin typeface="Arial"/>
                <a:cs typeface="Arial"/>
              </a:rPr>
              <a:t>Earnings</a:t>
            </a:r>
            <a:endParaRPr sz="1550">
              <a:latin typeface="Arial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0" y="671830"/>
            <a:ext cx="9144635" cy="5513070"/>
            <a:chOff x="0" y="671830"/>
            <a:chExt cx="9144635" cy="5513070"/>
          </a:xfrm>
        </p:grpSpPr>
        <p:sp>
          <p:nvSpPr>
            <p:cNvPr id="50" name="object 50"/>
            <p:cNvSpPr/>
            <p:nvPr/>
          </p:nvSpPr>
          <p:spPr>
            <a:xfrm>
              <a:off x="0" y="671842"/>
              <a:ext cx="1009650" cy="15240"/>
            </a:xfrm>
            <a:custGeom>
              <a:avLst/>
              <a:gdLst/>
              <a:ahLst/>
              <a:cxnLst/>
              <a:rect l="l" t="t" r="r" b="b"/>
              <a:pathLst>
                <a:path w="1009650" h="15240">
                  <a:moveTo>
                    <a:pt x="30480" y="0"/>
                  </a:moveTo>
                  <a:lnTo>
                    <a:pt x="0" y="0"/>
                  </a:lnTo>
                  <a:lnTo>
                    <a:pt x="0" y="15227"/>
                  </a:lnTo>
                  <a:lnTo>
                    <a:pt x="30480" y="15227"/>
                  </a:lnTo>
                  <a:lnTo>
                    <a:pt x="30480" y="0"/>
                  </a:lnTo>
                  <a:close/>
                </a:path>
                <a:path w="1009650" h="15240">
                  <a:moveTo>
                    <a:pt x="1009650" y="0"/>
                  </a:moveTo>
                  <a:lnTo>
                    <a:pt x="979170" y="0"/>
                  </a:lnTo>
                  <a:lnTo>
                    <a:pt x="979170" y="15227"/>
                  </a:lnTo>
                  <a:lnTo>
                    <a:pt x="1009650" y="15227"/>
                  </a:lnTo>
                  <a:lnTo>
                    <a:pt x="100965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979169" y="928370"/>
              <a:ext cx="468630" cy="0"/>
            </a:xfrm>
            <a:custGeom>
              <a:avLst/>
              <a:gdLst/>
              <a:ahLst/>
              <a:cxnLst/>
              <a:rect l="l" t="t" r="r" b="b"/>
              <a:pathLst>
                <a:path w="468630">
                  <a:moveTo>
                    <a:pt x="0" y="0"/>
                  </a:moveTo>
                  <a:lnTo>
                    <a:pt x="4686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979169" y="927100"/>
              <a:ext cx="468630" cy="30480"/>
            </a:xfrm>
            <a:custGeom>
              <a:avLst/>
              <a:gdLst/>
              <a:ahLst/>
              <a:cxnLst/>
              <a:rect l="l" t="t" r="r" b="b"/>
              <a:pathLst>
                <a:path w="468630" h="30480">
                  <a:moveTo>
                    <a:pt x="0" y="30479"/>
                  </a:moveTo>
                  <a:lnTo>
                    <a:pt x="468630" y="30479"/>
                  </a:lnTo>
                  <a:lnTo>
                    <a:pt x="468630" y="0"/>
                  </a:lnTo>
                  <a:lnTo>
                    <a:pt x="0" y="0"/>
                  </a:lnTo>
                  <a:lnTo>
                    <a:pt x="0" y="304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79169" y="1440180"/>
              <a:ext cx="8164830" cy="0"/>
            </a:xfrm>
            <a:custGeom>
              <a:avLst/>
              <a:gdLst/>
              <a:ahLst/>
              <a:cxnLst/>
              <a:rect l="l" t="t" r="r" b="b"/>
              <a:pathLst>
                <a:path w="8164830">
                  <a:moveTo>
                    <a:pt x="0" y="0"/>
                  </a:moveTo>
                  <a:lnTo>
                    <a:pt x="81648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979169" y="1440180"/>
              <a:ext cx="8164830" cy="30480"/>
            </a:xfrm>
            <a:custGeom>
              <a:avLst/>
              <a:gdLst/>
              <a:ahLst/>
              <a:cxnLst/>
              <a:rect l="l" t="t" r="r" b="b"/>
              <a:pathLst>
                <a:path w="8164830" h="30480">
                  <a:moveTo>
                    <a:pt x="0" y="30479"/>
                  </a:moveTo>
                  <a:lnTo>
                    <a:pt x="8164830" y="30479"/>
                  </a:lnTo>
                  <a:lnTo>
                    <a:pt x="8164830" y="0"/>
                  </a:lnTo>
                  <a:lnTo>
                    <a:pt x="0" y="0"/>
                  </a:lnTo>
                  <a:lnTo>
                    <a:pt x="0" y="304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979169" y="1696719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>
                  <a:moveTo>
                    <a:pt x="0" y="0"/>
                  </a:moveTo>
                  <a:lnTo>
                    <a:pt x="8280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79169" y="169545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80" h="30480">
                  <a:moveTo>
                    <a:pt x="84328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80" y="30479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124700" y="1696719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09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124700" y="169545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80">
                  <a:moveTo>
                    <a:pt x="84327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79" y="30479"/>
                  </a:lnTo>
                  <a:lnTo>
                    <a:pt x="8432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979169" y="2208530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>
                  <a:moveTo>
                    <a:pt x="0" y="0"/>
                  </a:moveTo>
                  <a:lnTo>
                    <a:pt x="8280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979169" y="220853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80" h="30480">
                  <a:moveTo>
                    <a:pt x="84328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80" y="30479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907029" y="2208530"/>
              <a:ext cx="364490" cy="0"/>
            </a:xfrm>
            <a:custGeom>
              <a:avLst/>
              <a:gdLst/>
              <a:ahLst/>
              <a:cxnLst/>
              <a:rect l="l" t="t" r="r" b="b"/>
              <a:pathLst>
                <a:path w="364489">
                  <a:moveTo>
                    <a:pt x="0" y="0"/>
                  </a:moveTo>
                  <a:lnTo>
                    <a:pt x="3644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907029" y="2208530"/>
              <a:ext cx="364490" cy="30480"/>
            </a:xfrm>
            <a:custGeom>
              <a:avLst/>
              <a:gdLst/>
              <a:ahLst/>
              <a:cxnLst/>
              <a:rect l="l" t="t" r="r" b="b"/>
              <a:pathLst>
                <a:path w="364489" h="30480">
                  <a:moveTo>
                    <a:pt x="0" y="30479"/>
                  </a:moveTo>
                  <a:lnTo>
                    <a:pt x="364490" y="30479"/>
                  </a:lnTo>
                  <a:lnTo>
                    <a:pt x="364490" y="0"/>
                  </a:lnTo>
                  <a:lnTo>
                    <a:pt x="0" y="0"/>
                  </a:lnTo>
                  <a:lnTo>
                    <a:pt x="0" y="304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7124700" y="2208530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09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7124700" y="220853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80">
                  <a:moveTo>
                    <a:pt x="84327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79" y="30479"/>
                  </a:lnTo>
                  <a:lnTo>
                    <a:pt x="8432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979169" y="2721609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>
                  <a:moveTo>
                    <a:pt x="0" y="0"/>
                  </a:moveTo>
                  <a:lnTo>
                    <a:pt x="8280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979169" y="272034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80" h="30480">
                  <a:moveTo>
                    <a:pt x="84328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80" y="30479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907029" y="2721609"/>
              <a:ext cx="364490" cy="0"/>
            </a:xfrm>
            <a:custGeom>
              <a:avLst/>
              <a:gdLst/>
              <a:ahLst/>
              <a:cxnLst/>
              <a:rect l="l" t="t" r="r" b="b"/>
              <a:pathLst>
                <a:path w="364489">
                  <a:moveTo>
                    <a:pt x="0" y="0"/>
                  </a:moveTo>
                  <a:lnTo>
                    <a:pt x="3644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907029" y="2720340"/>
              <a:ext cx="364490" cy="30480"/>
            </a:xfrm>
            <a:custGeom>
              <a:avLst/>
              <a:gdLst/>
              <a:ahLst/>
              <a:cxnLst/>
              <a:rect l="l" t="t" r="r" b="b"/>
              <a:pathLst>
                <a:path w="364489" h="30480">
                  <a:moveTo>
                    <a:pt x="0" y="30479"/>
                  </a:moveTo>
                  <a:lnTo>
                    <a:pt x="364490" y="30479"/>
                  </a:lnTo>
                  <a:lnTo>
                    <a:pt x="364490" y="0"/>
                  </a:lnTo>
                  <a:lnTo>
                    <a:pt x="0" y="0"/>
                  </a:lnTo>
                  <a:lnTo>
                    <a:pt x="0" y="304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7124700" y="2721609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09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7124700" y="272034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80">
                  <a:moveTo>
                    <a:pt x="84327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79" y="30479"/>
                  </a:lnTo>
                  <a:lnTo>
                    <a:pt x="8432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979169" y="3233419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>
                  <a:moveTo>
                    <a:pt x="0" y="0"/>
                  </a:moveTo>
                  <a:lnTo>
                    <a:pt x="8280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979169" y="323215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80" h="30479">
                  <a:moveTo>
                    <a:pt x="84328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80" y="30479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907029" y="3233419"/>
              <a:ext cx="364490" cy="0"/>
            </a:xfrm>
            <a:custGeom>
              <a:avLst/>
              <a:gdLst/>
              <a:ahLst/>
              <a:cxnLst/>
              <a:rect l="l" t="t" r="r" b="b"/>
              <a:pathLst>
                <a:path w="364489">
                  <a:moveTo>
                    <a:pt x="0" y="0"/>
                  </a:moveTo>
                  <a:lnTo>
                    <a:pt x="3644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907029" y="3232150"/>
              <a:ext cx="364490" cy="30480"/>
            </a:xfrm>
            <a:custGeom>
              <a:avLst/>
              <a:gdLst/>
              <a:ahLst/>
              <a:cxnLst/>
              <a:rect l="l" t="t" r="r" b="b"/>
              <a:pathLst>
                <a:path w="364489" h="30479">
                  <a:moveTo>
                    <a:pt x="0" y="30479"/>
                  </a:moveTo>
                  <a:lnTo>
                    <a:pt x="364490" y="30479"/>
                  </a:lnTo>
                  <a:lnTo>
                    <a:pt x="364490" y="0"/>
                  </a:lnTo>
                  <a:lnTo>
                    <a:pt x="0" y="0"/>
                  </a:lnTo>
                  <a:lnTo>
                    <a:pt x="0" y="304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7124700" y="3233419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09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7124700" y="323215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79">
                  <a:moveTo>
                    <a:pt x="84327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79" y="30479"/>
                  </a:lnTo>
                  <a:lnTo>
                    <a:pt x="8432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979169" y="3745230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>
                  <a:moveTo>
                    <a:pt x="0" y="0"/>
                  </a:moveTo>
                  <a:lnTo>
                    <a:pt x="8280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979169" y="374523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80" h="30479">
                  <a:moveTo>
                    <a:pt x="84328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43280" y="30480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018029" y="3745230"/>
              <a:ext cx="678180" cy="0"/>
            </a:xfrm>
            <a:custGeom>
              <a:avLst/>
              <a:gdLst/>
              <a:ahLst/>
              <a:cxnLst/>
              <a:rect l="l" t="t" r="r" b="b"/>
              <a:pathLst>
                <a:path w="678180">
                  <a:moveTo>
                    <a:pt x="0" y="0"/>
                  </a:moveTo>
                  <a:lnTo>
                    <a:pt x="67818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018029" y="3745230"/>
              <a:ext cx="693420" cy="30480"/>
            </a:xfrm>
            <a:custGeom>
              <a:avLst/>
              <a:gdLst/>
              <a:ahLst/>
              <a:cxnLst/>
              <a:rect l="l" t="t" r="r" b="b"/>
              <a:pathLst>
                <a:path w="693419" h="30479">
                  <a:moveTo>
                    <a:pt x="69341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693419" y="30480"/>
                  </a:lnTo>
                  <a:lnTo>
                    <a:pt x="6934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907029" y="3745230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10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907029" y="374523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79">
                  <a:moveTo>
                    <a:pt x="84328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43280" y="30480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947159" y="3745230"/>
              <a:ext cx="933450" cy="0"/>
            </a:xfrm>
            <a:custGeom>
              <a:avLst/>
              <a:gdLst/>
              <a:ahLst/>
              <a:cxnLst/>
              <a:rect l="l" t="t" r="r" b="b"/>
              <a:pathLst>
                <a:path w="933450">
                  <a:moveTo>
                    <a:pt x="0" y="0"/>
                  </a:moveTo>
                  <a:lnTo>
                    <a:pt x="9334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947159" y="3745230"/>
              <a:ext cx="948690" cy="30480"/>
            </a:xfrm>
            <a:custGeom>
              <a:avLst/>
              <a:gdLst/>
              <a:ahLst/>
              <a:cxnLst/>
              <a:rect l="l" t="t" r="r" b="b"/>
              <a:pathLst>
                <a:path w="948689" h="30479">
                  <a:moveTo>
                    <a:pt x="94868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948689" y="30480"/>
                  </a:lnTo>
                  <a:lnTo>
                    <a:pt x="9486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091429" y="3745230"/>
              <a:ext cx="934719" cy="0"/>
            </a:xfrm>
            <a:custGeom>
              <a:avLst/>
              <a:gdLst/>
              <a:ahLst/>
              <a:cxnLst/>
              <a:rect l="l" t="t" r="r" b="b"/>
              <a:pathLst>
                <a:path w="934720">
                  <a:moveTo>
                    <a:pt x="0" y="0"/>
                  </a:moveTo>
                  <a:lnTo>
                    <a:pt x="93472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091429" y="3745230"/>
              <a:ext cx="948690" cy="30480"/>
            </a:xfrm>
            <a:custGeom>
              <a:avLst/>
              <a:gdLst/>
              <a:ahLst/>
              <a:cxnLst/>
              <a:rect l="l" t="t" r="r" b="b"/>
              <a:pathLst>
                <a:path w="948689" h="30479">
                  <a:moveTo>
                    <a:pt x="94868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948689" y="30480"/>
                  </a:lnTo>
                  <a:lnTo>
                    <a:pt x="9486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236970" y="3745230"/>
              <a:ext cx="676910" cy="0"/>
            </a:xfrm>
            <a:custGeom>
              <a:avLst/>
              <a:gdLst/>
              <a:ahLst/>
              <a:cxnLst/>
              <a:rect l="l" t="t" r="r" b="b"/>
              <a:pathLst>
                <a:path w="676909">
                  <a:moveTo>
                    <a:pt x="0" y="0"/>
                  </a:moveTo>
                  <a:lnTo>
                    <a:pt x="6769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236970" y="3745230"/>
              <a:ext cx="693420" cy="30480"/>
            </a:xfrm>
            <a:custGeom>
              <a:avLst/>
              <a:gdLst/>
              <a:ahLst/>
              <a:cxnLst/>
              <a:rect l="l" t="t" r="r" b="b"/>
              <a:pathLst>
                <a:path w="693420" h="30479">
                  <a:moveTo>
                    <a:pt x="69342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693420" y="30480"/>
                  </a:lnTo>
                  <a:lnTo>
                    <a:pt x="6934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7124700" y="3745230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09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7124700" y="374523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79">
                  <a:moveTo>
                    <a:pt x="84327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43279" y="30480"/>
                  </a:lnTo>
                  <a:lnTo>
                    <a:pt x="8432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979169" y="4258309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>
                  <a:moveTo>
                    <a:pt x="0" y="0"/>
                  </a:moveTo>
                  <a:lnTo>
                    <a:pt x="8280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979169" y="4257039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80" h="30479">
                  <a:moveTo>
                    <a:pt x="84328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43280" y="30480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018029" y="4258309"/>
              <a:ext cx="678180" cy="0"/>
            </a:xfrm>
            <a:custGeom>
              <a:avLst/>
              <a:gdLst/>
              <a:ahLst/>
              <a:cxnLst/>
              <a:rect l="l" t="t" r="r" b="b"/>
              <a:pathLst>
                <a:path w="678180">
                  <a:moveTo>
                    <a:pt x="0" y="0"/>
                  </a:moveTo>
                  <a:lnTo>
                    <a:pt x="67818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2018029" y="4257039"/>
              <a:ext cx="693420" cy="30480"/>
            </a:xfrm>
            <a:custGeom>
              <a:avLst/>
              <a:gdLst/>
              <a:ahLst/>
              <a:cxnLst/>
              <a:rect l="l" t="t" r="r" b="b"/>
              <a:pathLst>
                <a:path w="693419" h="30479">
                  <a:moveTo>
                    <a:pt x="69341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693419" y="30480"/>
                  </a:lnTo>
                  <a:lnTo>
                    <a:pt x="6934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907029" y="4258309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10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907029" y="4257039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79">
                  <a:moveTo>
                    <a:pt x="84328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43280" y="30480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3947159" y="4258309"/>
              <a:ext cx="933450" cy="0"/>
            </a:xfrm>
            <a:custGeom>
              <a:avLst/>
              <a:gdLst/>
              <a:ahLst/>
              <a:cxnLst/>
              <a:rect l="l" t="t" r="r" b="b"/>
              <a:pathLst>
                <a:path w="933450">
                  <a:moveTo>
                    <a:pt x="0" y="0"/>
                  </a:moveTo>
                  <a:lnTo>
                    <a:pt x="9334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3947159" y="4257039"/>
              <a:ext cx="948690" cy="30480"/>
            </a:xfrm>
            <a:custGeom>
              <a:avLst/>
              <a:gdLst/>
              <a:ahLst/>
              <a:cxnLst/>
              <a:rect l="l" t="t" r="r" b="b"/>
              <a:pathLst>
                <a:path w="948689" h="30479">
                  <a:moveTo>
                    <a:pt x="94868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948689" y="30480"/>
                  </a:lnTo>
                  <a:lnTo>
                    <a:pt x="9486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5091429" y="4258309"/>
              <a:ext cx="934719" cy="0"/>
            </a:xfrm>
            <a:custGeom>
              <a:avLst/>
              <a:gdLst/>
              <a:ahLst/>
              <a:cxnLst/>
              <a:rect l="l" t="t" r="r" b="b"/>
              <a:pathLst>
                <a:path w="934720">
                  <a:moveTo>
                    <a:pt x="0" y="0"/>
                  </a:moveTo>
                  <a:lnTo>
                    <a:pt x="93472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5091429" y="4257039"/>
              <a:ext cx="948690" cy="30480"/>
            </a:xfrm>
            <a:custGeom>
              <a:avLst/>
              <a:gdLst/>
              <a:ahLst/>
              <a:cxnLst/>
              <a:rect l="l" t="t" r="r" b="b"/>
              <a:pathLst>
                <a:path w="948689" h="30479">
                  <a:moveTo>
                    <a:pt x="94868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948689" y="30480"/>
                  </a:lnTo>
                  <a:lnTo>
                    <a:pt x="9486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6236970" y="4258309"/>
              <a:ext cx="676910" cy="0"/>
            </a:xfrm>
            <a:custGeom>
              <a:avLst/>
              <a:gdLst/>
              <a:ahLst/>
              <a:cxnLst/>
              <a:rect l="l" t="t" r="r" b="b"/>
              <a:pathLst>
                <a:path w="676909">
                  <a:moveTo>
                    <a:pt x="0" y="0"/>
                  </a:moveTo>
                  <a:lnTo>
                    <a:pt x="6769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6236970" y="4257039"/>
              <a:ext cx="693420" cy="30480"/>
            </a:xfrm>
            <a:custGeom>
              <a:avLst/>
              <a:gdLst/>
              <a:ahLst/>
              <a:cxnLst/>
              <a:rect l="l" t="t" r="r" b="b"/>
              <a:pathLst>
                <a:path w="693420" h="30479">
                  <a:moveTo>
                    <a:pt x="69342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693420" y="30480"/>
                  </a:lnTo>
                  <a:lnTo>
                    <a:pt x="6934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7124700" y="4258309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09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7124700" y="4257039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79">
                  <a:moveTo>
                    <a:pt x="84327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43279" y="30480"/>
                  </a:lnTo>
                  <a:lnTo>
                    <a:pt x="8432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979169" y="4770120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>
                  <a:moveTo>
                    <a:pt x="0" y="0"/>
                  </a:moveTo>
                  <a:lnTo>
                    <a:pt x="8280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979169" y="477012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80" h="30479">
                  <a:moveTo>
                    <a:pt x="84328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80" y="30479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2018029" y="4770120"/>
              <a:ext cx="678180" cy="0"/>
            </a:xfrm>
            <a:custGeom>
              <a:avLst/>
              <a:gdLst/>
              <a:ahLst/>
              <a:cxnLst/>
              <a:rect l="l" t="t" r="r" b="b"/>
              <a:pathLst>
                <a:path w="678180">
                  <a:moveTo>
                    <a:pt x="0" y="0"/>
                  </a:moveTo>
                  <a:lnTo>
                    <a:pt x="67818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2018029" y="4770120"/>
              <a:ext cx="693420" cy="30480"/>
            </a:xfrm>
            <a:custGeom>
              <a:avLst/>
              <a:gdLst/>
              <a:ahLst/>
              <a:cxnLst/>
              <a:rect l="l" t="t" r="r" b="b"/>
              <a:pathLst>
                <a:path w="693419" h="30479">
                  <a:moveTo>
                    <a:pt x="69341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693419" y="30479"/>
                  </a:lnTo>
                  <a:lnTo>
                    <a:pt x="6934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2907029" y="4770120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10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2907029" y="477012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79">
                  <a:moveTo>
                    <a:pt x="84328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80" y="30479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3947159" y="4770120"/>
              <a:ext cx="933450" cy="0"/>
            </a:xfrm>
            <a:custGeom>
              <a:avLst/>
              <a:gdLst/>
              <a:ahLst/>
              <a:cxnLst/>
              <a:rect l="l" t="t" r="r" b="b"/>
              <a:pathLst>
                <a:path w="933450">
                  <a:moveTo>
                    <a:pt x="0" y="0"/>
                  </a:moveTo>
                  <a:lnTo>
                    <a:pt x="9334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3947159" y="4770120"/>
              <a:ext cx="948690" cy="30480"/>
            </a:xfrm>
            <a:custGeom>
              <a:avLst/>
              <a:gdLst/>
              <a:ahLst/>
              <a:cxnLst/>
              <a:rect l="l" t="t" r="r" b="b"/>
              <a:pathLst>
                <a:path w="948689" h="30479">
                  <a:moveTo>
                    <a:pt x="94868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948689" y="30479"/>
                  </a:lnTo>
                  <a:lnTo>
                    <a:pt x="9486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5091429" y="4770120"/>
              <a:ext cx="934719" cy="0"/>
            </a:xfrm>
            <a:custGeom>
              <a:avLst/>
              <a:gdLst/>
              <a:ahLst/>
              <a:cxnLst/>
              <a:rect l="l" t="t" r="r" b="b"/>
              <a:pathLst>
                <a:path w="934720">
                  <a:moveTo>
                    <a:pt x="0" y="0"/>
                  </a:moveTo>
                  <a:lnTo>
                    <a:pt x="93472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5091429" y="4770120"/>
              <a:ext cx="948690" cy="30480"/>
            </a:xfrm>
            <a:custGeom>
              <a:avLst/>
              <a:gdLst/>
              <a:ahLst/>
              <a:cxnLst/>
              <a:rect l="l" t="t" r="r" b="b"/>
              <a:pathLst>
                <a:path w="948689" h="30479">
                  <a:moveTo>
                    <a:pt x="94868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948689" y="30479"/>
                  </a:lnTo>
                  <a:lnTo>
                    <a:pt x="9486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6236970" y="4770120"/>
              <a:ext cx="676910" cy="0"/>
            </a:xfrm>
            <a:custGeom>
              <a:avLst/>
              <a:gdLst/>
              <a:ahLst/>
              <a:cxnLst/>
              <a:rect l="l" t="t" r="r" b="b"/>
              <a:pathLst>
                <a:path w="676909">
                  <a:moveTo>
                    <a:pt x="0" y="0"/>
                  </a:moveTo>
                  <a:lnTo>
                    <a:pt x="6769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6236970" y="4770120"/>
              <a:ext cx="693420" cy="30480"/>
            </a:xfrm>
            <a:custGeom>
              <a:avLst/>
              <a:gdLst/>
              <a:ahLst/>
              <a:cxnLst/>
              <a:rect l="l" t="t" r="r" b="b"/>
              <a:pathLst>
                <a:path w="693420" h="30479">
                  <a:moveTo>
                    <a:pt x="69342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693420" y="30479"/>
                  </a:lnTo>
                  <a:lnTo>
                    <a:pt x="6934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7124700" y="4770120"/>
              <a:ext cx="829310" cy="0"/>
            </a:xfrm>
            <a:custGeom>
              <a:avLst/>
              <a:gdLst/>
              <a:ahLst/>
              <a:cxnLst/>
              <a:rect l="l" t="t" r="r" b="b"/>
              <a:pathLst>
                <a:path w="829309">
                  <a:moveTo>
                    <a:pt x="0" y="0"/>
                  </a:moveTo>
                  <a:lnTo>
                    <a:pt x="829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7124700" y="477012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79" h="30479">
                  <a:moveTo>
                    <a:pt x="84327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43279" y="30479"/>
                  </a:lnTo>
                  <a:lnTo>
                    <a:pt x="8432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979169" y="5281930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>
                  <a:moveTo>
                    <a:pt x="0" y="0"/>
                  </a:moveTo>
                  <a:lnTo>
                    <a:pt x="8280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979169" y="5281930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80" h="30479">
                  <a:moveTo>
                    <a:pt x="84328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43280" y="30480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2018029" y="5281930"/>
              <a:ext cx="678180" cy="0"/>
            </a:xfrm>
            <a:custGeom>
              <a:avLst/>
              <a:gdLst/>
              <a:ahLst/>
              <a:cxnLst/>
              <a:rect l="l" t="t" r="r" b="b"/>
              <a:pathLst>
                <a:path w="678180">
                  <a:moveTo>
                    <a:pt x="0" y="0"/>
                  </a:moveTo>
                  <a:lnTo>
                    <a:pt x="67818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2018029" y="5281930"/>
              <a:ext cx="693420" cy="30480"/>
            </a:xfrm>
            <a:custGeom>
              <a:avLst/>
              <a:gdLst/>
              <a:ahLst/>
              <a:cxnLst/>
              <a:rect l="l" t="t" r="r" b="b"/>
              <a:pathLst>
                <a:path w="693419" h="30479">
                  <a:moveTo>
                    <a:pt x="69341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693419" y="30480"/>
                  </a:lnTo>
                  <a:lnTo>
                    <a:pt x="6934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2907029" y="5281930"/>
              <a:ext cx="694690" cy="0"/>
            </a:xfrm>
            <a:custGeom>
              <a:avLst/>
              <a:gdLst/>
              <a:ahLst/>
              <a:cxnLst/>
              <a:rect l="l" t="t" r="r" b="b"/>
              <a:pathLst>
                <a:path w="694689">
                  <a:moveTo>
                    <a:pt x="0" y="0"/>
                  </a:moveTo>
                  <a:lnTo>
                    <a:pt x="6946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2907029" y="5281930"/>
              <a:ext cx="694690" cy="30480"/>
            </a:xfrm>
            <a:custGeom>
              <a:avLst/>
              <a:gdLst/>
              <a:ahLst/>
              <a:cxnLst/>
              <a:rect l="l" t="t" r="r" b="b"/>
              <a:pathLst>
                <a:path w="694689" h="30479">
                  <a:moveTo>
                    <a:pt x="0" y="30480"/>
                  </a:moveTo>
                  <a:lnTo>
                    <a:pt x="694690" y="30480"/>
                  </a:lnTo>
                  <a:lnTo>
                    <a:pt x="694690" y="0"/>
                  </a:lnTo>
                  <a:lnTo>
                    <a:pt x="0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7421880" y="5281930"/>
              <a:ext cx="532130" cy="0"/>
            </a:xfrm>
            <a:custGeom>
              <a:avLst/>
              <a:gdLst/>
              <a:ahLst/>
              <a:cxnLst/>
              <a:rect l="l" t="t" r="r" b="b"/>
              <a:pathLst>
                <a:path w="532129">
                  <a:moveTo>
                    <a:pt x="0" y="0"/>
                  </a:moveTo>
                  <a:lnTo>
                    <a:pt x="5321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7421880" y="5281930"/>
              <a:ext cx="546100" cy="30480"/>
            </a:xfrm>
            <a:custGeom>
              <a:avLst/>
              <a:gdLst/>
              <a:ahLst/>
              <a:cxnLst/>
              <a:rect l="l" t="t" r="r" b="b"/>
              <a:pathLst>
                <a:path w="546100" h="30479">
                  <a:moveTo>
                    <a:pt x="0" y="30480"/>
                  </a:moveTo>
                  <a:lnTo>
                    <a:pt x="546100" y="30480"/>
                  </a:lnTo>
                  <a:lnTo>
                    <a:pt x="546100" y="0"/>
                  </a:lnTo>
                  <a:lnTo>
                    <a:pt x="0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8164830" y="5281930"/>
              <a:ext cx="979169" cy="0"/>
            </a:xfrm>
            <a:custGeom>
              <a:avLst/>
              <a:gdLst/>
              <a:ahLst/>
              <a:cxnLst/>
              <a:rect l="l" t="t" r="r" b="b"/>
              <a:pathLst>
                <a:path w="979170">
                  <a:moveTo>
                    <a:pt x="0" y="0"/>
                  </a:moveTo>
                  <a:lnTo>
                    <a:pt x="979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8164830" y="5281930"/>
              <a:ext cx="979169" cy="30480"/>
            </a:xfrm>
            <a:custGeom>
              <a:avLst/>
              <a:gdLst/>
              <a:ahLst/>
              <a:cxnLst/>
              <a:rect l="l" t="t" r="r" b="b"/>
              <a:pathLst>
                <a:path w="979170" h="30479">
                  <a:moveTo>
                    <a:pt x="0" y="30480"/>
                  </a:moveTo>
                  <a:lnTo>
                    <a:pt x="979170" y="30480"/>
                  </a:lnTo>
                  <a:lnTo>
                    <a:pt x="979170" y="0"/>
                  </a:lnTo>
                  <a:lnTo>
                    <a:pt x="0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979169" y="5795009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>
                  <a:moveTo>
                    <a:pt x="0" y="0"/>
                  </a:moveTo>
                  <a:lnTo>
                    <a:pt x="8280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979169" y="5793739"/>
              <a:ext cx="843280" cy="30480"/>
            </a:xfrm>
            <a:custGeom>
              <a:avLst/>
              <a:gdLst/>
              <a:ahLst/>
              <a:cxnLst/>
              <a:rect l="l" t="t" r="r" b="b"/>
              <a:pathLst>
                <a:path w="843280" h="30479">
                  <a:moveTo>
                    <a:pt x="84328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43280" y="30480"/>
                  </a:lnTo>
                  <a:lnTo>
                    <a:pt x="8432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2018029" y="5795009"/>
              <a:ext cx="678180" cy="0"/>
            </a:xfrm>
            <a:custGeom>
              <a:avLst/>
              <a:gdLst/>
              <a:ahLst/>
              <a:cxnLst/>
              <a:rect l="l" t="t" r="r" b="b"/>
              <a:pathLst>
                <a:path w="678180">
                  <a:moveTo>
                    <a:pt x="0" y="0"/>
                  </a:moveTo>
                  <a:lnTo>
                    <a:pt x="67818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2018029" y="5793739"/>
              <a:ext cx="693420" cy="30480"/>
            </a:xfrm>
            <a:custGeom>
              <a:avLst/>
              <a:gdLst/>
              <a:ahLst/>
              <a:cxnLst/>
              <a:rect l="l" t="t" r="r" b="b"/>
              <a:pathLst>
                <a:path w="693419" h="30479">
                  <a:moveTo>
                    <a:pt x="69341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693419" y="30480"/>
                  </a:lnTo>
                  <a:lnTo>
                    <a:pt x="6934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2907029" y="5795009"/>
              <a:ext cx="694690" cy="0"/>
            </a:xfrm>
            <a:custGeom>
              <a:avLst/>
              <a:gdLst/>
              <a:ahLst/>
              <a:cxnLst/>
              <a:rect l="l" t="t" r="r" b="b"/>
              <a:pathLst>
                <a:path w="694689">
                  <a:moveTo>
                    <a:pt x="0" y="0"/>
                  </a:moveTo>
                  <a:lnTo>
                    <a:pt x="6946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2907029" y="5793739"/>
              <a:ext cx="694690" cy="30480"/>
            </a:xfrm>
            <a:custGeom>
              <a:avLst/>
              <a:gdLst/>
              <a:ahLst/>
              <a:cxnLst/>
              <a:rect l="l" t="t" r="r" b="b"/>
              <a:pathLst>
                <a:path w="694689" h="30479">
                  <a:moveTo>
                    <a:pt x="0" y="30480"/>
                  </a:moveTo>
                  <a:lnTo>
                    <a:pt x="694690" y="30480"/>
                  </a:lnTo>
                  <a:lnTo>
                    <a:pt x="694690" y="0"/>
                  </a:lnTo>
                  <a:lnTo>
                    <a:pt x="0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7421880" y="5795009"/>
              <a:ext cx="532130" cy="0"/>
            </a:xfrm>
            <a:custGeom>
              <a:avLst/>
              <a:gdLst/>
              <a:ahLst/>
              <a:cxnLst/>
              <a:rect l="l" t="t" r="r" b="b"/>
              <a:pathLst>
                <a:path w="532129">
                  <a:moveTo>
                    <a:pt x="0" y="0"/>
                  </a:moveTo>
                  <a:lnTo>
                    <a:pt x="5321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7421880" y="5793739"/>
              <a:ext cx="546100" cy="30480"/>
            </a:xfrm>
            <a:custGeom>
              <a:avLst/>
              <a:gdLst/>
              <a:ahLst/>
              <a:cxnLst/>
              <a:rect l="l" t="t" r="r" b="b"/>
              <a:pathLst>
                <a:path w="546100" h="30479">
                  <a:moveTo>
                    <a:pt x="0" y="30480"/>
                  </a:moveTo>
                  <a:lnTo>
                    <a:pt x="546100" y="30480"/>
                  </a:lnTo>
                  <a:lnTo>
                    <a:pt x="546100" y="0"/>
                  </a:lnTo>
                  <a:lnTo>
                    <a:pt x="0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8164830" y="5795009"/>
              <a:ext cx="979169" cy="0"/>
            </a:xfrm>
            <a:custGeom>
              <a:avLst/>
              <a:gdLst/>
              <a:ahLst/>
              <a:cxnLst/>
              <a:rect l="l" t="t" r="r" b="b"/>
              <a:pathLst>
                <a:path w="979170">
                  <a:moveTo>
                    <a:pt x="0" y="0"/>
                  </a:moveTo>
                  <a:lnTo>
                    <a:pt x="979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8164830" y="5793739"/>
              <a:ext cx="979169" cy="30480"/>
            </a:xfrm>
            <a:custGeom>
              <a:avLst/>
              <a:gdLst/>
              <a:ahLst/>
              <a:cxnLst/>
              <a:rect l="l" t="t" r="r" b="b"/>
              <a:pathLst>
                <a:path w="979170" h="30479">
                  <a:moveTo>
                    <a:pt x="0" y="30480"/>
                  </a:moveTo>
                  <a:lnTo>
                    <a:pt x="979170" y="30480"/>
                  </a:lnTo>
                  <a:lnTo>
                    <a:pt x="979170" y="0"/>
                  </a:lnTo>
                  <a:lnTo>
                    <a:pt x="0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994410" y="6050280"/>
              <a:ext cx="798830" cy="0"/>
            </a:xfrm>
            <a:custGeom>
              <a:avLst/>
              <a:gdLst/>
              <a:ahLst/>
              <a:cxnLst/>
              <a:rect l="l" t="t" r="r" b="b"/>
              <a:pathLst>
                <a:path w="798830">
                  <a:moveTo>
                    <a:pt x="0" y="0"/>
                  </a:moveTo>
                  <a:lnTo>
                    <a:pt x="7988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994410" y="6050280"/>
              <a:ext cx="814069" cy="30480"/>
            </a:xfrm>
            <a:custGeom>
              <a:avLst/>
              <a:gdLst/>
              <a:ahLst/>
              <a:cxnLst/>
              <a:rect l="l" t="t" r="r" b="b"/>
              <a:pathLst>
                <a:path w="814069" h="30479">
                  <a:moveTo>
                    <a:pt x="81406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14069" y="30480"/>
                  </a:lnTo>
                  <a:lnTo>
                    <a:pt x="8140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994410" y="6080759"/>
              <a:ext cx="798830" cy="0"/>
            </a:xfrm>
            <a:custGeom>
              <a:avLst/>
              <a:gdLst/>
              <a:ahLst/>
              <a:cxnLst/>
              <a:rect l="l" t="t" r="r" b="b"/>
              <a:pathLst>
                <a:path w="798830">
                  <a:moveTo>
                    <a:pt x="0" y="0"/>
                  </a:moveTo>
                  <a:lnTo>
                    <a:pt x="79882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994410" y="6080759"/>
              <a:ext cx="814069" cy="30480"/>
            </a:xfrm>
            <a:custGeom>
              <a:avLst/>
              <a:gdLst/>
              <a:ahLst/>
              <a:cxnLst/>
              <a:rect l="l" t="t" r="r" b="b"/>
              <a:pathLst>
                <a:path w="814069" h="30479">
                  <a:moveTo>
                    <a:pt x="81406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814069" y="30479"/>
                  </a:lnTo>
                  <a:lnTo>
                    <a:pt x="8140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2033270" y="6050280"/>
              <a:ext cx="647700" cy="0"/>
            </a:xfrm>
            <a:custGeom>
              <a:avLst/>
              <a:gdLst/>
              <a:ahLst/>
              <a:cxnLst/>
              <a:rect l="l" t="t" r="r" b="b"/>
              <a:pathLst>
                <a:path w="647700">
                  <a:moveTo>
                    <a:pt x="0" y="0"/>
                  </a:moveTo>
                  <a:lnTo>
                    <a:pt x="6477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2033270" y="6050280"/>
              <a:ext cx="662940" cy="30480"/>
            </a:xfrm>
            <a:custGeom>
              <a:avLst/>
              <a:gdLst/>
              <a:ahLst/>
              <a:cxnLst/>
              <a:rect l="l" t="t" r="r" b="b"/>
              <a:pathLst>
                <a:path w="662939" h="30479">
                  <a:moveTo>
                    <a:pt x="662940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662940" y="30480"/>
                  </a:lnTo>
                  <a:lnTo>
                    <a:pt x="6629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2033270" y="6080759"/>
              <a:ext cx="647700" cy="0"/>
            </a:xfrm>
            <a:custGeom>
              <a:avLst/>
              <a:gdLst/>
              <a:ahLst/>
              <a:cxnLst/>
              <a:rect l="l" t="t" r="r" b="b"/>
              <a:pathLst>
                <a:path w="647700">
                  <a:moveTo>
                    <a:pt x="0" y="0"/>
                  </a:moveTo>
                  <a:lnTo>
                    <a:pt x="6477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2033270" y="6080759"/>
              <a:ext cx="662940" cy="30480"/>
            </a:xfrm>
            <a:custGeom>
              <a:avLst/>
              <a:gdLst/>
              <a:ahLst/>
              <a:cxnLst/>
              <a:rect l="l" t="t" r="r" b="b"/>
              <a:pathLst>
                <a:path w="662939" h="30479">
                  <a:moveTo>
                    <a:pt x="662940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662940" y="30479"/>
                  </a:lnTo>
                  <a:lnTo>
                    <a:pt x="6629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2922270" y="6050280"/>
              <a:ext cx="679450" cy="0"/>
            </a:xfrm>
            <a:custGeom>
              <a:avLst/>
              <a:gdLst/>
              <a:ahLst/>
              <a:cxnLst/>
              <a:rect l="l" t="t" r="r" b="b"/>
              <a:pathLst>
                <a:path w="679450">
                  <a:moveTo>
                    <a:pt x="0" y="0"/>
                  </a:moveTo>
                  <a:lnTo>
                    <a:pt x="6794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2922270" y="6050280"/>
              <a:ext cx="679450" cy="30480"/>
            </a:xfrm>
            <a:custGeom>
              <a:avLst/>
              <a:gdLst/>
              <a:ahLst/>
              <a:cxnLst/>
              <a:rect l="l" t="t" r="r" b="b"/>
              <a:pathLst>
                <a:path w="679450" h="30479">
                  <a:moveTo>
                    <a:pt x="0" y="30480"/>
                  </a:moveTo>
                  <a:lnTo>
                    <a:pt x="679450" y="30480"/>
                  </a:lnTo>
                  <a:lnTo>
                    <a:pt x="679450" y="0"/>
                  </a:lnTo>
                  <a:lnTo>
                    <a:pt x="0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2922270" y="6080759"/>
              <a:ext cx="679450" cy="0"/>
            </a:xfrm>
            <a:custGeom>
              <a:avLst/>
              <a:gdLst/>
              <a:ahLst/>
              <a:cxnLst/>
              <a:rect l="l" t="t" r="r" b="b"/>
              <a:pathLst>
                <a:path w="679450">
                  <a:moveTo>
                    <a:pt x="0" y="0"/>
                  </a:moveTo>
                  <a:lnTo>
                    <a:pt x="6794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2922270" y="6080759"/>
              <a:ext cx="679450" cy="30480"/>
            </a:xfrm>
            <a:custGeom>
              <a:avLst/>
              <a:gdLst/>
              <a:ahLst/>
              <a:cxnLst/>
              <a:rect l="l" t="t" r="r" b="b"/>
              <a:pathLst>
                <a:path w="679450" h="30479">
                  <a:moveTo>
                    <a:pt x="0" y="30479"/>
                  </a:moveTo>
                  <a:lnTo>
                    <a:pt x="679450" y="30479"/>
                  </a:lnTo>
                  <a:lnTo>
                    <a:pt x="679450" y="0"/>
                  </a:lnTo>
                  <a:lnTo>
                    <a:pt x="0" y="0"/>
                  </a:lnTo>
                  <a:lnTo>
                    <a:pt x="0" y="304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7421880" y="6050280"/>
              <a:ext cx="516890" cy="0"/>
            </a:xfrm>
            <a:custGeom>
              <a:avLst/>
              <a:gdLst/>
              <a:ahLst/>
              <a:cxnLst/>
              <a:rect l="l" t="t" r="r" b="b"/>
              <a:pathLst>
                <a:path w="516890">
                  <a:moveTo>
                    <a:pt x="0" y="0"/>
                  </a:moveTo>
                  <a:lnTo>
                    <a:pt x="5168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7421880" y="6050280"/>
              <a:ext cx="532130" cy="30480"/>
            </a:xfrm>
            <a:custGeom>
              <a:avLst/>
              <a:gdLst/>
              <a:ahLst/>
              <a:cxnLst/>
              <a:rect l="l" t="t" r="r" b="b"/>
              <a:pathLst>
                <a:path w="532129" h="30479">
                  <a:moveTo>
                    <a:pt x="0" y="30480"/>
                  </a:moveTo>
                  <a:lnTo>
                    <a:pt x="532130" y="30480"/>
                  </a:lnTo>
                  <a:lnTo>
                    <a:pt x="532130" y="0"/>
                  </a:lnTo>
                  <a:lnTo>
                    <a:pt x="0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7421880" y="6080759"/>
              <a:ext cx="516890" cy="0"/>
            </a:xfrm>
            <a:custGeom>
              <a:avLst/>
              <a:gdLst/>
              <a:ahLst/>
              <a:cxnLst/>
              <a:rect l="l" t="t" r="r" b="b"/>
              <a:pathLst>
                <a:path w="516890">
                  <a:moveTo>
                    <a:pt x="0" y="0"/>
                  </a:moveTo>
                  <a:lnTo>
                    <a:pt x="5168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7421880" y="6080759"/>
              <a:ext cx="532130" cy="30480"/>
            </a:xfrm>
            <a:custGeom>
              <a:avLst/>
              <a:gdLst/>
              <a:ahLst/>
              <a:cxnLst/>
              <a:rect l="l" t="t" r="r" b="b"/>
              <a:pathLst>
                <a:path w="532129" h="30479">
                  <a:moveTo>
                    <a:pt x="0" y="30479"/>
                  </a:moveTo>
                  <a:lnTo>
                    <a:pt x="532130" y="30479"/>
                  </a:lnTo>
                  <a:lnTo>
                    <a:pt x="532130" y="0"/>
                  </a:lnTo>
                  <a:lnTo>
                    <a:pt x="0" y="0"/>
                  </a:lnTo>
                  <a:lnTo>
                    <a:pt x="0" y="304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8178800" y="6050280"/>
              <a:ext cx="949960" cy="0"/>
            </a:xfrm>
            <a:custGeom>
              <a:avLst/>
              <a:gdLst/>
              <a:ahLst/>
              <a:cxnLst/>
              <a:rect l="l" t="t" r="r" b="b"/>
              <a:pathLst>
                <a:path w="949959">
                  <a:moveTo>
                    <a:pt x="0" y="0"/>
                  </a:moveTo>
                  <a:lnTo>
                    <a:pt x="94995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8178800" y="6050280"/>
              <a:ext cx="963930" cy="30480"/>
            </a:xfrm>
            <a:custGeom>
              <a:avLst/>
              <a:gdLst/>
              <a:ahLst/>
              <a:cxnLst/>
              <a:rect l="l" t="t" r="r" b="b"/>
              <a:pathLst>
                <a:path w="963929" h="30479">
                  <a:moveTo>
                    <a:pt x="963929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963929" y="30480"/>
                  </a:lnTo>
                  <a:lnTo>
                    <a:pt x="96392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8178800" y="6080759"/>
              <a:ext cx="949960" cy="0"/>
            </a:xfrm>
            <a:custGeom>
              <a:avLst/>
              <a:gdLst/>
              <a:ahLst/>
              <a:cxnLst/>
              <a:rect l="l" t="t" r="r" b="b"/>
              <a:pathLst>
                <a:path w="949959">
                  <a:moveTo>
                    <a:pt x="0" y="0"/>
                  </a:moveTo>
                  <a:lnTo>
                    <a:pt x="94995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8178800" y="6080759"/>
              <a:ext cx="963930" cy="30480"/>
            </a:xfrm>
            <a:custGeom>
              <a:avLst/>
              <a:gdLst/>
              <a:ahLst/>
              <a:cxnLst/>
              <a:rect l="l" t="t" r="r" b="b"/>
              <a:pathLst>
                <a:path w="963929" h="30479">
                  <a:moveTo>
                    <a:pt x="96392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963929" y="30479"/>
                  </a:lnTo>
                  <a:lnTo>
                    <a:pt x="96392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2000250" y="2667000"/>
              <a:ext cx="1271270" cy="0"/>
            </a:xfrm>
            <a:custGeom>
              <a:avLst/>
              <a:gdLst/>
              <a:ahLst/>
              <a:cxnLst/>
              <a:rect l="l" t="t" r="r" b="b"/>
              <a:pathLst>
                <a:path w="1271270">
                  <a:moveTo>
                    <a:pt x="0" y="0"/>
                  </a:moveTo>
                  <a:lnTo>
                    <a:pt x="1271270" y="0"/>
                  </a:lnTo>
                </a:path>
              </a:pathLst>
            </a:custGeom>
            <a:ln w="50800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1879600" y="1823719"/>
              <a:ext cx="5212080" cy="1795780"/>
            </a:xfrm>
            <a:custGeom>
              <a:avLst/>
              <a:gdLst/>
              <a:ahLst/>
              <a:cxnLst/>
              <a:rect l="l" t="t" r="r" b="b"/>
              <a:pathLst>
                <a:path w="5212080" h="1795779">
                  <a:moveTo>
                    <a:pt x="152400" y="767080"/>
                  </a:moveTo>
                  <a:lnTo>
                    <a:pt x="0" y="843280"/>
                  </a:lnTo>
                  <a:lnTo>
                    <a:pt x="152400" y="919480"/>
                  </a:lnTo>
                  <a:lnTo>
                    <a:pt x="152400" y="767080"/>
                  </a:lnTo>
                  <a:close/>
                </a:path>
                <a:path w="5212080" h="1795779">
                  <a:moveTo>
                    <a:pt x="5212080" y="0"/>
                  </a:moveTo>
                  <a:lnTo>
                    <a:pt x="1468120" y="0"/>
                  </a:lnTo>
                  <a:lnTo>
                    <a:pt x="1468120" y="1719580"/>
                  </a:lnTo>
                  <a:lnTo>
                    <a:pt x="1468120" y="1795780"/>
                  </a:lnTo>
                  <a:lnTo>
                    <a:pt x="5212080" y="1795780"/>
                  </a:lnTo>
                  <a:lnTo>
                    <a:pt x="5212080" y="1719580"/>
                  </a:lnTo>
                  <a:lnTo>
                    <a:pt x="521208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347720" y="1823719"/>
              <a:ext cx="3743960" cy="1795780"/>
            </a:xfrm>
            <a:custGeom>
              <a:avLst/>
              <a:gdLst/>
              <a:ahLst/>
              <a:cxnLst/>
              <a:rect l="l" t="t" r="r" b="b"/>
              <a:pathLst>
                <a:path w="3743959" h="1795779">
                  <a:moveTo>
                    <a:pt x="1871979" y="1795779"/>
                  </a:moveTo>
                  <a:lnTo>
                    <a:pt x="0" y="1795779"/>
                  </a:lnTo>
                  <a:lnTo>
                    <a:pt x="0" y="0"/>
                  </a:lnTo>
                  <a:lnTo>
                    <a:pt x="3743959" y="0"/>
                  </a:lnTo>
                  <a:lnTo>
                    <a:pt x="3743959" y="1795779"/>
                  </a:lnTo>
                  <a:lnTo>
                    <a:pt x="1871979" y="179577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271520" y="1747519"/>
              <a:ext cx="3743960" cy="1795780"/>
            </a:xfrm>
            <a:custGeom>
              <a:avLst/>
              <a:gdLst/>
              <a:ahLst/>
              <a:cxnLst/>
              <a:rect l="l" t="t" r="r" b="b"/>
              <a:pathLst>
                <a:path w="3743959" h="1795779">
                  <a:moveTo>
                    <a:pt x="3743959" y="0"/>
                  </a:moveTo>
                  <a:lnTo>
                    <a:pt x="0" y="0"/>
                  </a:lnTo>
                  <a:lnTo>
                    <a:pt x="0" y="1795779"/>
                  </a:lnTo>
                  <a:lnTo>
                    <a:pt x="3743959" y="1795779"/>
                  </a:lnTo>
                  <a:close/>
                </a:path>
              </a:pathLst>
            </a:custGeom>
            <a:solidFill>
              <a:srgbClr val="FF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271520" y="1747519"/>
              <a:ext cx="3743960" cy="1795780"/>
            </a:xfrm>
            <a:custGeom>
              <a:avLst/>
              <a:gdLst/>
              <a:ahLst/>
              <a:cxnLst/>
              <a:rect l="l" t="t" r="r" b="b"/>
              <a:pathLst>
                <a:path w="3743959" h="1795779">
                  <a:moveTo>
                    <a:pt x="1871979" y="1795779"/>
                  </a:moveTo>
                  <a:lnTo>
                    <a:pt x="0" y="1795779"/>
                  </a:lnTo>
                  <a:lnTo>
                    <a:pt x="0" y="0"/>
                  </a:lnTo>
                  <a:lnTo>
                    <a:pt x="3743959" y="0"/>
                  </a:lnTo>
                  <a:lnTo>
                    <a:pt x="3743959" y="1795779"/>
                  </a:lnTo>
                  <a:lnTo>
                    <a:pt x="1871979" y="179577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4" name="object 164"/>
          <p:cNvSpPr txBox="1"/>
          <p:nvPr/>
        </p:nvSpPr>
        <p:spPr>
          <a:xfrm>
            <a:off x="3510279" y="1779270"/>
            <a:ext cx="3260090" cy="1732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These</a:t>
            </a:r>
            <a:r>
              <a:rPr sz="2800" b="1" spc="-8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transactions  impact the  Statement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of Cash 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Flows.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165" name="object 165"/>
          <p:cNvGrpSpPr/>
          <p:nvPr/>
        </p:nvGrpSpPr>
        <p:grpSpPr>
          <a:xfrm>
            <a:off x="3595370" y="4870450"/>
            <a:ext cx="4939030" cy="1457960"/>
            <a:chOff x="3595370" y="4870450"/>
            <a:chExt cx="4939030" cy="1457960"/>
          </a:xfrm>
        </p:grpSpPr>
        <p:sp>
          <p:nvSpPr>
            <p:cNvPr id="166" name="object 166"/>
            <p:cNvSpPr/>
            <p:nvPr/>
          </p:nvSpPr>
          <p:spPr>
            <a:xfrm>
              <a:off x="7345679" y="5567680"/>
              <a:ext cx="1066800" cy="0"/>
            </a:xfrm>
            <a:custGeom>
              <a:avLst/>
              <a:gdLst/>
              <a:ahLst/>
              <a:cxnLst/>
              <a:rect l="l" t="t" r="r" b="b"/>
              <a:pathLst>
                <a:path w="1066800">
                  <a:moveTo>
                    <a:pt x="0" y="0"/>
                  </a:moveTo>
                  <a:lnTo>
                    <a:pt x="1066800" y="0"/>
                  </a:lnTo>
                </a:path>
              </a:pathLst>
            </a:custGeom>
            <a:ln w="50800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77920" y="4952999"/>
              <a:ext cx="4856480" cy="1369060"/>
            </a:xfrm>
            <a:custGeom>
              <a:avLst/>
              <a:gdLst/>
              <a:ahLst/>
              <a:cxnLst/>
              <a:rect l="l" t="t" r="r" b="b"/>
              <a:pathLst>
                <a:path w="4856480" h="1369060">
                  <a:moveTo>
                    <a:pt x="3743960" y="0"/>
                  </a:moveTo>
                  <a:lnTo>
                    <a:pt x="0" y="0"/>
                  </a:lnTo>
                  <a:lnTo>
                    <a:pt x="0" y="1292860"/>
                  </a:lnTo>
                  <a:lnTo>
                    <a:pt x="0" y="1369060"/>
                  </a:lnTo>
                  <a:lnTo>
                    <a:pt x="3743960" y="1369060"/>
                  </a:lnTo>
                  <a:lnTo>
                    <a:pt x="3743960" y="1292860"/>
                  </a:lnTo>
                  <a:lnTo>
                    <a:pt x="3743960" y="0"/>
                  </a:lnTo>
                  <a:close/>
                </a:path>
                <a:path w="4856480" h="1369060">
                  <a:moveTo>
                    <a:pt x="4856480" y="614680"/>
                  </a:moveTo>
                  <a:lnTo>
                    <a:pt x="4704080" y="538480"/>
                  </a:lnTo>
                  <a:lnTo>
                    <a:pt x="4704080" y="690880"/>
                  </a:lnTo>
                  <a:lnTo>
                    <a:pt x="4856480" y="61468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7920" y="4953000"/>
              <a:ext cx="3743960" cy="1369060"/>
            </a:xfrm>
            <a:custGeom>
              <a:avLst/>
              <a:gdLst/>
              <a:ahLst/>
              <a:cxnLst/>
              <a:rect l="l" t="t" r="r" b="b"/>
              <a:pathLst>
                <a:path w="3743959" h="1369060">
                  <a:moveTo>
                    <a:pt x="1871979" y="1369060"/>
                  </a:moveTo>
                  <a:lnTo>
                    <a:pt x="0" y="1369060"/>
                  </a:lnTo>
                  <a:lnTo>
                    <a:pt x="0" y="0"/>
                  </a:lnTo>
                  <a:lnTo>
                    <a:pt x="3743959" y="0"/>
                  </a:lnTo>
                  <a:lnTo>
                    <a:pt x="3743959" y="1369060"/>
                  </a:lnTo>
                  <a:lnTo>
                    <a:pt x="1871979" y="1369060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3601720" y="4876800"/>
              <a:ext cx="3743960" cy="1369060"/>
            </a:xfrm>
            <a:custGeom>
              <a:avLst/>
              <a:gdLst/>
              <a:ahLst/>
              <a:cxnLst/>
              <a:rect l="l" t="t" r="r" b="b"/>
              <a:pathLst>
                <a:path w="3743959" h="1369060">
                  <a:moveTo>
                    <a:pt x="3743959" y="0"/>
                  </a:moveTo>
                  <a:lnTo>
                    <a:pt x="0" y="0"/>
                  </a:lnTo>
                  <a:lnTo>
                    <a:pt x="0" y="1369060"/>
                  </a:lnTo>
                  <a:lnTo>
                    <a:pt x="3743959" y="1369060"/>
                  </a:lnTo>
                  <a:close/>
                </a:path>
              </a:pathLst>
            </a:custGeom>
            <a:solidFill>
              <a:srgbClr val="C7FD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3601720" y="4876800"/>
              <a:ext cx="3743960" cy="1369060"/>
            </a:xfrm>
            <a:custGeom>
              <a:avLst/>
              <a:gdLst/>
              <a:ahLst/>
              <a:cxnLst/>
              <a:rect l="l" t="t" r="r" b="b"/>
              <a:pathLst>
                <a:path w="3743959" h="1369060">
                  <a:moveTo>
                    <a:pt x="1871979" y="1369060"/>
                  </a:moveTo>
                  <a:lnTo>
                    <a:pt x="0" y="1369060"/>
                  </a:lnTo>
                  <a:lnTo>
                    <a:pt x="0" y="0"/>
                  </a:lnTo>
                  <a:lnTo>
                    <a:pt x="3743959" y="0"/>
                  </a:lnTo>
                  <a:lnTo>
                    <a:pt x="3743959" y="1369060"/>
                  </a:lnTo>
                  <a:lnTo>
                    <a:pt x="1871979" y="1369060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1" name="object 171"/>
          <p:cNvSpPr txBox="1"/>
          <p:nvPr/>
        </p:nvSpPr>
        <p:spPr>
          <a:xfrm>
            <a:off x="3840479" y="4908550"/>
            <a:ext cx="3261360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These</a:t>
            </a:r>
            <a:r>
              <a:rPr sz="2800" b="1" spc="-8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transactions  impact the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Income 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Statement.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172" name="object 172"/>
          <p:cNvGrpSpPr/>
          <p:nvPr/>
        </p:nvGrpSpPr>
        <p:grpSpPr>
          <a:xfrm>
            <a:off x="962026" y="30540"/>
            <a:ext cx="8210550" cy="6188075"/>
            <a:chOff x="962026" y="30540"/>
            <a:chExt cx="8210550" cy="6188075"/>
          </a:xfrm>
        </p:grpSpPr>
        <p:sp>
          <p:nvSpPr>
            <p:cNvPr id="173" name="object 173"/>
            <p:cNvSpPr/>
            <p:nvPr/>
          </p:nvSpPr>
          <p:spPr>
            <a:xfrm>
              <a:off x="990599" y="1389379"/>
              <a:ext cx="8153400" cy="4800600"/>
            </a:xfrm>
            <a:custGeom>
              <a:avLst/>
              <a:gdLst/>
              <a:ahLst/>
              <a:cxnLst/>
              <a:rect l="l" t="t" r="r" b="b"/>
              <a:pathLst>
                <a:path w="8153400" h="4800600">
                  <a:moveTo>
                    <a:pt x="419100" y="4800600"/>
                  </a:moveTo>
                  <a:lnTo>
                    <a:pt x="0" y="4800600"/>
                  </a:lnTo>
                  <a:lnTo>
                    <a:pt x="0" y="0"/>
                  </a:lnTo>
                  <a:lnTo>
                    <a:pt x="838200" y="0"/>
                  </a:lnTo>
                  <a:lnTo>
                    <a:pt x="838200" y="4800600"/>
                  </a:lnTo>
                  <a:lnTo>
                    <a:pt x="419100" y="4800600"/>
                  </a:lnTo>
                  <a:close/>
                </a:path>
                <a:path w="8153400" h="4800600">
                  <a:moveTo>
                    <a:pt x="7658100" y="4782820"/>
                  </a:moveTo>
                  <a:lnTo>
                    <a:pt x="7162800" y="4782820"/>
                  </a:lnTo>
                  <a:lnTo>
                    <a:pt x="7162800" y="3563620"/>
                  </a:lnTo>
                  <a:lnTo>
                    <a:pt x="8153400" y="3563620"/>
                  </a:lnTo>
                  <a:lnTo>
                    <a:pt x="8153400" y="4782820"/>
                  </a:lnTo>
                  <a:lnTo>
                    <a:pt x="7658100" y="4782820"/>
                  </a:lnTo>
                  <a:close/>
                </a:path>
              </a:pathLst>
            </a:custGeom>
            <a:ln w="57146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1447799" y="36830"/>
              <a:ext cx="7696200" cy="1323340"/>
            </a:xfrm>
            <a:custGeom>
              <a:avLst/>
              <a:gdLst/>
              <a:ahLst/>
              <a:cxnLst/>
              <a:rect l="l" t="t" r="r" b="b"/>
              <a:pathLst>
                <a:path w="7696200" h="1323340">
                  <a:moveTo>
                    <a:pt x="7696200" y="0"/>
                  </a:moveTo>
                  <a:lnTo>
                    <a:pt x="0" y="0"/>
                  </a:lnTo>
                  <a:lnTo>
                    <a:pt x="0" y="1323340"/>
                  </a:lnTo>
                  <a:lnTo>
                    <a:pt x="7696200" y="132334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1447799" y="36830"/>
              <a:ext cx="7696200" cy="1323340"/>
            </a:xfrm>
            <a:custGeom>
              <a:avLst/>
              <a:gdLst/>
              <a:ahLst/>
              <a:cxnLst/>
              <a:rect l="l" t="t" r="r" b="b"/>
              <a:pathLst>
                <a:path w="7696200" h="1323340">
                  <a:moveTo>
                    <a:pt x="3848100" y="1323340"/>
                  </a:moveTo>
                  <a:lnTo>
                    <a:pt x="0" y="1323340"/>
                  </a:lnTo>
                  <a:lnTo>
                    <a:pt x="0" y="0"/>
                  </a:lnTo>
                  <a:lnTo>
                    <a:pt x="7696200" y="0"/>
                  </a:lnTo>
                  <a:lnTo>
                    <a:pt x="7696200" y="1323340"/>
                  </a:lnTo>
                  <a:lnTo>
                    <a:pt x="3848100" y="1323340"/>
                  </a:lnTo>
                  <a:close/>
                </a:path>
              </a:pathLst>
            </a:custGeom>
            <a:ln w="12579">
              <a:solidFill>
                <a:srgbClr val="FBFD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6" name="object 176"/>
          <p:cNvSpPr txBox="1">
            <a:spLocks noGrp="1"/>
          </p:cNvSpPr>
          <p:nvPr>
            <p:ph type="title"/>
          </p:nvPr>
        </p:nvSpPr>
        <p:spPr>
          <a:xfrm>
            <a:off x="1670050" y="68579"/>
            <a:ext cx="724471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5560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Let’s prepare </a:t>
            </a:r>
            <a:r>
              <a:rPr sz="2700" b="1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Income </a:t>
            </a:r>
            <a:r>
              <a:rPr sz="2700" b="1" spc="-10" dirty="0">
                <a:solidFill>
                  <a:srgbClr val="FFFFFF"/>
                </a:solidFill>
                <a:latin typeface="Arial"/>
                <a:cs typeface="Arial"/>
              </a:rPr>
              <a:t>Statement 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2700" b="1" spc="-10" dirty="0">
                <a:solidFill>
                  <a:srgbClr val="FFFFFF"/>
                </a:solidFill>
                <a:latin typeface="Arial"/>
                <a:cs typeface="Arial"/>
              </a:rPr>
              <a:t>Statement of 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Cash </a:t>
            </a:r>
            <a:r>
              <a:rPr sz="2700" b="1" dirty="0">
                <a:solidFill>
                  <a:srgbClr val="FFFFFF"/>
                </a:solidFill>
                <a:latin typeface="Arial"/>
                <a:cs typeface="Arial"/>
              </a:rPr>
              <a:t>Flows 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for JJ’s Lawn</a:t>
            </a:r>
            <a:r>
              <a:rPr sz="2700" b="1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Care</a:t>
            </a:r>
            <a:endParaRPr sz="2700">
              <a:latin typeface="Arial"/>
              <a:cs typeface="Arial"/>
            </a:endParaRPr>
          </a:p>
        </p:txBody>
      </p:sp>
      <p:sp>
        <p:nvSpPr>
          <p:cNvPr id="177" name="object 177"/>
          <p:cNvSpPr txBox="1"/>
          <p:nvPr/>
        </p:nvSpPr>
        <p:spPr>
          <a:xfrm>
            <a:off x="1722120" y="891540"/>
            <a:ext cx="704659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Service for </a:t>
            </a:r>
            <a:r>
              <a:rPr sz="2700" b="1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month ending </a:t>
            </a:r>
            <a:r>
              <a:rPr sz="2700" b="1" spc="-10" dirty="0">
                <a:solidFill>
                  <a:srgbClr val="FFFFFF"/>
                </a:solidFill>
                <a:latin typeface="Arial"/>
                <a:cs typeface="Arial"/>
              </a:rPr>
              <a:t>May 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31,</a:t>
            </a:r>
            <a:r>
              <a:rPr sz="2700" b="1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2003.</a:t>
            </a:r>
            <a:endParaRPr sz="2700">
              <a:latin typeface="Arial"/>
              <a:cs typeface="Arial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0" y="5080"/>
            <a:ext cx="1437640" cy="13195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80" name="object 18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46150" y="452119"/>
            <a:ext cx="7190740" cy="1582420"/>
          </a:xfrm>
          <a:custGeom>
            <a:avLst/>
            <a:gdLst/>
            <a:ahLst/>
            <a:cxnLst/>
            <a:rect l="l" t="t" r="r" b="b"/>
            <a:pathLst>
              <a:path w="7190740" h="1582420">
                <a:moveTo>
                  <a:pt x="0" y="1582420"/>
                </a:moveTo>
                <a:lnTo>
                  <a:pt x="7190740" y="1582420"/>
                </a:lnTo>
                <a:lnTo>
                  <a:pt x="7190740" y="0"/>
                </a:lnTo>
                <a:lnTo>
                  <a:pt x="0" y="0"/>
                </a:lnTo>
                <a:lnTo>
                  <a:pt x="0" y="158242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725159" y="4713604"/>
            <a:ext cx="2411730" cy="103505"/>
            <a:chOff x="5725159" y="4713604"/>
            <a:chExt cx="2411730" cy="103505"/>
          </a:xfrm>
        </p:grpSpPr>
        <p:sp>
          <p:nvSpPr>
            <p:cNvPr id="4" name="object 4"/>
            <p:cNvSpPr/>
            <p:nvPr/>
          </p:nvSpPr>
          <p:spPr>
            <a:xfrm>
              <a:off x="5725159" y="4714239"/>
              <a:ext cx="2387600" cy="0"/>
            </a:xfrm>
            <a:custGeom>
              <a:avLst/>
              <a:gdLst/>
              <a:ahLst/>
              <a:cxnLst/>
              <a:rect l="l" t="t" r="r" b="b"/>
              <a:pathLst>
                <a:path w="2387600">
                  <a:moveTo>
                    <a:pt x="0" y="0"/>
                  </a:moveTo>
                  <a:lnTo>
                    <a:pt x="238759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725159" y="4715509"/>
              <a:ext cx="2411730" cy="50800"/>
            </a:xfrm>
            <a:custGeom>
              <a:avLst/>
              <a:gdLst/>
              <a:ahLst/>
              <a:cxnLst/>
              <a:rect l="l" t="t" r="r" b="b"/>
              <a:pathLst>
                <a:path w="2411729" h="50800">
                  <a:moveTo>
                    <a:pt x="0" y="50800"/>
                  </a:moveTo>
                  <a:lnTo>
                    <a:pt x="2411729" y="50800"/>
                  </a:lnTo>
                  <a:lnTo>
                    <a:pt x="2411729" y="0"/>
                  </a:lnTo>
                  <a:lnTo>
                    <a:pt x="0" y="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725159" y="4766309"/>
              <a:ext cx="2387600" cy="0"/>
            </a:xfrm>
            <a:custGeom>
              <a:avLst/>
              <a:gdLst/>
              <a:ahLst/>
              <a:cxnLst/>
              <a:rect l="l" t="t" r="r" b="b"/>
              <a:pathLst>
                <a:path w="2387600">
                  <a:moveTo>
                    <a:pt x="0" y="0"/>
                  </a:moveTo>
                  <a:lnTo>
                    <a:pt x="238759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25159" y="4766309"/>
              <a:ext cx="2411730" cy="50800"/>
            </a:xfrm>
            <a:custGeom>
              <a:avLst/>
              <a:gdLst/>
              <a:ahLst/>
              <a:cxnLst/>
              <a:rect l="l" t="t" r="r" b="b"/>
              <a:pathLst>
                <a:path w="2411729" h="50800">
                  <a:moveTo>
                    <a:pt x="0" y="50800"/>
                  </a:moveTo>
                  <a:lnTo>
                    <a:pt x="2411729" y="50800"/>
                  </a:lnTo>
                  <a:lnTo>
                    <a:pt x="2411729" y="0"/>
                  </a:lnTo>
                  <a:lnTo>
                    <a:pt x="0" y="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920114" y="424815"/>
          <a:ext cx="7190740" cy="44929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0435"/>
                <a:gridCol w="2440305"/>
              </a:tblGrid>
              <a:tr h="1583372">
                <a:tc gridSpan="2">
                  <a:txBody>
                    <a:bodyPr/>
                    <a:lstStyle/>
                    <a:p>
                      <a:pPr marR="1270" algn="ctr">
                        <a:lnSpc>
                          <a:spcPts val="3760"/>
                        </a:lnSpc>
                      </a:pPr>
                      <a:r>
                        <a:rPr sz="3200" b="1" spc="65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3200" b="1" spc="105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3200" b="1" spc="70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3200" b="1" spc="-2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45" dirty="0">
                          <a:latin typeface="Arial"/>
                          <a:cs typeface="Arial"/>
                        </a:rPr>
                        <a:t>Service</a:t>
                      </a:r>
                      <a:endParaRPr sz="3200">
                        <a:latin typeface="Arial"/>
                        <a:cs typeface="Arial"/>
                      </a:endParaRPr>
                    </a:p>
                    <a:p>
                      <a:pPr marR="12065"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3200" b="1" spc="55" dirty="0">
                          <a:latin typeface="Arial"/>
                          <a:cs typeface="Arial"/>
                        </a:rPr>
                        <a:t>Income</a:t>
                      </a:r>
                      <a:r>
                        <a:rPr sz="32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50" dirty="0">
                          <a:latin typeface="Arial"/>
                          <a:cs typeface="Arial"/>
                        </a:rPr>
                        <a:t>Statement</a:t>
                      </a:r>
                      <a:endParaRPr sz="3200">
                        <a:latin typeface="Arial"/>
                        <a:cs typeface="Arial"/>
                      </a:endParaRPr>
                    </a:p>
                    <a:p>
                      <a:pPr marR="182245"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3200" b="1" spc="85" dirty="0">
                          <a:latin typeface="Arial"/>
                          <a:cs typeface="Arial"/>
                        </a:rPr>
                        <a:t>For</a:t>
                      </a:r>
                      <a:r>
                        <a:rPr sz="3200" b="1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40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32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50" dirty="0">
                          <a:latin typeface="Arial"/>
                          <a:cs typeface="Arial"/>
                        </a:rPr>
                        <a:t>Month</a:t>
                      </a:r>
                      <a:r>
                        <a:rPr sz="3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95" dirty="0">
                          <a:latin typeface="Arial"/>
                          <a:cs typeface="Arial"/>
                        </a:rPr>
                        <a:t>Ended</a:t>
                      </a:r>
                      <a:r>
                        <a:rPr sz="3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45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32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55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3200" b="1" spc="-1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65" dirty="0">
                          <a:latin typeface="Arial"/>
                          <a:cs typeface="Arial"/>
                        </a:rPr>
                        <a:t>2003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T w="53975">
                      <a:solidFill>
                        <a:srgbClr val="BFBFBF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082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3750">
                        <a:latin typeface="Times New Roman"/>
                        <a:cs typeface="Times New Roman"/>
                      </a:endParaRPr>
                    </a:p>
                    <a:p>
                      <a:pPr marL="78740">
                        <a:lnSpc>
                          <a:spcPct val="100000"/>
                        </a:lnSpc>
                      </a:pPr>
                      <a:r>
                        <a:rPr sz="3200" b="1" spc="50" dirty="0">
                          <a:latin typeface="Arial"/>
                          <a:cs typeface="Arial"/>
                        </a:rPr>
                        <a:t>Sales</a:t>
                      </a:r>
                      <a:r>
                        <a:rPr sz="32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90" dirty="0">
                          <a:latin typeface="Arial"/>
                          <a:cs typeface="Arial"/>
                        </a:rPr>
                        <a:t>Revenue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3750">
                        <a:latin typeface="Times New Roman"/>
                        <a:cs typeface="Times New Roman"/>
                      </a:endParaRPr>
                    </a:p>
                    <a:p>
                      <a:pPr marR="229870" algn="r">
                        <a:lnSpc>
                          <a:spcPct val="100000"/>
                        </a:lnSpc>
                        <a:tabLst>
                          <a:tab pos="1259205" algn="l"/>
                        </a:tabLst>
                      </a:pPr>
                      <a:r>
                        <a:rPr sz="32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3200" b="1" spc="1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3200" b="1" spc="2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3200" b="1" dirty="0">
                          <a:latin typeface="Arial"/>
                          <a:cs typeface="Arial"/>
                        </a:rPr>
                        <a:t>0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solidFill>
                      <a:srgbClr val="FFFFFF"/>
                    </a:solidFill>
                  </a:tcPr>
                </a:tc>
              </a:tr>
              <a:tr h="535939"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3200" b="1" spc="30" dirty="0">
                          <a:latin typeface="Arial"/>
                          <a:cs typeface="Arial"/>
                        </a:rPr>
                        <a:t>Operating</a:t>
                      </a:r>
                      <a:r>
                        <a:rPr sz="3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80" dirty="0">
                          <a:latin typeface="Arial"/>
                          <a:cs typeface="Arial"/>
                        </a:rPr>
                        <a:t>Expense: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549953">
                <a:tc>
                  <a:txBody>
                    <a:bodyPr/>
                    <a:lstStyle/>
                    <a:p>
                      <a:pPr marL="28892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3200" b="1" spc="35" dirty="0">
                          <a:latin typeface="Arial"/>
                          <a:cs typeface="Arial"/>
                        </a:rPr>
                        <a:t>Gasoline</a:t>
                      </a:r>
                      <a:r>
                        <a:rPr sz="3200" b="1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90" dirty="0">
                          <a:latin typeface="Arial"/>
                          <a:cs typeface="Arial"/>
                        </a:rPr>
                        <a:t>Expense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28600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3200" b="1" spc="2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3200" b="1" dirty="0">
                          <a:latin typeface="Arial"/>
                          <a:cs typeface="Arial"/>
                        </a:rPr>
                        <a:t>0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40727">
                <a:tc>
                  <a:txBody>
                    <a:bodyPr/>
                    <a:lstStyle/>
                    <a:p>
                      <a:pPr marL="78740">
                        <a:lnSpc>
                          <a:spcPts val="3754"/>
                        </a:lnSpc>
                      </a:pPr>
                      <a:r>
                        <a:rPr sz="3200" b="1" spc="85" dirty="0">
                          <a:latin typeface="Arial"/>
                          <a:cs typeface="Arial"/>
                        </a:rPr>
                        <a:t>Net</a:t>
                      </a:r>
                      <a:r>
                        <a:rPr sz="3200" b="1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50" dirty="0">
                          <a:latin typeface="Arial"/>
                          <a:cs typeface="Arial"/>
                        </a:rPr>
                        <a:t>Income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29870" algn="r">
                        <a:lnSpc>
                          <a:spcPts val="3754"/>
                        </a:lnSpc>
                        <a:tabLst>
                          <a:tab pos="1259205" algn="l"/>
                        </a:tabLst>
                      </a:pPr>
                      <a:r>
                        <a:rPr sz="32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3200" b="1" spc="1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3200" b="1" spc="2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3200" b="1" dirty="0">
                          <a:latin typeface="Arial"/>
                          <a:cs typeface="Arial"/>
                        </a:rPr>
                        <a:t>0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9" name="object 9"/>
          <p:cNvGrpSpPr/>
          <p:nvPr/>
        </p:nvGrpSpPr>
        <p:grpSpPr>
          <a:xfrm>
            <a:off x="750630" y="5398830"/>
            <a:ext cx="7785100" cy="1031240"/>
            <a:chOff x="750630" y="5398830"/>
            <a:chExt cx="7785100" cy="1031240"/>
          </a:xfrm>
        </p:grpSpPr>
        <p:sp>
          <p:nvSpPr>
            <p:cNvPr id="10" name="object 10"/>
            <p:cNvSpPr/>
            <p:nvPr/>
          </p:nvSpPr>
          <p:spPr>
            <a:xfrm>
              <a:off x="833120" y="5481319"/>
              <a:ext cx="7696200" cy="942340"/>
            </a:xfrm>
            <a:custGeom>
              <a:avLst/>
              <a:gdLst/>
              <a:ahLst/>
              <a:cxnLst/>
              <a:rect l="l" t="t" r="r" b="b"/>
              <a:pathLst>
                <a:path w="7696200" h="942339">
                  <a:moveTo>
                    <a:pt x="7696200" y="0"/>
                  </a:moveTo>
                  <a:lnTo>
                    <a:pt x="0" y="0"/>
                  </a:lnTo>
                  <a:lnTo>
                    <a:pt x="0" y="866140"/>
                  </a:lnTo>
                  <a:lnTo>
                    <a:pt x="0" y="942340"/>
                  </a:lnTo>
                  <a:lnTo>
                    <a:pt x="7696200" y="942340"/>
                  </a:lnTo>
                  <a:lnTo>
                    <a:pt x="7696200" y="866140"/>
                  </a:lnTo>
                  <a:lnTo>
                    <a:pt x="769620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56920" y="5405119"/>
              <a:ext cx="7772400" cy="1018540"/>
            </a:xfrm>
            <a:custGeom>
              <a:avLst/>
              <a:gdLst/>
              <a:ahLst/>
              <a:cxnLst/>
              <a:rect l="l" t="t" r="r" b="b"/>
              <a:pathLst>
                <a:path w="7772400" h="1018539">
                  <a:moveTo>
                    <a:pt x="3924300" y="1018539"/>
                  </a:moveTo>
                  <a:lnTo>
                    <a:pt x="76199" y="1018539"/>
                  </a:lnTo>
                  <a:lnTo>
                    <a:pt x="76199" y="76199"/>
                  </a:lnTo>
                  <a:lnTo>
                    <a:pt x="7772400" y="76199"/>
                  </a:lnTo>
                  <a:lnTo>
                    <a:pt x="7772400" y="1018539"/>
                  </a:lnTo>
                  <a:lnTo>
                    <a:pt x="3924300" y="1018539"/>
                  </a:lnTo>
                  <a:close/>
                </a:path>
                <a:path w="7772400" h="1018539">
                  <a:moveTo>
                    <a:pt x="3848100" y="942339"/>
                  </a:moveTo>
                  <a:lnTo>
                    <a:pt x="0" y="942339"/>
                  </a:lnTo>
                  <a:lnTo>
                    <a:pt x="0" y="0"/>
                  </a:lnTo>
                  <a:lnTo>
                    <a:pt x="7696200" y="0"/>
                  </a:lnTo>
                  <a:lnTo>
                    <a:pt x="7696200" y="942339"/>
                  </a:lnTo>
                  <a:lnTo>
                    <a:pt x="3848100" y="94233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756919" y="5405120"/>
            <a:ext cx="7696200" cy="94234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4450" rIns="0" bIns="0" rtlCol="0">
            <a:spAutoFit/>
          </a:bodyPr>
          <a:lstStyle/>
          <a:p>
            <a:pPr marL="264160" marR="107314" indent="-156210">
              <a:lnSpc>
                <a:spcPct val="100000"/>
              </a:lnSpc>
              <a:spcBef>
                <a:spcPts val="350"/>
              </a:spcBef>
            </a:pP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Investments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by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and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payments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to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the owners  are </a:t>
            </a:r>
            <a:r>
              <a:rPr sz="2800" b="1" spc="-10" dirty="0">
                <a:solidFill>
                  <a:srgbClr val="FB0027"/>
                </a:solidFill>
                <a:latin typeface="Arial"/>
                <a:cs typeface="Arial"/>
              </a:rPr>
              <a:t>not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included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on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the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Income</a:t>
            </a:r>
            <a:r>
              <a:rPr sz="2800" b="1" spc="-6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Statement.</a:t>
            </a:r>
            <a:endParaRPr sz="2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0" y="5080"/>
            <a:ext cx="1437640" cy="13195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95885">
              <a:lnSpc>
                <a:spcPct val="100000"/>
              </a:lnSpc>
            </a:pPr>
            <a:r>
              <a:rPr spc="-5" dirty="0"/>
              <a:t>Introduction to Financial Statements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514340" y="1692909"/>
            <a:ext cx="3069590" cy="1671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8510" marR="5080" indent="-765810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solidFill>
                  <a:srgbClr val="005300"/>
                </a:solidFill>
                <a:latin typeface="Arial"/>
                <a:cs typeface="Arial"/>
              </a:rPr>
              <a:t>Three</a:t>
            </a:r>
            <a:r>
              <a:rPr sz="3600" b="1" spc="-60" dirty="0">
                <a:solidFill>
                  <a:srgbClr val="005300"/>
                </a:solidFill>
                <a:latin typeface="Arial"/>
                <a:cs typeface="Arial"/>
              </a:rPr>
              <a:t> </a:t>
            </a:r>
            <a:r>
              <a:rPr sz="3600" b="1" spc="-10" dirty="0">
                <a:solidFill>
                  <a:srgbClr val="005300"/>
                </a:solidFill>
                <a:latin typeface="Arial"/>
                <a:cs typeface="Arial"/>
              </a:rPr>
              <a:t>primary  </a:t>
            </a:r>
            <a:r>
              <a:rPr sz="3600" b="1" spc="-5" dirty="0">
                <a:solidFill>
                  <a:srgbClr val="005300"/>
                </a:solidFill>
                <a:latin typeface="Arial"/>
                <a:cs typeface="Arial"/>
              </a:rPr>
              <a:t>financial</a:t>
            </a:r>
            <a:endParaRPr sz="3600">
              <a:latin typeface="Arial"/>
              <a:cs typeface="Arial"/>
            </a:endParaRPr>
          </a:p>
          <a:p>
            <a:pPr marL="433705">
              <a:lnSpc>
                <a:spcPct val="100000"/>
              </a:lnSpc>
            </a:pPr>
            <a:r>
              <a:rPr sz="3600" b="1" spc="-5" dirty="0">
                <a:solidFill>
                  <a:srgbClr val="005300"/>
                </a:solidFill>
                <a:latin typeface="Arial"/>
                <a:cs typeface="Arial"/>
              </a:rPr>
              <a:t>statements.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0169" y="1781810"/>
            <a:ext cx="4315460" cy="4014470"/>
            <a:chOff x="90169" y="1781810"/>
            <a:chExt cx="4315460" cy="4014470"/>
          </a:xfrm>
        </p:grpSpPr>
        <p:sp>
          <p:nvSpPr>
            <p:cNvPr id="10" name="object 10"/>
            <p:cNvSpPr/>
            <p:nvPr/>
          </p:nvSpPr>
          <p:spPr>
            <a:xfrm>
              <a:off x="253999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13055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44170" y="2938779"/>
                  </a:lnTo>
                  <a:lnTo>
                    <a:pt x="2539" y="3328670"/>
                  </a:lnTo>
                  <a:lnTo>
                    <a:pt x="3110229" y="3328670"/>
                  </a:lnTo>
                  <a:lnTo>
                    <a:pt x="3451860" y="2938779"/>
                  </a:lnTo>
                  <a:lnTo>
                    <a:pt x="3130550" y="243459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3999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451860" y="2938779"/>
                  </a:moveTo>
                  <a:lnTo>
                    <a:pt x="3130550" y="2434590"/>
                  </a:lnTo>
                  <a:lnTo>
                    <a:pt x="3130550" y="0"/>
                  </a:lnTo>
                  <a:lnTo>
                    <a:pt x="0" y="0"/>
                  </a:lnTo>
                  <a:lnTo>
                    <a:pt x="0" y="2434590"/>
                  </a:lnTo>
                  <a:lnTo>
                    <a:pt x="344170" y="2938779"/>
                  </a:lnTo>
                  <a:lnTo>
                    <a:pt x="2539" y="3328670"/>
                  </a:lnTo>
                  <a:lnTo>
                    <a:pt x="3110229" y="3328670"/>
                  </a:lnTo>
                  <a:lnTo>
                    <a:pt x="3451860" y="29387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016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3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50520" y="2938779"/>
                  </a:lnTo>
                  <a:lnTo>
                    <a:pt x="8890" y="3328670"/>
                  </a:lnTo>
                  <a:lnTo>
                    <a:pt x="166370" y="3328670"/>
                  </a:lnTo>
                  <a:lnTo>
                    <a:pt x="508000" y="2938779"/>
                  </a:lnTo>
                  <a:lnTo>
                    <a:pt x="163830" y="2434590"/>
                  </a:lnTo>
                  <a:lnTo>
                    <a:pt x="1638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016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30" y="0"/>
                  </a:moveTo>
                  <a:lnTo>
                    <a:pt x="163830" y="2434590"/>
                  </a:lnTo>
                  <a:lnTo>
                    <a:pt x="508000" y="2938779"/>
                  </a:lnTo>
                  <a:lnTo>
                    <a:pt x="166370" y="3328670"/>
                  </a:lnTo>
                  <a:lnTo>
                    <a:pt x="8890" y="3328670"/>
                  </a:lnTo>
                  <a:lnTo>
                    <a:pt x="350520" y="2938779"/>
                  </a:lnTo>
                  <a:lnTo>
                    <a:pt x="0" y="2434590"/>
                  </a:lnTo>
                  <a:lnTo>
                    <a:pt x="0" y="0"/>
                  </a:lnTo>
                  <a:lnTo>
                    <a:pt x="16383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3642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20320" y="0"/>
                  </a:lnTo>
                  <a:lnTo>
                    <a:pt x="20320" y="2434590"/>
                  </a:lnTo>
                  <a:lnTo>
                    <a:pt x="341630" y="2938779"/>
                  </a:lnTo>
                  <a:lnTo>
                    <a:pt x="0" y="3328670"/>
                  </a:lnTo>
                  <a:lnTo>
                    <a:pt x="158750" y="3328670"/>
                  </a:lnTo>
                  <a:lnTo>
                    <a:pt x="508000" y="2938779"/>
                  </a:lnTo>
                  <a:lnTo>
                    <a:pt x="177800" y="2430779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3642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177800" y="2430779"/>
                  </a:lnTo>
                  <a:lnTo>
                    <a:pt x="508000" y="2938779"/>
                  </a:lnTo>
                  <a:lnTo>
                    <a:pt x="158750" y="3328670"/>
                  </a:lnTo>
                  <a:lnTo>
                    <a:pt x="0" y="3328670"/>
                  </a:lnTo>
                  <a:lnTo>
                    <a:pt x="341630" y="2938779"/>
                  </a:lnTo>
                  <a:lnTo>
                    <a:pt x="20320" y="2434590"/>
                  </a:lnTo>
                  <a:lnTo>
                    <a:pt x="2032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43509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69">
                  <a:moveTo>
                    <a:pt x="19050" y="0"/>
                  </a:moveTo>
                  <a:lnTo>
                    <a:pt x="1015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59" y="38100"/>
                  </a:lnTo>
                  <a:lnTo>
                    <a:pt x="19050" y="39370"/>
                  </a:lnTo>
                  <a:lnTo>
                    <a:pt x="30479" y="38100"/>
                  </a:lnTo>
                  <a:lnTo>
                    <a:pt x="38100" y="29210"/>
                  </a:lnTo>
                  <a:lnTo>
                    <a:pt x="40639" y="19050"/>
                  </a:lnTo>
                  <a:lnTo>
                    <a:pt x="38100" y="10160"/>
                  </a:lnTo>
                  <a:lnTo>
                    <a:pt x="30479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43509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69">
                  <a:moveTo>
                    <a:pt x="40639" y="19050"/>
                  </a:moveTo>
                  <a:lnTo>
                    <a:pt x="38100" y="10160"/>
                  </a:lnTo>
                  <a:lnTo>
                    <a:pt x="30479" y="2539"/>
                  </a:lnTo>
                  <a:lnTo>
                    <a:pt x="19050" y="0"/>
                  </a:lnTo>
                  <a:lnTo>
                    <a:pt x="1015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59" y="38100"/>
                  </a:lnTo>
                  <a:lnTo>
                    <a:pt x="19050" y="39370"/>
                  </a:lnTo>
                  <a:lnTo>
                    <a:pt x="30479" y="38100"/>
                  </a:lnTo>
                  <a:lnTo>
                    <a:pt x="38100" y="29210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43509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19050" y="0"/>
                  </a:moveTo>
                  <a:lnTo>
                    <a:pt x="1015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59" y="36830"/>
                  </a:lnTo>
                  <a:lnTo>
                    <a:pt x="19050" y="38100"/>
                  </a:lnTo>
                  <a:lnTo>
                    <a:pt x="30479" y="36830"/>
                  </a:lnTo>
                  <a:lnTo>
                    <a:pt x="38100" y="29210"/>
                  </a:lnTo>
                  <a:lnTo>
                    <a:pt x="40639" y="19050"/>
                  </a:lnTo>
                  <a:lnTo>
                    <a:pt x="38100" y="8889"/>
                  </a:lnTo>
                  <a:lnTo>
                    <a:pt x="30479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43509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40639" y="19050"/>
                  </a:moveTo>
                  <a:lnTo>
                    <a:pt x="38100" y="8889"/>
                  </a:lnTo>
                  <a:lnTo>
                    <a:pt x="30479" y="1270"/>
                  </a:lnTo>
                  <a:lnTo>
                    <a:pt x="19050" y="0"/>
                  </a:lnTo>
                  <a:lnTo>
                    <a:pt x="1015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59" y="36830"/>
                  </a:lnTo>
                  <a:lnTo>
                    <a:pt x="19050" y="38100"/>
                  </a:lnTo>
                  <a:lnTo>
                    <a:pt x="30479" y="36830"/>
                  </a:lnTo>
                  <a:lnTo>
                    <a:pt x="38100" y="29210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43509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39" h="40639">
                  <a:moveTo>
                    <a:pt x="19050" y="0"/>
                  </a:moveTo>
                  <a:lnTo>
                    <a:pt x="1015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10159" y="38100"/>
                  </a:lnTo>
                  <a:lnTo>
                    <a:pt x="19050" y="40639"/>
                  </a:lnTo>
                  <a:lnTo>
                    <a:pt x="30479" y="38100"/>
                  </a:lnTo>
                  <a:lnTo>
                    <a:pt x="38100" y="33019"/>
                  </a:lnTo>
                  <a:lnTo>
                    <a:pt x="40639" y="20319"/>
                  </a:lnTo>
                  <a:lnTo>
                    <a:pt x="38100" y="13969"/>
                  </a:lnTo>
                  <a:lnTo>
                    <a:pt x="30479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43509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39" h="40639">
                  <a:moveTo>
                    <a:pt x="40639" y="20319"/>
                  </a:moveTo>
                  <a:lnTo>
                    <a:pt x="38100" y="13969"/>
                  </a:lnTo>
                  <a:lnTo>
                    <a:pt x="30479" y="3809"/>
                  </a:lnTo>
                  <a:lnTo>
                    <a:pt x="19050" y="0"/>
                  </a:lnTo>
                  <a:lnTo>
                    <a:pt x="1015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10159" y="38100"/>
                  </a:lnTo>
                  <a:lnTo>
                    <a:pt x="19050" y="40639"/>
                  </a:lnTo>
                  <a:lnTo>
                    <a:pt x="30479" y="38100"/>
                  </a:lnTo>
                  <a:lnTo>
                    <a:pt x="38100" y="33019"/>
                  </a:lnTo>
                  <a:lnTo>
                    <a:pt x="40639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40969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69">
                  <a:moveTo>
                    <a:pt x="20319" y="0"/>
                  </a:moveTo>
                  <a:lnTo>
                    <a:pt x="10160" y="126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29209"/>
                  </a:lnTo>
                  <a:lnTo>
                    <a:pt x="10160" y="35559"/>
                  </a:lnTo>
                  <a:lnTo>
                    <a:pt x="20319" y="39369"/>
                  </a:lnTo>
                  <a:lnTo>
                    <a:pt x="30480" y="35559"/>
                  </a:lnTo>
                  <a:lnTo>
                    <a:pt x="38100" y="29209"/>
                  </a:lnTo>
                  <a:lnTo>
                    <a:pt x="40640" y="19050"/>
                  </a:lnTo>
                  <a:lnTo>
                    <a:pt x="38100" y="10159"/>
                  </a:lnTo>
                  <a:lnTo>
                    <a:pt x="30480" y="1269"/>
                  </a:lnTo>
                  <a:lnTo>
                    <a:pt x="203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40969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69">
                  <a:moveTo>
                    <a:pt x="40640" y="19050"/>
                  </a:moveTo>
                  <a:lnTo>
                    <a:pt x="38100" y="10159"/>
                  </a:lnTo>
                  <a:lnTo>
                    <a:pt x="30480" y="1269"/>
                  </a:lnTo>
                  <a:lnTo>
                    <a:pt x="20319" y="0"/>
                  </a:lnTo>
                  <a:lnTo>
                    <a:pt x="10160" y="126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29209"/>
                  </a:lnTo>
                  <a:lnTo>
                    <a:pt x="10160" y="35559"/>
                  </a:lnTo>
                  <a:lnTo>
                    <a:pt x="20319" y="39369"/>
                  </a:lnTo>
                  <a:lnTo>
                    <a:pt x="30480" y="35559"/>
                  </a:lnTo>
                  <a:lnTo>
                    <a:pt x="38100" y="29209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43509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70">
                  <a:moveTo>
                    <a:pt x="19050" y="0"/>
                  </a:moveTo>
                  <a:lnTo>
                    <a:pt x="1015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0479" y="34290"/>
                  </a:lnTo>
                  <a:lnTo>
                    <a:pt x="38100" y="29210"/>
                  </a:lnTo>
                  <a:lnTo>
                    <a:pt x="40639" y="19050"/>
                  </a:lnTo>
                  <a:lnTo>
                    <a:pt x="38100" y="10160"/>
                  </a:lnTo>
                  <a:lnTo>
                    <a:pt x="30479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43509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70">
                  <a:moveTo>
                    <a:pt x="40639" y="19050"/>
                  </a:moveTo>
                  <a:lnTo>
                    <a:pt x="38100" y="10160"/>
                  </a:lnTo>
                  <a:lnTo>
                    <a:pt x="30479" y="2540"/>
                  </a:lnTo>
                  <a:lnTo>
                    <a:pt x="19050" y="0"/>
                  </a:lnTo>
                  <a:lnTo>
                    <a:pt x="1015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0479" y="34290"/>
                  </a:lnTo>
                  <a:lnTo>
                    <a:pt x="38100" y="29210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43509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19050" y="0"/>
                  </a:moveTo>
                  <a:lnTo>
                    <a:pt x="1015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59" y="35560"/>
                  </a:lnTo>
                  <a:lnTo>
                    <a:pt x="19050" y="38100"/>
                  </a:lnTo>
                  <a:lnTo>
                    <a:pt x="30479" y="35560"/>
                  </a:lnTo>
                  <a:lnTo>
                    <a:pt x="38100" y="29210"/>
                  </a:lnTo>
                  <a:lnTo>
                    <a:pt x="40639" y="19050"/>
                  </a:lnTo>
                  <a:lnTo>
                    <a:pt x="38100" y="8890"/>
                  </a:lnTo>
                  <a:lnTo>
                    <a:pt x="30479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43509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40639" y="19050"/>
                  </a:moveTo>
                  <a:lnTo>
                    <a:pt x="38100" y="8890"/>
                  </a:lnTo>
                  <a:lnTo>
                    <a:pt x="30479" y="1270"/>
                  </a:lnTo>
                  <a:lnTo>
                    <a:pt x="19050" y="0"/>
                  </a:lnTo>
                  <a:lnTo>
                    <a:pt x="1015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59" y="35560"/>
                  </a:lnTo>
                  <a:lnTo>
                    <a:pt x="19050" y="38100"/>
                  </a:lnTo>
                  <a:lnTo>
                    <a:pt x="30479" y="35560"/>
                  </a:lnTo>
                  <a:lnTo>
                    <a:pt x="38100" y="29210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0969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20319" y="0"/>
                  </a:move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60" y="35560"/>
                  </a:lnTo>
                  <a:lnTo>
                    <a:pt x="20319" y="38100"/>
                  </a:lnTo>
                  <a:lnTo>
                    <a:pt x="30480" y="35560"/>
                  </a:lnTo>
                  <a:lnTo>
                    <a:pt x="38100" y="27939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69"/>
                  </a:lnTo>
                  <a:lnTo>
                    <a:pt x="203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0969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69"/>
                  </a:lnTo>
                  <a:lnTo>
                    <a:pt x="20319" y="0"/>
                  </a:ln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60" y="35560"/>
                  </a:lnTo>
                  <a:lnTo>
                    <a:pt x="20319" y="38100"/>
                  </a:lnTo>
                  <a:lnTo>
                    <a:pt x="30480" y="35560"/>
                  </a:lnTo>
                  <a:lnTo>
                    <a:pt x="38100" y="27939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4442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4442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4442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4442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4442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19050" y="0"/>
                  </a:move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4442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39370" y="20319"/>
                  </a:move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4416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4416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4442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4442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4442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4442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4416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4416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62279" y="2379980"/>
              <a:ext cx="2725420" cy="2620010"/>
            </a:xfrm>
            <a:custGeom>
              <a:avLst/>
              <a:gdLst/>
              <a:ahLst/>
              <a:cxnLst/>
              <a:rect l="l" t="t" r="r" b="b"/>
              <a:pathLst>
                <a:path w="2725420" h="2620010">
                  <a:moveTo>
                    <a:pt x="0" y="1270"/>
                  </a:moveTo>
                  <a:lnTo>
                    <a:pt x="1198880" y="0"/>
                  </a:lnTo>
                </a:path>
                <a:path w="2725420" h="2620010">
                  <a:moveTo>
                    <a:pt x="0" y="176530"/>
                  </a:moveTo>
                  <a:lnTo>
                    <a:pt x="1112520" y="176530"/>
                  </a:lnTo>
                </a:path>
                <a:path w="2725420" h="2620010">
                  <a:moveTo>
                    <a:pt x="0" y="354330"/>
                  </a:moveTo>
                  <a:lnTo>
                    <a:pt x="359410" y="354330"/>
                  </a:lnTo>
                </a:path>
                <a:path w="2725420" h="2620010">
                  <a:moveTo>
                    <a:pt x="0" y="529590"/>
                  </a:moveTo>
                  <a:lnTo>
                    <a:pt x="359410" y="529590"/>
                  </a:lnTo>
                </a:path>
                <a:path w="2725420" h="2620010">
                  <a:moveTo>
                    <a:pt x="0" y="708660"/>
                  </a:moveTo>
                  <a:lnTo>
                    <a:pt x="1052830" y="708660"/>
                  </a:lnTo>
                </a:path>
                <a:path w="2725420" h="2620010">
                  <a:moveTo>
                    <a:pt x="0" y="887730"/>
                  </a:moveTo>
                  <a:lnTo>
                    <a:pt x="1198880" y="887730"/>
                  </a:lnTo>
                </a:path>
                <a:path w="2725420" h="2620010">
                  <a:moveTo>
                    <a:pt x="0" y="1066800"/>
                  </a:moveTo>
                  <a:lnTo>
                    <a:pt x="1018539" y="1068070"/>
                  </a:lnTo>
                </a:path>
                <a:path w="2725420" h="2620010">
                  <a:moveTo>
                    <a:pt x="0" y="1244600"/>
                  </a:moveTo>
                  <a:lnTo>
                    <a:pt x="1052830" y="1244600"/>
                  </a:lnTo>
                </a:path>
                <a:path w="2725420" h="2620010">
                  <a:moveTo>
                    <a:pt x="0" y="1421130"/>
                  </a:moveTo>
                  <a:lnTo>
                    <a:pt x="840739" y="1421130"/>
                  </a:lnTo>
                </a:path>
                <a:path w="2725420" h="2620010">
                  <a:moveTo>
                    <a:pt x="0" y="1598930"/>
                  </a:moveTo>
                  <a:lnTo>
                    <a:pt x="1198880" y="1598930"/>
                  </a:lnTo>
                </a:path>
                <a:path w="2725420" h="2620010">
                  <a:moveTo>
                    <a:pt x="1427480" y="1270"/>
                  </a:moveTo>
                  <a:lnTo>
                    <a:pt x="1731009" y="1270"/>
                  </a:lnTo>
                </a:path>
                <a:path w="2725420" h="2620010">
                  <a:moveTo>
                    <a:pt x="1427480" y="179070"/>
                  </a:moveTo>
                  <a:lnTo>
                    <a:pt x="1673859" y="179070"/>
                  </a:lnTo>
                </a:path>
                <a:path w="2725420" h="2620010">
                  <a:moveTo>
                    <a:pt x="1427480" y="711200"/>
                  </a:moveTo>
                  <a:lnTo>
                    <a:pt x="1701800" y="711200"/>
                  </a:lnTo>
                </a:path>
                <a:path w="2725420" h="2620010">
                  <a:moveTo>
                    <a:pt x="1427480" y="887730"/>
                  </a:moveTo>
                  <a:lnTo>
                    <a:pt x="1695450" y="887730"/>
                  </a:lnTo>
                </a:path>
                <a:path w="2725420" h="2620010">
                  <a:moveTo>
                    <a:pt x="1427480" y="1066800"/>
                  </a:moveTo>
                  <a:lnTo>
                    <a:pt x="1708150" y="1069340"/>
                  </a:lnTo>
                </a:path>
                <a:path w="2725420" h="2620010">
                  <a:moveTo>
                    <a:pt x="1427480" y="1421130"/>
                  </a:moveTo>
                  <a:lnTo>
                    <a:pt x="1715770" y="1421130"/>
                  </a:lnTo>
                </a:path>
                <a:path w="2725420" h="2620010">
                  <a:moveTo>
                    <a:pt x="1427480" y="1598930"/>
                  </a:moveTo>
                  <a:lnTo>
                    <a:pt x="1732280" y="1598930"/>
                  </a:lnTo>
                </a:path>
                <a:path w="2725420" h="2620010">
                  <a:moveTo>
                    <a:pt x="1931670" y="1270"/>
                  </a:moveTo>
                  <a:lnTo>
                    <a:pt x="2150110" y="1270"/>
                  </a:lnTo>
                </a:path>
                <a:path w="2725420" h="2620010">
                  <a:moveTo>
                    <a:pt x="1931670" y="175260"/>
                  </a:moveTo>
                  <a:lnTo>
                    <a:pt x="2143760" y="175260"/>
                  </a:lnTo>
                </a:path>
                <a:path w="2725420" h="2620010">
                  <a:moveTo>
                    <a:pt x="1931670" y="706120"/>
                  </a:moveTo>
                  <a:lnTo>
                    <a:pt x="2132330" y="706120"/>
                  </a:lnTo>
                </a:path>
                <a:path w="2725420" h="2620010">
                  <a:moveTo>
                    <a:pt x="1931670" y="882650"/>
                  </a:moveTo>
                  <a:lnTo>
                    <a:pt x="2178050" y="882650"/>
                  </a:lnTo>
                </a:path>
                <a:path w="2725420" h="2620010">
                  <a:moveTo>
                    <a:pt x="1931670" y="1064260"/>
                  </a:moveTo>
                  <a:lnTo>
                    <a:pt x="2136140" y="1065530"/>
                  </a:lnTo>
                </a:path>
                <a:path w="2725420" h="2620010">
                  <a:moveTo>
                    <a:pt x="1931670" y="1421130"/>
                  </a:moveTo>
                  <a:lnTo>
                    <a:pt x="2193290" y="1421130"/>
                  </a:lnTo>
                </a:path>
                <a:path w="2725420" h="2620010">
                  <a:moveTo>
                    <a:pt x="1931670" y="1598930"/>
                  </a:moveTo>
                  <a:lnTo>
                    <a:pt x="2156460" y="1598930"/>
                  </a:lnTo>
                </a:path>
                <a:path w="2725420" h="2620010">
                  <a:moveTo>
                    <a:pt x="2420620" y="1270"/>
                  </a:moveTo>
                  <a:lnTo>
                    <a:pt x="2719070" y="1270"/>
                  </a:lnTo>
                </a:path>
                <a:path w="2725420" h="2620010">
                  <a:moveTo>
                    <a:pt x="2420620" y="176530"/>
                  </a:moveTo>
                  <a:lnTo>
                    <a:pt x="2668270" y="176530"/>
                  </a:lnTo>
                </a:path>
                <a:path w="2725420" h="2620010">
                  <a:moveTo>
                    <a:pt x="2420620" y="708660"/>
                  </a:moveTo>
                  <a:lnTo>
                    <a:pt x="2693670" y="708660"/>
                  </a:lnTo>
                </a:path>
                <a:path w="2725420" h="2620010">
                  <a:moveTo>
                    <a:pt x="2420620" y="887730"/>
                  </a:moveTo>
                  <a:lnTo>
                    <a:pt x="2686050" y="887730"/>
                  </a:lnTo>
                </a:path>
                <a:path w="2725420" h="2620010">
                  <a:moveTo>
                    <a:pt x="2420620" y="1068070"/>
                  </a:moveTo>
                  <a:lnTo>
                    <a:pt x="2700020" y="1068070"/>
                  </a:lnTo>
                </a:path>
                <a:path w="2725420" h="2620010">
                  <a:moveTo>
                    <a:pt x="2420620" y="1598930"/>
                  </a:moveTo>
                  <a:lnTo>
                    <a:pt x="2725420" y="1598930"/>
                  </a:lnTo>
                </a:path>
                <a:path w="2725420" h="2620010">
                  <a:moveTo>
                    <a:pt x="41910" y="1906270"/>
                  </a:moveTo>
                  <a:lnTo>
                    <a:pt x="1093470" y="1906270"/>
                  </a:lnTo>
                </a:path>
                <a:path w="2725420" h="2620010">
                  <a:moveTo>
                    <a:pt x="137160" y="2032000"/>
                  </a:moveTo>
                  <a:lnTo>
                    <a:pt x="1115060" y="2032000"/>
                  </a:lnTo>
                </a:path>
                <a:path w="2725420" h="2620010">
                  <a:moveTo>
                    <a:pt x="276860" y="2174240"/>
                  </a:moveTo>
                  <a:lnTo>
                    <a:pt x="935989" y="2176780"/>
                  </a:lnTo>
                </a:path>
                <a:path w="2725420" h="2620010">
                  <a:moveTo>
                    <a:pt x="267970" y="2418080"/>
                  </a:moveTo>
                  <a:lnTo>
                    <a:pt x="1318259" y="2418080"/>
                  </a:lnTo>
                </a:path>
                <a:path w="2725420" h="2620010">
                  <a:moveTo>
                    <a:pt x="170179" y="2528570"/>
                  </a:moveTo>
                  <a:lnTo>
                    <a:pt x="1219200" y="2528570"/>
                  </a:lnTo>
                </a:path>
                <a:path w="2725420" h="2620010">
                  <a:moveTo>
                    <a:pt x="1475739" y="1908810"/>
                  </a:moveTo>
                  <a:lnTo>
                    <a:pt x="1752600" y="1908810"/>
                  </a:lnTo>
                </a:path>
                <a:path w="2725420" h="2620010">
                  <a:moveTo>
                    <a:pt x="1524000" y="1950720"/>
                  </a:moveTo>
                  <a:lnTo>
                    <a:pt x="1720850" y="1950720"/>
                  </a:lnTo>
                </a:path>
                <a:path w="2725420" h="2620010">
                  <a:moveTo>
                    <a:pt x="2014220" y="1908810"/>
                  </a:moveTo>
                  <a:lnTo>
                    <a:pt x="2260600" y="1908810"/>
                  </a:lnTo>
                </a:path>
                <a:path w="2725420" h="2620010">
                  <a:moveTo>
                    <a:pt x="2057400" y="1950720"/>
                  </a:moveTo>
                  <a:lnTo>
                    <a:pt x="2230120" y="1950720"/>
                  </a:lnTo>
                </a:path>
                <a:path w="2725420" h="2620010">
                  <a:moveTo>
                    <a:pt x="2487930" y="1908810"/>
                  </a:moveTo>
                  <a:lnTo>
                    <a:pt x="2658110" y="1908810"/>
                  </a:lnTo>
                </a:path>
                <a:path w="2725420" h="2620010">
                  <a:moveTo>
                    <a:pt x="2518410" y="1950720"/>
                  </a:moveTo>
                  <a:lnTo>
                    <a:pt x="2637790" y="1950720"/>
                  </a:lnTo>
                </a:path>
                <a:path w="2725420" h="2620010">
                  <a:moveTo>
                    <a:pt x="111760" y="2620010"/>
                  </a:moveTo>
                  <a:lnTo>
                    <a:pt x="1160780" y="262001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90169" y="4216400"/>
              <a:ext cx="3782060" cy="504190"/>
            </a:xfrm>
            <a:custGeom>
              <a:avLst/>
              <a:gdLst/>
              <a:ahLst/>
              <a:cxnLst/>
              <a:rect l="l" t="t" r="r" b="b"/>
              <a:pathLst>
                <a:path w="3782060" h="504189">
                  <a:moveTo>
                    <a:pt x="0" y="0"/>
                  </a:moveTo>
                  <a:lnTo>
                    <a:pt x="3451859" y="0"/>
                  </a:lnTo>
                </a:path>
                <a:path w="3782060" h="504189">
                  <a:moveTo>
                    <a:pt x="3782059" y="504189"/>
                  </a:moveTo>
                  <a:lnTo>
                    <a:pt x="350520" y="50418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2119" y="2019300"/>
              <a:ext cx="102870" cy="1714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00710" y="2066290"/>
              <a:ext cx="93980" cy="1244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744219" y="202819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29" h="153669">
                  <a:moveTo>
                    <a:pt x="0" y="0"/>
                  </a:moveTo>
                  <a:lnTo>
                    <a:pt x="0" y="133350"/>
                  </a:lnTo>
                  <a:lnTo>
                    <a:pt x="11429" y="15367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00100" y="2066290"/>
              <a:ext cx="92709" cy="1244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943609" y="2075180"/>
              <a:ext cx="347980" cy="106680"/>
            </a:xfrm>
            <a:custGeom>
              <a:avLst/>
              <a:gdLst/>
              <a:ahLst/>
              <a:cxnLst/>
              <a:rect l="l" t="t" r="r" b="b"/>
              <a:pathLst>
                <a:path w="347980" h="106680">
                  <a:moveTo>
                    <a:pt x="0" y="106680"/>
                  </a:moveTo>
                  <a:lnTo>
                    <a:pt x="0" y="0"/>
                  </a:lnTo>
                  <a:lnTo>
                    <a:pt x="57150" y="0"/>
                  </a:lnTo>
                  <a:lnTo>
                    <a:pt x="74930" y="26670"/>
                  </a:lnTo>
                  <a:lnTo>
                    <a:pt x="74930" y="106680"/>
                  </a:lnTo>
                </a:path>
                <a:path w="347980" h="106680">
                  <a:moveTo>
                    <a:pt x="212090" y="106680"/>
                  </a:moveTo>
                  <a:lnTo>
                    <a:pt x="138430" y="106680"/>
                  </a:lnTo>
                  <a:lnTo>
                    <a:pt x="138430" y="0"/>
                  </a:lnTo>
                  <a:lnTo>
                    <a:pt x="207009" y="0"/>
                  </a:lnTo>
                </a:path>
                <a:path w="347980" h="106680">
                  <a:moveTo>
                    <a:pt x="270509" y="53340"/>
                  </a:moveTo>
                  <a:lnTo>
                    <a:pt x="347980" y="53340"/>
                  </a:lnTo>
                  <a:lnTo>
                    <a:pt x="347980" y="0"/>
                  </a:lnTo>
                  <a:lnTo>
                    <a:pt x="270509" y="0"/>
                  </a:lnTo>
                  <a:lnTo>
                    <a:pt x="270509" y="106680"/>
                  </a:lnTo>
                  <a:lnTo>
                    <a:pt x="34798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463039" y="2019300"/>
              <a:ext cx="104140" cy="1714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628139" y="207518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90" y="0"/>
                  </a:lnTo>
                  <a:lnTo>
                    <a:pt x="73660" y="21590"/>
                  </a:lnTo>
                  <a:lnTo>
                    <a:pt x="73660" y="106680"/>
                  </a:lnTo>
                </a:path>
                <a:path w="349250" h="106680">
                  <a:moveTo>
                    <a:pt x="132080" y="53340"/>
                  </a:moveTo>
                  <a:lnTo>
                    <a:pt x="208280" y="53340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80"/>
                  </a:lnTo>
                  <a:lnTo>
                    <a:pt x="208280" y="106680"/>
                  </a:lnTo>
                </a:path>
                <a:path w="349250" h="106680">
                  <a:moveTo>
                    <a:pt x="271780" y="53340"/>
                  </a:moveTo>
                  <a:lnTo>
                    <a:pt x="349250" y="53340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80"/>
                  </a:lnTo>
                  <a:lnTo>
                    <a:pt x="34925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87400" y="24676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13055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lnTo>
                    <a:pt x="3130550" y="243459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87400" y="24676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451860" y="2938779"/>
                  </a:moveTo>
                  <a:lnTo>
                    <a:pt x="3130550" y="2434590"/>
                  </a:lnTo>
                  <a:lnTo>
                    <a:pt x="3130550" y="0"/>
                  </a:ln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2356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50520" y="2938779"/>
                  </a:lnTo>
                  <a:lnTo>
                    <a:pt x="8889" y="3328670"/>
                  </a:lnTo>
                  <a:lnTo>
                    <a:pt x="166370" y="3328670"/>
                  </a:lnTo>
                  <a:lnTo>
                    <a:pt x="507999" y="2938779"/>
                  </a:lnTo>
                  <a:lnTo>
                    <a:pt x="163829" y="243459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2356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163829" y="2434590"/>
                  </a:lnTo>
                  <a:lnTo>
                    <a:pt x="507999" y="2938779"/>
                  </a:lnTo>
                  <a:lnTo>
                    <a:pt x="166370" y="3328670"/>
                  </a:lnTo>
                  <a:lnTo>
                    <a:pt x="8889" y="3328670"/>
                  </a:lnTo>
                  <a:lnTo>
                    <a:pt x="350520" y="2938779"/>
                  </a:lnTo>
                  <a:lnTo>
                    <a:pt x="0" y="2434590"/>
                  </a:lnTo>
                  <a:lnTo>
                    <a:pt x="0" y="0"/>
                  </a:lnTo>
                  <a:lnTo>
                    <a:pt x="16382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89762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20320" y="0"/>
                  </a:lnTo>
                  <a:lnTo>
                    <a:pt x="20320" y="2434590"/>
                  </a:lnTo>
                  <a:lnTo>
                    <a:pt x="341630" y="2938779"/>
                  </a:lnTo>
                  <a:lnTo>
                    <a:pt x="0" y="3328670"/>
                  </a:lnTo>
                  <a:lnTo>
                    <a:pt x="158750" y="3328670"/>
                  </a:lnTo>
                  <a:lnTo>
                    <a:pt x="508000" y="2938779"/>
                  </a:lnTo>
                  <a:lnTo>
                    <a:pt x="177800" y="2430779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389762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177800" y="2430779"/>
                  </a:lnTo>
                  <a:lnTo>
                    <a:pt x="508000" y="2938779"/>
                  </a:lnTo>
                  <a:lnTo>
                    <a:pt x="158750" y="3328670"/>
                  </a:lnTo>
                  <a:lnTo>
                    <a:pt x="0" y="3328670"/>
                  </a:lnTo>
                  <a:lnTo>
                    <a:pt x="341630" y="2938779"/>
                  </a:lnTo>
                  <a:lnTo>
                    <a:pt x="20320" y="2434590"/>
                  </a:lnTo>
                  <a:lnTo>
                    <a:pt x="2032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76910" y="25869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19050" y="0"/>
                  </a:move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76910" y="25869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76910" y="29171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76910" y="29171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76910" y="32588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19050" y="0"/>
                  </a:move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76910" y="32588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40640" y="20319"/>
                  </a:move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74369" y="36207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20320" y="0"/>
                  </a:moveTo>
                  <a:lnTo>
                    <a:pt x="10159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49"/>
                  </a:ln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674369" y="36207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39" y="19049"/>
                  </a:move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76910" y="39801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76910" y="39801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76910" y="43459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676910" y="43459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674369" y="47117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20320" y="0"/>
                  </a:move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674369" y="47117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39" y="19050"/>
                  </a:move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977640" y="25869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977640" y="25869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977640" y="29171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977640" y="29171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977640" y="32588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19050" y="0"/>
                  </a:move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977640" y="32588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39370" y="20319"/>
                  </a:move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975099" y="36207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10160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49"/>
                  </a:ln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3975099" y="36207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49"/>
                  </a:move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3977640" y="39801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3977640" y="39801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977640" y="43459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977640" y="43459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975099" y="47117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975099" y="47117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995680" y="3065780"/>
              <a:ext cx="2725420" cy="2620010"/>
            </a:xfrm>
            <a:custGeom>
              <a:avLst/>
              <a:gdLst/>
              <a:ahLst/>
              <a:cxnLst/>
              <a:rect l="l" t="t" r="r" b="b"/>
              <a:pathLst>
                <a:path w="2725420" h="2620010">
                  <a:moveTo>
                    <a:pt x="0" y="1270"/>
                  </a:moveTo>
                  <a:lnTo>
                    <a:pt x="1198880" y="0"/>
                  </a:lnTo>
                </a:path>
                <a:path w="2725420" h="2620010">
                  <a:moveTo>
                    <a:pt x="0" y="176530"/>
                  </a:moveTo>
                  <a:lnTo>
                    <a:pt x="1112520" y="176530"/>
                  </a:lnTo>
                </a:path>
                <a:path w="2725420" h="2620010">
                  <a:moveTo>
                    <a:pt x="0" y="354330"/>
                  </a:moveTo>
                  <a:lnTo>
                    <a:pt x="1028700" y="354330"/>
                  </a:lnTo>
                </a:path>
                <a:path w="2725420" h="2620010">
                  <a:moveTo>
                    <a:pt x="0" y="529590"/>
                  </a:moveTo>
                  <a:lnTo>
                    <a:pt x="1088389" y="529590"/>
                  </a:lnTo>
                </a:path>
                <a:path w="2725420" h="2620010">
                  <a:moveTo>
                    <a:pt x="0" y="708660"/>
                  </a:moveTo>
                  <a:lnTo>
                    <a:pt x="1052830" y="708660"/>
                  </a:lnTo>
                </a:path>
                <a:path w="2725420" h="2620010">
                  <a:moveTo>
                    <a:pt x="0" y="887730"/>
                  </a:moveTo>
                  <a:lnTo>
                    <a:pt x="1198880" y="887730"/>
                  </a:lnTo>
                </a:path>
                <a:path w="2725420" h="2620010">
                  <a:moveTo>
                    <a:pt x="0" y="1066800"/>
                  </a:moveTo>
                  <a:lnTo>
                    <a:pt x="1018539" y="1068070"/>
                  </a:lnTo>
                </a:path>
                <a:path w="2725420" h="2620010">
                  <a:moveTo>
                    <a:pt x="0" y="1244600"/>
                  </a:moveTo>
                  <a:lnTo>
                    <a:pt x="1052830" y="1244600"/>
                  </a:lnTo>
                </a:path>
                <a:path w="2725420" h="2620010">
                  <a:moveTo>
                    <a:pt x="0" y="1421130"/>
                  </a:moveTo>
                  <a:lnTo>
                    <a:pt x="840739" y="1421130"/>
                  </a:lnTo>
                </a:path>
                <a:path w="2725420" h="2620010">
                  <a:moveTo>
                    <a:pt x="0" y="1598930"/>
                  </a:moveTo>
                  <a:lnTo>
                    <a:pt x="1198880" y="1598930"/>
                  </a:lnTo>
                </a:path>
                <a:path w="2725420" h="2620010">
                  <a:moveTo>
                    <a:pt x="1427480" y="1270"/>
                  </a:moveTo>
                  <a:lnTo>
                    <a:pt x="1731009" y="1270"/>
                  </a:lnTo>
                </a:path>
                <a:path w="2725420" h="2620010">
                  <a:moveTo>
                    <a:pt x="1427480" y="179070"/>
                  </a:moveTo>
                  <a:lnTo>
                    <a:pt x="1673859" y="179070"/>
                  </a:lnTo>
                </a:path>
                <a:path w="2725420" h="2620010">
                  <a:moveTo>
                    <a:pt x="1427480" y="711200"/>
                  </a:moveTo>
                  <a:lnTo>
                    <a:pt x="1701800" y="711200"/>
                  </a:lnTo>
                </a:path>
                <a:path w="2725420" h="2620010">
                  <a:moveTo>
                    <a:pt x="1427480" y="887730"/>
                  </a:moveTo>
                  <a:lnTo>
                    <a:pt x="1695450" y="887730"/>
                  </a:lnTo>
                </a:path>
                <a:path w="2725420" h="2620010">
                  <a:moveTo>
                    <a:pt x="1427480" y="1066800"/>
                  </a:moveTo>
                  <a:lnTo>
                    <a:pt x="1708150" y="1069340"/>
                  </a:lnTo>
                </a:path>
                <a:path w="2725420" h="2620010">
                  <a:moveTo>
                    <a:pt x="1427480" y="1244600"/>
                  </a:moveTo>
                  <a:lnTo>
                    <a:pt x="1687830" y="1244600"/>
                  </a:lnTo>
                </a:path>
                <a:path w="2725420" h="2620010">
                  <a:moveTo>
                    <a:pt x="1427480" y="1421130"/>
                  </a:moveTo>
                  <a:lnTo>
                    <a:pt x="1715770" y="1421130"/>
                  </a:lnTo>
                </a:path>
                <a:path w="2725420" h="2620010">
                  <a:moveTo>
                    <a:pt x="1427480" y="1598930"/>
                  </a:moveTo>
                  <a:lnTo>
                    <a:pt x="1732280" y="1598930"/>
                  </a:lnTo>
                </a:path>
                <a:path w="2725420" h="2620010">
                  <a:moveTo>
                    <a:pt x="1931670" y="1270"/>
                  </a:moveTo>
                  <a:lnTo>
                    <a:pt x="2150110" y="1270"/>
                  </a:lnTo>
                </a:path>
                <a:path w="2725420" h="2620010">
                  <a:moveTo>
                    <a:pt x="1931670" y="175260"/>
                  </a:moveTo>
                  <a:lnTo>
                    <a:pt x="2143760" y="175260"/>
                  </a:lnTo>
                </a:path>
                <a:path w="2725420" h="2620010">
                  <a:moveTo>
                    <a:pt x="1931670" y="706120"/>
                  </a:moveTo>
                  <a:lnTo>
                    <a:pt x="2132330" y="706120"/>
                  </a:lnTo>
                </a:path>
                <a:path w="2725420" h="2620010">
                  <a:moveTo>
                    <a:pt x="1931670" y="882650"/>
                  </a:moveTo>
                  <a:lnTo>
                    <a:pt x="2178050" y="882650"/>
                  </a:lnTo>
                </a:path>
                <a:path w="2725420" h="2620010">
                  <a:moveTo>
                    <a:pt x="1931670" y="1064260"/>
                  </a:moveTo>
                  <a:lnTo>
                    <a:pt x="2136140" y="1065530"/>
                  </a:lnTo>
                </a:path>
                <a:path w="2725420" h="2620010">
                  <a:moveTo>
                    <a:pt x="1931670" y="1242060"/>
                  </a:moveTo>
                  <a:lnTo>
                    <a:pt x="2124710" y="1242060"/>
                  </a:lnTo>
                </a:path>
                <a:path w="2725420" h="2620010">
                  <a:moveTo>
                    <a:pt x="1931670" y="1421130"/>
                  </a:moveTo>
                  <a:lnTo>
                    <a:pt x="2193290" y="1421130"/>
                  </a:lnTo>
                </a:path>
                <a:path w="2725420" h="2620010">
                  <a:moveTo>
                    <a:pt x="1931670" y="1598930"/>
                  </a:moveTo>
                  <a:lnTo>
                    <a:pt x="2156460" y="1598930"/>
                  </a:lnTo>
                </a:path>
                <a:path w="2725420" h="2620010">
                  <a:moveTo>
                    <a:pt x="2420620" y="1270"/>
                  </a:moveTo>
                  <a:lnTo>
                    <a:pt x="2719070" y="1270"/>
                  </a:lnTo>
                </a:path>
                <a:path w="2725420" h="2620010">
                  <a:moveTo>
                    <a:pt x="2420620" y="176530"/>
                  </a:moveTo>
                  <a:lnTo>
                    <a:pt x="2668270" y="176530"/>
                  </a:lnTo>
                </a:path>
                <a:path w="2725420" h="2620010">
                  <a:moveTo>
                    <a:pt x="2420620" y="708660"/>
                  </a:moveTo>
                  <a:lnTo>
                    <a:pt x="2693670" y="708660"/>
                  </a:lnTo>
                </a:path>
                <a:path w="2725420" h="2620010">
                  <a:moveTo>
                    <a:pt x="2420620" y="887730"/>
                  </a:moveTo>
                  <a:lnTo>
                    <a:pt x="2686049" y="887730"/>
                  </a:lnTo>
                </a:path>
                <a:path w="2725420" h="2620010">
                  <a:moveTo>
                    <a:pt x="2420620" y="1068070"/>
                  </a:moveTo>
                  <a:lnTo>
                    <a:pt x="2700020" y="1068070"/>
                  </a:lnTo>
                </a:path>
                <a:path w="2725420" h="2620010">
                  <a:moveTo>
                    <a:pt x="2420620" y="1242060"/>
                  </a:moveTo>
                  <a:lnTo>
                    <a:pt x="2678430" y="1242060"/>
                  </a:lnTo>
                </a:path>
                <a:path w="2725420" h="2620010">
                  <a:moveTo>
                    <a:pt x="2420620" y="1421130"/>
                  </a:moveTo>
                  <a:lnTo>
                    <a:pt x="2705099" y="1421130"/>
                  </a:lnTo>
                </a:path>
                <a:path w="2725420" h="2620010">
                  <a:moveTo>
                    <a:pt x="2420620" y="1598930"/>
                  </a:moveTo>
                  <a:lnTo>
                    <a:pt x="2725420" y="1598930"/>
                  </a:lnTo>
                </a:path>
                <a:path w="2725420" h="2620010">
                  <a:moveTo>
                    <a:pt x="41909" y="1906270"/>
                  </a:moveTo>
                  <a:lnTo>
                    <a:pt x="1093470" y="1906270"/>
                  </a:lnTo>
                </a:path>
                <a:path w="2725420" h="2620010">
                  <a:moveTo>
                    <a:pt x="137159" y="2032000"/>
                  </a:moveTo>
                  <a:lnTo>
                    <a:pt x="1115059" y="2032000"/>
                  </a:lnTo>
                </a:path>
                <a:path w="2725420" h="2620010">
                  <a:moveTo>
                    <a:pt x="276859" y="2174240"/>
                  </a:moveTo>
                  <a:lnTo>
                    <a:pt x="935989" y="2176780"/>
                  </a:lnTo>
                </a:path>
                <a:path w="2725420" h="2620010">
                  <a:moveTo>
                    <a:pt x="267969" y="2418080"/>
                  </a:moveTo>
                  <a:lnTo>
                    <a:pt x="1318259" y="2418080"/>
                  </a:lnTo>
                </a:path>
                <a:path w="2725420" h="2620010">
                  <a:moveTo>
                    <a:pt x="170179" y="2528570"/>
                  </a:moveTo>
                  <a:lnTo>
                    <a:pt x="1219200" y="2528570"/>
                  </a:lnTo>
                </a:path>
                <a:path w="2725420" h="2620010">
                  <a:moveTo>
                    <a:pt x="1475739" y="1908810"/>
                  </a:moveTo>
                  <a:lnTo>
                    <a:pt x="1752600" y="1908810"/>
                  </a:lnTo>
                </a:path>
                <a:path w="2725420" h="2620010">
                  <a:moveTo>
                    <a:pt x="1524000" y="1950720"/>
                  </a:moveTo>
                  <a:lnTo>
                    <a:pt x="1720850" y="1950720"/>
                  </a:lnTo>
                </a:path>
                <a:path w="2725420" h="2620010">
                  <a:moveTo>
                    <a:pt x="2014220" y="1908810"/>
                  </a:moveTo>
                  <a:lnTo>
                    <a:pt x="2260599" y="1908810"/>
                  </a:lnTo>
                </a:path>
                <a:path w="2725420" h="2620010">
                  <a:moveTo>
                    <a:pt x="2057400" y="1950720"/>
                  </a:moveTo>
                  <a:lnTo>
                    <a:pt x="2230120" y="1950720"/>
                  </a:lnTo>
                </a:path>
                <a:path w="2725420" h="2620010">
                  <a:moveTo>
                    <a:pt x="2487930" y="1908810"/>
                  </a:moveTo>
                  <a:lnTo>
                    <a:pt x="2658110" y="1908810"/>
                  </a:lnTo>
                </a:path>
                <a:path w="2725420" h="2620010">
                  <a:moveTo>
                    <a:pt x="2518410" y="1950720"/>
                  </a:moveTo>
                  <a:lnTo>
                    <a:pt x="2637790" y="1950720"/>
                  </a:lnTo>
                </a:path>
                <a:path w="2725420" h="2620010">
                  <a:moveTo>
                    <a:pt x="111759" y="2620010"/>
                  </a:moveTo>
                  <a:lnTo>
                    <a:pt x="1160780" y="262001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23569" y="4902200"/>
              <a:ext cx="3782060" cy="504190"/>
            </a:xfrm>
            <a:custGeom>
              <a:avLst/>
              <a:gdLst/>
              <a:ahLst/>
              <a:cxnLst/>
              <a:rect l="l" t="t" r="r" b="b"/>
              <a:pathLst>
                <a:path w="3782060" h="504189">
                  <a:moveTo>
                    <a:pt x="0" y="0"/>
                  </a:moveTo>
                  <a:lnTo>
                    <a:pt x="3451859" y="0"/>
                  </a:lnTo>
                </a:path>
                <a:path w="3782060" h="504189">
                  <a:moveTo>
                    <a:pt x="3782059" y="504190"/>
                  </a:moveTo>
                  <a:lnTo>
                    <a:pt x="350520" y="50419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985519" y="2705100"/>
              <a:ext cx="102870" cy="1714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134109" y="2752090"/>
              <a:ext cx="93980" cy="1244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277619" y="271399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30" h="153669">
                  <a:moveTo>
                    <a:pt x="0" y="0"/>
                  </a:moveTo>
                  <a:lnTo>
                    <a:pt x="0" y="133350"/>
                  </a:lnTo>
                  <a:lnTo>
                    <a:pt x="11430" y="15367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333500" y="2752090"/>
              <a:ext cx="92709" cy="1244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477009" y="2760980"/>
              <a:ext cx="347980" cy="106680"/>
            </a:xfrm>
            <a:custGeom>
              <a:avLst/>
              <a:gdLst/>
              <a:ahLst/>
              <a:cxnLst/>
              <a:rect l="l" t="t" r="r" b="b"/>
              <a:pathLst>
                <a:path w="347980" h="106680">
                  <a:moveTo>
                    <a:pt x="0" y="106680"/>
                  </a:moveTo>
                  <a:lnTo>
                    <a:pt x="0" y="0"/>
                  </a:lnTo>
                  <a:lnTo>
                    <a:pt x="57150" y="0"/>
                  </a:lnTo>
                  <a:lnTo>
                    <a:pt x="74930" y="26670"/>
                  </a:lnTo>
                  <a:lnTo>
                    <a:pt x="74930" y="106680"/>
                  </a:lnTo>
                </a:path>
                <a:path w="347980" h="106680">
                  <a:moveTo>
                    <a:pt x="212090" y="106680"/>
                  </a:moveTo>
                  <a:lnTo>
                    <a:pt x="138430" y="106680"/>
                  </a:lnTo>
                  <a:lnTo>
                    <a:pt x="138430" y="0"/>
                  </a:lnTo>
                  <a:lnTo>
                    <a:pt x="207009" y="0"/>
                  </a:lnTo>
                </a:path>
                <a:path w="347980" h="106680">
                  <a:moveTo>
                    <a:pt x="270509" y="53340"/>
                  </a:moveTo>
                  <a:lnTo>
                    <a:pt x="347979" y="53340"/>
                  </a:lnTo>
                  <a:lnTo>
                    <a:pt x="347979" y="0"/>
                  </a:lnTo>
                  <a:lnTo>
                    <a:pt x="270509" y="0"/>
                  </a:lnTo>
                  <a:lnTo>
                    <a:pt x="270509" y="106680"/>
                  </a:lnTo>
                  <a:lnTo>
                    <a:pt x="347979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996440" y="2705100"/>
              <a:ext cx="104139" cy="1714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161540" y="276098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90" y="0"/>
                  </a:lnTo>
                  <a:lnTo>
                    <a:pt x="73660" y="21590"/>
                  </a:lnTo>
                  <a:lnTo>
                    <a:pt x="73660" y="106680"/>
                  </a:lnTo>
                </a:path>
                <a:path w="349250" h="106680">
                  <a:moveTo>
                    <a:pt x="132080" y="53340"/>
                  </a:moveTo>
                  <a:lnTo>
                    <a:pt x="208280" y="53340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80"/>
                  </a:lnTo>
                  <a:lnTo>
                    <a:pt x="208280" y="106680"/>
                  </a:lnTo>
                </a:path>
                <a:path w="349250" h="106680">
                  <a:moveTo>
                    <a:pt x="271780" y="53340"/>
                  </a:moveTo>
                  <a:lnTo>
                    <a:pt x="349250" y="53340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80"/>
                  </a:lnTo>
                  <a:lnTo>
                    <a:pt x="34925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821689" y="2622550"/>
              <a:ext cx="2372360" cy="393700"/>
            </a:xfrm>
            <a:custGeom>
              <a:avLst/>
              <a:gdLst/>
              <a:ahLst/>
              <a:cxnLst/>
              <a:rect l="l" t="t" r="r" b="b"/>
              <a:pathLst>
                <a:path w="2372360" h="393700">
                  <a:moveTo>
                    <a:pt x="2372360" y="0"/>
                  </a:moveTo>
                  <a:lnTo>
                    <a:pt x="0" y="0"/>
                  </a:lnTo>
                  <a:lnTo>
                    <a:pt x="0" y="393700"/>
                  </a:lnTo>
                  <a:lnTo>
                    <a:pt x="2372360" y="39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7" name="object 97"/>
          <p:cNvSpPr txBox="1"/>
          <p:nvPr/>
        </p:nvSpPr>
        <p:spPr>
          <a:xfrm>
            <a:off x="899160" y="2654300"/>
            <a:ext cx="22129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Income</a:t>
            </a:r>
            <a:r>
              <a:rPr sz="2000" b="1" spc="-6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Statement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288290" y="1936750"/>
            <a:ext cx="1921510" cy="393700"/>
          </a:xfrm>
          <a:custGeom>
            <a:avLst/>
            <a:gdLst/>
            <a:ahLst/>
            <a:cxnLst/>
            <a:rect l="l" t="t" r="r" b="b"/>
            <a:pathLst>
              <a:path w="1921510" h="393700">
                <a:moveTo>
                  <a:pt x="1921510" y="0"/>
                </a:moveTo>
                <a:lnTo>
                  <a:pt x="0" y="0"/>
                </a:lnTo>
                <a:lnTo>
                  <a:pt x="0" y="393700"/>
                </a:lnTo>
                <a:lnTo>
                  <a:pt x="1921510" y="3937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365759" y="1968500"/>
            <a:ext cx="176466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Balance</a:t>
            </a:r>
            <a:r>
              <a:rPr sz="2000" b="1" spc="-45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Sheet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0" name="object 100"/>
          <p:cNvGrpSpPr/>
          <p:nvPr/>
        </p:nvGrpSpPr>
        <p:grpSpPr>
          <a:xfrm>
            <a:off x="1066800" y="2987039"/>
            <a:ext cx="4114800" cy="3542029"/>
            <a:chOff x="1066800" y="2987039"/>
            <a:chExt cx="4114800" cy="3542029"/>
          </a:xfrm>
        </p:grpSpPr>
        <p:sp>
          <p:nvSpPr>
            <p:cNvPr id="101" name="object 101"/>
            <p:cNvSpPr/>
            <p:nvPr/>
          </p:nvSpPr>
          <p:spPr>
            <a:xfrm>
              <a:off x="1066800" y="2987039"/>
              <a:ext cx="4114800" cy="354202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1432559" y="3319779"/>
              <a:ext cx="3058160" cy="377190"/>
            </a:xfrm>
            <a:custGeom>
              <a:avLst/>
              <a:gdLst/>
              <a:ahLst/>
              <a:cxnLst/>
              <a:rect l="l" t="t" r="r" b="b"/>
              <a:pathLst>
                <a:path w="3058160" h="377189">
                  <a:moveTo>
                    <a:pt x="3058160" y="0"/>
                  </a:moveTo>
                  <a:lnTo>
                    <a:pt x="0" y="0"/>
                  </a:lnTo>
                  <a:lnTo>
                    <a:pt x="0" y="377190"/>
                  </a:lnTo>
                  <a:lnTo>
                    <a:pt x="3058160" y="377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3" name="object 103"/>
          <p:cNvSpPr txBox="1"/>
          <p:nvPr/>
        </p:nvSpPr>
        <p:spPr>
          <a:xfrm>
            <a:off x="1432560" y="3319779"/>
            <a:ext cx="3058160" cy="37719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40"/>
              </a:spcBef>
            </a:pP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Sta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tem</a:t>
            </a: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e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n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t </a:t>
            </a:r>
            <a:r>
              <a:rPr sz="1900" b="1" dirty="0">
                <a:solidFill>
                  <a:srgbClr val="6D0042"/>
                </a:solidFill>
                <a:latin typeface="Arial"/>
                <a:cs typeface="Arial"/>
              </a:rPr>
              <a:t>o</a:t>
            </a:r>
            <a:r>
              <a:rPr sz="1900" b="1" u="sng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f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C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ash</a:t>
            </a:r>
            <a:r>
              <a:rPr sz="1900" b="1" spc="2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1900" b="1" spc="5" dirty="0">
                <a:solidFill>
                  <a:srgbClr val="6D0042"/>
                </a:solidFill>
                <a:latin typeface="Arial"/>
                <a:cs typeface="Arial"/>
              </a:rPr>
              <a:t>Flows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5105400" y="3429000"/>
            <a:ext cx="3886200" cy="3124200"/>
          </a:xfrm>
          <a:custGeom>
            <a:avLst/>
            <a:gdLst/>
            <a:ahLst/>
            <a:cxnLst/>
            <a:rect l="l" t="t" r="r" b="b"/>
            <a:pathLst>
              <a:path w="3886200" h="3124200">
                <a:moveTo>
                  <a:pt x="3886200" y="0"/>
                </a:moveTo>
                <a:lnTo>
                  <a:pt x="0" y="0"/>
                </a:lnTo>
                <a:lnTo>
                  <a:pt x="0" y="3124200"/>
                </a:lnTo>
                <a:lnTo>
                  <a:pt x="3886200" y="3124200"/>
                </a:lnTo>
                <a:close/>
              </a:path>
            </a:pathLst>
          </a:custGeom>
          <a:solidFill>
            <a:srgbClr val="FBF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 txBox="1"/>
          <p:nvPr/>
        </p:nvSpPr>
        <p:spPr>
          <a:xfrm>
            <a:off x="2870200" y="3524250"/>
            <a:ext cx="3702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6870" algn="l"/>
              </a:tabLst>
            </a:pPr>
            <a:r>
              <a:rPr sz="2000" u="sng" dirty="0">
                <a:solidFill>
                  <a:srgbClr val="00269E"/>
                </a:solidFill>
                <a:uFill>
                  <a:solidFill>
                    <a:srgbClr val="0022C8"/>
                  </a:solidFill>
                </a:uFill>
                <a:latin typeface="Times New Roman"/>
                <a:cs typeface="Times New Roman"/>
              </a:rPr>
              <a:t> 	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5105400" y="3429000"/>
            <a:ext cx="3886200" cy="3124200"/>
          </a:xfrm>
          <a:prstGeom prst="rect">
            <a:avLst/>
          </a:prstGeom>
          <a:ln w="12579">
            <a:solidFill>
              <a:srgbClr val="00269E"/>
            </a:solidFill>
          </a:ln>
        </p:spPr>
        <p:txBody>
          <a:bodyPr vert="horz" wrap="square" lIns="0" tIns="107950" rIns="0" bIns="0" rtlCol="0">
            <a:spAutoFit/>
          </a:bodyPr>
          <a:lstStyle/>
          <a:p>
            <a:pPr marL="444500" marR="362585" algn="ctr">
              <a:lnSpc>
                <a:spcPct val="100000"/>
              </a:lnSpc>
              <a:spcBef>
                <a:spcPts val="850"/>
              </a:spcBef>
            </a:pPr>
            <a:r>
              <a:rPr sz="2000" b="1" dirty="0">
                <a:solidFill>
                  <a:srgbClr val="00269E"/>
                </a:solidFill>
                <a:latin typeface="Arial"/>
                <a:cs typeface="Arial"/>
              </a:rPr>
              <a:t>We </a:t>
            </a:r>
            <a:r>
              <a:rPr sz="2000" b="1" spc="10" dirty="0">
                <a:solidFill>
                  <a:srgbClr val="00269E"/>
                </a:solidFill>
                <a:latin typeface="Arial"/>
                <a:cs typeface="Arial"/>
              </a:rPr>
              <a:t>will </a:t>
            </a:r>
            <a:r>
              <a:rPr sz="2000" b="1" spc="-5" dirty="0">
                <a:solidFill>
                  <a:srgbClr val="00269E"/>
                </a:solidFill>
                <a:latin typeface="Arial"/>
                <a:cs typeface="Arial"/>
              </a:rPr>
              <a:t>use </a:t>
            </a:r>
            <a:r>
              <a:rPr sz="2000" b="1" dirty="0">
                <a:solidFill>
                  <a:srgbClr val="00269E"/>
                </a:solidFill>
                <a:latin typeface="Arial"/>
                <a:cs typeface="Arial"/>
              </a:rPr>
              <a:t>a</a:t>
            </a:r>
            <a:r>
              <a:rPr sz="2000" b="1" spc="-5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B0027"/>
                </a:solidFill>
                <a:latin typeface="Arial"/>
                <a:cs typeface="Arial"/>
              </a:rPr>
              <a:t>corporation  </a:t>
            </a:r>
            <a:r>
              <a:rPr sz="2000" b="1" spc="5" dirty="0">
                <a:solidFill>
                  <a:srgbClr val="00269E"/>
                </a:solidFill>
                <a:latin typeface="Arial"/>
                <a:cs typeface="Arial"/>
              </a:rPr>
              <a:t>to </a:t>
            </a:r>
            <a:r>
              <a:rPr sz="2000" b="1" spc="-5" dirty="0">
                <a:solidFill>
                  <a:srgbClr val="00269E"/>
                </a:solidFill>
                <a:latin typeface="Arial"/>
                <a:cs typeface="Arial"/>
              </a:rPr>
              <a:t>describe </a:t>
            </a:r>
            <a:r>
              <a:rPr sz="2000" b="1" dirty="0">
                <a:solidFill>
                  <a:srgbClr val="00269E"/>
                </a:solidFill>
                <a:latin typeface="Arial"/>
                <a:cs typeface="Arial"/>
              </a:rPr>
              <a:t>these  statements.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7" name="object 107"/>
          <p:cNvGrpSpPr/>
          <p:nvPr/>
        </p:nvGrpSpPr>
        <p:grpSpPr>
          <a:xfrm>
            <a:off x="5261609" y="4443729"/>
            <a:ext cx="3629660" cy="1996439"/>
            <a:chOff x="5261609" y="4443729"/>
            <a:chExt cx="3629660" cy="1996439"/>
          </a:xfrm>
        </p:grpSpPr>
        <p:sp>
          <p:nvSpPr>
            <p:cNvPr id="108" name="object 108"/>
            <p:cNvSpPr/>
            <p:nvPr/>
          </p:nvSpPr>
          <p:spPr>
            <a:xfrm>
              <a:off x="5332729" y="4911089"/>
              <a:ext cx="3458210" cy="1463040"/>
            </a:xfrm>
            <a:custGeom>
              <a:avLst/>
              <a:gdLst/>
              <a:ahLst/>
              <a:cxnLst/>
              <a:rect l="l" t="t" r="r" b="b"/>
              <a:pathLst>
                <a:path w="3458209" h="1463039">
                  <a:moveTo>
                    <a:pt x="1088390" y="68580"/>
                  </a:moveTo>
                  <a:lnTo>
                    <a:pt x="821690" y="199390"/>
                  </a:lnTo>
                  <a:lnTo>
                    <a:pt x="3810" y="245110"/>
                  </a:lnTo>
                  <a:lnTo>
                    <a:pt x="0" y="956310"/>
                  </a:lnTo>
                  <a:lnTo>
                    <a:pt x="347980" y="1442720"/>
                  </a:lnTo>
                  <a:lnTo>
                    <a:pt x="2824479" y="1463040"/>
                  </a:lnTo>
                  <a:lnTo>
                    <a:pt x="3458210" y="956310"/>
                  </a:lnTo>
                  <a:lnTo>
                    <a:pt x="3446882" y="392430"/>
                  </a:lnTo>
                  <a:lnTo>
                    <a:pt x="3235960" y="392430"/>
                  </a:lnTo>
                  <a:lnTo>
                    <a:pt x="3054985" y="266700"/>
                  </a:lnTo>
                  <a:lnTo>
                    <a:pt x="2625090" y="266700"/>
                  </a:lnTo>
                  <a:lnTo>
                    <a:pt x="2372097" y="199390"/>
                  </a:lnTo>
                  <a:lnTo>
                    <a:pt x="2065020" y="199390"/>
                  </a:lnTo>
                  <a:lnTo>
                    <a:pt x="1711523" y="72390"/>
                  </a:lnTo>
                  <a:lnTo>
                    <a:pt x="1294129" y="72390"/>
                  </a:lnTo>
                  <a:lnTo>
                    <a:pt x="1088390" y="68580"/>
                  </a:lnTo>
                  <a:close/>
                </a:path>
                <a:path w="3458209" h="1463039">
                  <a:moveTo>
                    <a:pt x="3446779" y="387350"/>
                  </a:moveTo>
                  <a:lnTo>
                    <a:pt x="3235960" y="392430"/>
                  </a:lnTo>
                  <a:lnTo>
                    <a:pt x="3446882" y="392430"/>
                  </a:lnTo>
                  <a:lnTo>
                    <a:pt x="3446779" y="387350"/>
                  </a:lnTo>
                  <a:close/>
                </a:path>
                <a:path w="3458209" h="1463039">
                  <a:moveTo>
                    <a:pt x="2994660" y="224790"/>
                  </a:moveTo>
                  <a:lnTo>
                    <a:pt x="2625090" y="266700"/>
                  </a:lnTo>
                  <a:lnTo>
                    <a:pt x="3054985" y="266700"/>
                  </a:lnTo>
                  <a:lnTo>
                    <a:pt x="2994660" y="224790"/>
                  </a:lnTo>
                  <a:close/>
                </a:path>
                <a:path w="3458209" h="1463039">
                  <a:moveTo>
                    <a:pt x="2348229" y="193040"/>
                  </a:moveTo>
                  <a:lnTo>
                    <a:pt x="2065020" y="199390"/>
                  </a:lnTo>
                  <a:lnTo>
                    <a:pt x="2372097" y="199390"/>
                  </a:lnTo>
                  <a:lnTo>
                    <a:pt x="2348229" y="193040"/>
                  </a:lnTo>
                  <a:close/>
                </a:path>
                <a:path w="3458209" h="1463039">
                  <a:moveTo>
                    <a:pt x="1510029" y="0"/>
                  </a:moveTo>
                  <a:lnTo>
                    <a:pt x="1294129" y="72390"/>
                  </a:lnTo>
                  <a:lnTo>
                    <a:pt x="1711523" y="72390"/>
                  </a:lnTo>
                  <a:lnTo>
                    <a:pt x="15100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5312409" y="4481829"/>
              <a:ext cx="3516629" cy="847090"/>
            </a:xfrm>
            <a:custGeom>
              <a:avLst/>
              <a:gdLst/>
              <a:ahLst/>
              <a:cxnLst/>
              <a:rect l="l" t="t" r="r" b="b"/>
              <a:pathLst>
                <a:path w="3516629" h="847089">
                  <a:moveTo>
                    <a:pt x="3505643" y="669290"/>
                  </a:moveTo>
                  <a:lnTo>
                    <a:pt x="2837180" y="669290"/>
                  </a:lnTo>
                  <a:lnTo>
                    <a:pt x="2983230" y="679450"/>
                  </a:lnTo>
                  <a:lnTo>
                    <a:pt x="3115310" y="720090"/>
                  </a:lnTo>
                  <a:lnTo>
                    <a:pt x="3213099" y="847090"/>
                  </a:lnTo>
                  <a:lnTo>
                    <a:pt x="3345180" y="815340"/>
                  </a:lnTo>
                  <a:lnTo>
                    <a:pt x="3502920" y="815340"/>
                  </a:lnTo>
                  <a:lnTo>
                    <a:pt x="3505643" y="669290"/>
                  </a:lnTo>
                  <a:close/>
                </a:path>
                <a:path w="3516629" h="847089">
                  <a:moveTo>
                    <a:pt x="3502920" y="815340"/>
                  </a:moveTo>
                  <a:lnTo>
                    <a:pt x="3345180" y="815340"/>
                  </a:lnTo>
                  <a:lnTo>
                    <a:pt x="3502660" y="829310"/>
                  </a:lnTo>
                  <a:lnTo>
                    <a:pt x="3502920" y="815340"/>
                  </a:lnTo>
                  <a:close/>
                </a:path>
                <a:path w="3516629" h="847089">
                  <a:moveTo>
                    <a:pt x="473709" y="723900"/>
                  </a:moveTo>
                  <a:lnTo>
                    <a:pt x="160019" y="723900"/>
                  </a:lnTo>
                  <a:lnTo>
                    <a:pt x="261619" y="741680"/>
                  </a:lnTo>
                  <a:lnTo>
                    <a:pt x="375919" y="821690"/>
                  </a:lnTo>
                  <a:lnTo>
                    <a:pt x="473709" y="723900"/>
                  </a:lnTo>
                  <a:close/>
                </a:path>
                <a:path w="3516629" h="847089">
                  <a:moveTo>
                    <a:pt x="107950" y="0"/>
                  </a:moveTo>
                  <a:lnTo>
                    <a:pt x="0" y="109220"/>
                  </a:lnTo>
                  <a:lnTo>
                    <a:pt x="13969" y="768350"/>
                  </a:lnTo>
                  <a:lnTo>
                    <a:pt x="160019" y="723900"/>
                  </a:lnTo>
                  <a:lnTo>
                    <a:pt x="473709" y="723900"/>
                  </a:lnTo>
                  <a:lnTo>
                    <a:pt x="481329" y="716280"/>
                  </a:lnTo>
                  <a:lnTo>
                    <a:pt x="613410" y="665480"/>
                  </a:lnTo>
                  <a:lnTo>
                    <a:pt x="852348" y="665480"/>
                  </a:lnTo>
                  <a:lnTo>
                    <a:pt x="909319" y="570230"/>
                  </a:lnTo>
                  <a:lnTo>
                    <a:pt x="1000760" y="529590"/>
                  </a:lnTo>
                  <a:lnTo>
                    <a:pt x="1262477" y="529590"/>
                  </a:lnTo>
                  <a:lnTo>
                    <a:pt x="1283969" y="504190"/>
                  </a:lnTo>
                  <a:lnTo>
                    <a:pt x="1437639" y="449580"/>
                  </a:lnTo>
                  <a:lnTo>
                    <a:pt x="3509739" y="449580"/>
                  </a:lnTo>
                  <a:lnTo>
                    <a:pt x="3516630" y="80010"/>
                  </a:lnTo>
                  <a:lnTo>
                    <a:pt x="3432810" y="13970"/>
                  </a:lnTo>
                  <a:lnTo>
                    <a:pt x="107950" y="0"/>
                  </a:lnTo>
                  <a:close/>
                </a:path>
                <a:path w="3516629" h="847089">
                  <a:moveTo>
                    <a:pt x="3509739" y="449580"/>
                  </a:moveTo>
                  <a:lnTo>
                    <a:pt x="1437639" y="449580"/>
                  </a:lnTo>
                  <a:lnTo>
                    <a:pt x="1581149" y="463550"/>
                  </a:lnTo>
                  <a:lnTo>
                    <a:pt x="1694180" y="511810"/>
                  </a:lnTo>
                  <a:lnTo>
                    <a:pt x="1807210" y="603250"/>
                  </a:lnTo>
                  <a:lnTo>
                    <a:pt x="1927860" y="617220"/>
                  </a:lnTo>
                  <a:lnTo>
                    <a:pt x="1946910" y="749300"/>
                  </a:lnTo>
                  <a:lnTo>
                    <a:pt x="2098040" y="657860"/>
                  </a:lnTo>
                  <a:lnTo>
                    <a:pt x="2219960" y="624840"/>
                  </a:lnTo>
                  <a:lnTo>
                    <a:pt x="3506472" y="624840"/>
                  </a:lnTo>
                  <a:lnTo>
                    <a:pt x="3509739" y="449580"/>
                  </a:lnTo>
                  <a:close/>
                </a:path>
                <a:path w="3516629" h="847089">
                  <a:moveTo>
                    <a:pt x="3506472" y="624840"/>
                  </a:moveTo>
                  <a:lnTo>
                    <a:pt x="2219960" y="624840"/>
                  </a:lnTo>
                  <a:lnTo>
                    <a:pt x="2354580" y="632460"/>
                  </a:lnTo>
                  <a:lnTo>
                    <a:pt x="2519680" y="720090"/>
                  </a:lnTo>
                  <a:lnTo>
                    <a:pt x="2716530" y="723900"/>
                  </a:lnTo>
                  <a:lnTo>
                    <a:pt x="2837180" y="669290"/>
                  </a:lnTo>
                  <a:lnTo>
                    <a:pt x="3505643" y="669290"/>
                  </a:lnTo>
                  <a:lnTo>
                    <a:pt x="3506472" y="624840"/>
                  </a:lnTo>
                  <a:close/>
                </a:path>
                <a:path w="3516629" h="847089">
                  <a:moveTo>
                    <a:pt x="852348" y="665480"/>
                  </a:moveTo>
                  <a:lnTo>
                    <a:pt x="613410" y="665480"/>
                  </a:lnTo>
                  <a:lnTo>
                    <a:pt x="740410" y="673100"/>
                  </a:lnTo>
                  <a:lnTo>
                    <a:pt x="828039" y="706120"/>
                  </a:lnTo>
                  <a:lnTo>
                    <a:pt x="852348" y="665480"/>
                  </a:lnTo>
                  <a:close/>
                </a:path>
                <a:path w="3516629" h="847089">
                  <a:moveTo>
                    <a:pt x="1262477" y="529590"/>
                  </a:moveTo>
                  <a:lnTo>
                    <a:pt x="1000760" y="529590"/>
                  </a:lnTo>
                  <a:lnTo>
                    <a:pt x="1123950" y="541020"/>
                  </a:lnTo>
                  <a:lnTo>
                    <a:pt x="1200149" y="603250"/>
                  </a:lnTo>
                  <a:lnTo>
                    <a:pt x="1262477" y="529590"/>
                  </a:lnTo>
                  <a:close/>
                </a:path>
              </a:pathLst>
            </a:custGeom>
            <a:solidFill>
              <a:srgbClr val="F9C6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5341619" y="5104129"/>
              <a:ext cx="3475990" cy="1286510"/>
            </a:xfrm>
            <a:custGeom>
              <a:avLst/>
              <a:gdLst/>
              <a:ahLst/>
              <a:cxnLst/>
              <a:rect l="l" t="t" r="r" b="b"/>
              <a:pathLst>
                <a:path w="3475990" h="1286510">
                  <a:moveTo>
                    <a:pt x="1202689" y="204470"/>
                  </a:moveTo>
                  <a:lnTo>
                    <a:pt x="525779" y="204470"/>
                  </a:lnTo>
                  <a:lnTo>
                    <a:pt x="525779" y="560070"/>
                  </a:lnTo>
                  <a:lnTo>
                    <a:pt x="26669" y="560070"/>
                  </a:lnTo>
                  <a:lnTo>
                    <a:pt x="0" y="1156970"/>
                  </a:lnTo>
                  <a:lnTo>
                    <a:pt x="77469" y="1276350"/>
                  </a:lnTo>
                  <a:lnTo>
                    <a:pt x="3274059" y="1286510"/>
                  </a:lnTo>
                  <a:lnTo>
                    <a:pt x="3460750" y="1248410"/>
                  </a:lnTo>
                  <a:lnTo>
                    <a:pt x="3463069" y="1165860"/>
                  </a:lnTo>
                  <a:lnTo>
                    <a:pt x="2280920" y="1165860"/>
                  </a:lnTo>
                  <a:lnTo>
                    <a:pt x="2280920" y="1160780"/>
                  </a:lnTo>
                  <a:lnTo>
                    <a:pt x="1449070" y="1160780"/>
                  </a:lnTo>
                  <a:lnTo>
                    <a:pt x="1449070" y="501650"/>
                  </a:lnTo>
                  <a:lnTo>
                    <a:pt x="1202689" y="501650"/>
                  </a:lnTo>
                  <a:lnTo>
                    <a:pt x="1202689" y="204470"/>
                  </a:lnTo>
                  <a:close/>
                </a:path>
                <a:path w="3475990" h="1286510">
                  <a:moveTo>
                    <a:pt x="2626359" y="78740"/>
                  </a:moveTo>
                  <a:lnTo>
                    <a:pt x="2503170" y="78740"/>
                  </a:lnTo>
                  <a:lnTo>
                    <a:pt x="2513329" y="162560"/>
                  </a:lnTo>
                  <a:lnTo>
                    <a:pt x="2410459" y="177800"/>
                  </a:lnTo>
                  <a:lnTo>
                    <a:pt x="2435859" y="278130"/>
                  </a:lnTo>
                  <a:lnTo>
                    <a:pt x="2513329" y="335280"/>
                  </a:lnTo>
                  <a:lnTo>
                    <a:pt x="2513329" y="397510"/>
                  </a:lnTo>
                  <a:lnTo>
                    <a:pt x="2364739" y="397510"/>
                  </a:lnTo>
                  <a:lnTo>
                    <a:pt x="2364739" y="1165860"/>
                  </a:lnTo>
                  <a:lnTo>
                    <a:pt x="3463069" y="1165860"/>
                  </a:lnTo>
                  <a:lnTo>
                    <a:pt x="3475989" y="706120"/>
                  </a:lnTo>
                  <a:lnTo>
                    <a:pt x="2791459" y="706120"/>
                  </a:lnTo>
                  <a:lnTo>
                    <a:pt x="2780029" y="392430"/>
                  </a:lnTo>
                  <a:lnTo>
                    <a:pt x="2626359" y="392430"/>
                  </a:lnTo>
                  <a:lnTo>
                    <a:pt x="2626359" y="340360"/>
                  </a:lnTo>
                  <a:lnTo>
                    <a:pt x="2687320" y="293370"/>
                  </a:lnTo>
                  <a:lnTo>
                    <a:pt x="2703829" y="167640"/>
                  </a:lnTo>
                  <a:lnTo>
                    <a:pt x="2631439" y="157480"/>
                  </a:lnTo>
                  <a:lnTo>
                    <a:pt x="2626359" y="78740"/>
                  </a:lnTo>
                  <a:close/>
                </a:path>
                <a:path w="3475990" h="1286510">
                  <a:moveTo>
                    <a:pt x="1901189" y="0"/>
                  </a:moveTo>
                  <a:lnTo>
                    <a:pt x="1516379" y="0"/>
                  </a:lnTo>
                  <a:lnTo>
                    <a:pt x="1516379" y="1160780"/>
                  </a:lnTo>
                  <a:lnTo>
                    <a:pt x="2280920" y="1160780"/>
                  </a:lnTo>
                  <a:lnTo>
                    <a:pt x="2280920" y="695960"/>
                  </a:lnTo>
                  <a:lnTo>
                    <a:pt x="1901189" y="695960"/>
                  </a:lnTo>
                  <a:lnTo>
                    <a:pt x="1901189" y="0"/>
                  </a:lnTo>
                  <a:close/>
                </a:path>
                <a:path w="3475990" h="1286510">
                  <a:moveTo>
                    <a:pt x="2280920" y="209550"/>
                  </a:moveTo>
                  <a:lnTo>
                    <a:pt x="2045970" y="209550"/>
                  </a:lnTo>
                  <a:lnTo>
                    <a:pt x="2045970" y="695960"/>
                  </a:lnTo>
                  <a:lnTo>
                    <a:pt x="2280920" y="695960"/>
                  </a:lnTo>
                  <a:lnTo>
                    <a:pt x="2280920" y="209550"/>
                  </a:lnTo>
                  <a:close/>
                </a:path>
              </a:pathLst>
            </a:custGeom>
            <a:solidFill>
              <a:srgbClr val="FFFF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7881620" y="4904739"/>
              <a:ext cx="60960" cy="281940"/>
            </a:xfrm>
            <a:custGeom>
              <a:avLst/>
              <a:gdLst/>
              <a:ahLst/>
              <a:cxnLst/>
              <a:rect l="l" t="t" r="r" b="b"/>
              <a:pathLst>
                <a:path w="60959" h="281939">
                  <a:moveTo>
                    <a:pt x="60960" y="0"/>
                  </a:moveTo>
                  <a:lnTo>
                    <a:pt x="0" y="0"/>
                  </a:lnTo>
                  <a:lnTo>
                    <a:pt x="0" y="261620"/>
                  </a:lnTo>
                  <a:lnTo>
                    <a:pt x="0" y="281940"/>
                  </a:lnTo>
                  <a:lnTo>
                    <a:pt x="60960" y="281940"/>
                  </a:lnTo>
                  <a:lnTo>
                    <a:pt x="60960" y="261620"/>
                  </a:lnTo>
                  <a:lnTo>
                    <a:pt x="60960" y="0"/>
                  </a:lnTo>
                  <a:close/>
                </a:path>
              </a:pathLst>
            </a:custGeom>
            <a:solidFill>
              <a:srgbClr val="B7B7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7825739" y="5177789"/>
              <a:ext cx="195579" cy="12827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5864860" y="5088889"/>
              <a:ext cx="2297430" cy="1212215"/>
            </a:xfrm>
            <a:custGeom>
              <a:avLst/>
              <a:gdLst/>
              <a:ahLst/>
              <a:cxnLst/>
              <a:rect l="l" t="t" r="r" b="b"/>
              <a:pathLst>
                <a:path w="2297429" h="1212214">
                  <a:moveTo>
                    <a:pt x="529590" y="1131570"/>
                  </a:moveTo>
                  <a:lnTo>
                    <a:pt x="476250" y="1131570"/>
                  </a:lnTo>
                  <a:lnTo>
                    <a:pt x="476250" y="1189990"/>
                  </a:lnTo>
                  <a:lnTo>
                    <a:pt x="476250" y="1211580"/>
                  </a:lnTo>
                  <a:lnTo>
                    <a:pt x="529590" y="1211580"/>
                  </a:lnTo>
                  <a:lnTo>
                    <a:pt x="529590" y="1189990"/>
                  </a:lnTo>
                  <a:lnTo>
                    <a:pt x="529590" y="1131570"/>
                  </a:lnTo>
                  <a:close/>
                </a:path>
                <a:path w="2297429" h="1212214">
                  <a:moveTo>
                    <a:pt x="643890" y="1131570"/>
                  </a:moveTo>
                  <a:lnTo>
                    <a:pt x="591820" y="1131570"/>
                  </a:lnTo>
                  <a:lnTo>
                    <a:pt x="591820" y="1189990"/>
                  </a:lnTo>
                  <a:lnTo>
                    <a:pt x="591820" y="1211580"/>
                  </a:lnTo>
                  <a:lnTo>
                    <a:pt x="643890" y="1211580"/>
                  </a:lnTo>
                  <a:lnTo>
                    <a:pt x="643890" y="1189990"/>
                  </a:lnTo>
                  <a:lnTo>
                    <a:pt x="643890" y="1131570"/>
                  </a:lnTo>
                  <a:close/>
                </a:path>
                <a:path w="2297429" h="1212214">
                  <a:moveTo>
                    <a:pt x="735330" y="219710"/>
                  </a:moveTo>
                  <a:lnTo>
                    <a:pt x="671830" y="219392"/>
                  </a:lnTo>
                  <a:lnTo>
                    <a:pt x="671830" y="265430"/>
                  </a:lnTo>
                  <a:lnTo>
                    <a:pt x="671830" y="318770"/>
                  </a:lnTo>
                  <a:lnTo>
                    <a:pt x="671830" y="367030"/>
                  </a:lnTo>
                  <a:lnTo>
                    <a:pt x="671830" y="407670"/>
                  </a:lnTo>
                  <a:lnTo>
                    <a:pt x="671830" y="457200"/>
                  </a:lnTo>
                  <a:lnTo>
                    <a:pt x="671830" y="496570"/>
                  </a:lnTo>
                  <a:lnTo>
                    <a:pt x="77470" y="496570"/>
                  </a:lnTo>
                  <a:lnTo>
                    <a:pt x="77470" y="457200"/>
                  </a:lnTo>
                  <a:lnTo>
                    <a:pt x="671830" y="457200"/>
                  </a:lnTo>
                  <a:lnTo>
                    <a:pt x="671830" y="407670"/>
                  </a:lnTo>
                  <a:lnTo>
                    <a:pt x="77470" y="407670"/>
                  </a:lnTo>
                  <a:lnTo>
                    <a:pt x="77470" y="367030"/>
                  </a:lnTo>
                  <a:lnTo>
                    <a:pt x="671830" y="367030"/>
                  </a:lnTo>
                  <a:lnTo>
                    <a:pt x="671830" y="318770"/>
                  </a:lnTo>
                  <a:lnTo>
                    <a:pt x="77470" y="318770"/>
                  </a:lnTo>
                  <a:lnTo>
                    <a:pt x="77470" y="265430"/>
                  </a:lnTo>
                  <a:lnTo>
                    <a:pt x="671830" y="265430"/>
                  </a:lnTo>
                  <a:lnTo>
                    <a:pt x="671830" y="219392"/>
                  </a:lnTo>
                  <a:lnTo>
                    <a:pt x="0" y="215900"/>
                  </a:lnTo>
                  <a:lnTo>
                    <a:pt x="2540" y="1211580"/>
                  </a:lnTo>
                  <a:lnTo>
                    <a:pt x="77470" y="1211580"/>
                  </a:lnTo>
                  <a:lnTo>
                    <a:pt x="77470" y="546100"/>
                  </a:lnTo>
                  <a:lnTo>
                    <a:pt x="697230" y="546100"/>
                  </a:lnTo>
                  <a:lnTo>
                    <a:pt x="697230" y="543814"/>
                  </a:lnTo>
                  <a:lnTo>
                    <a:pt x="735330" y="546100"/>
                  </a:lnTo>
                  <a:lnTo>
                    <a:pt x="735330" y="265430"/>
                  </a:lnTo>
                  <a:lnTo>
                    <a:pt x="735330" y="219710"/>
                  </a:lnTo>
                  <a:close/>
                </a:path>
                <a:path w="2297429" h="1212214">
                  <a:moveTo>
                    <a:pt x="751840" y="1131570"/>
                  </a:moveTo>
                  <a:lnTo>
                    <a:pt x="699770" y="1131570"/>
                  </a:lnTo>
                  <a:lnTo>
                    <a:pt x="699770" y="1189990"/>
                  </a:lnTo>
                  <a:lnTo>
                    <a:pt x="699770" y="1211580"/>
                  </a:lnTo>
                  <a:lnTo>
                    <a:pt x="751840" y="1211580"/>
                  </a:lnTo>
                  <a:lnTo>
                    <a:pt x="751840" y="1189990"/>
                  </a:lnTo>
                  <a:lnTo>
                    <a:pt x="751840" y="1131570"/>
                  </a:lnTo>
                  <a:close/>
                </a:path>
                <a:path w="2297429" h="1212214">
                  <a:moveTo>
                    <a:pt x="751840" y="730250"/>
                  </a:moveTo>
                  <a:lnTo>
                    <a:pt x="699770" y="730250"/>
                  </a:lnTo>
                  <a:lnTo>
                    <a:pt x="699770" y="789940"/>
                  </a:lnTo>
                  <a:lnTo>
                    <a:pt x="699770" y="810260"/>
                  </a:lnTo>
                  <a:lnTo>
                    <a:pt x="751840" y="810260"/>
                  </a:lnTo>
                  <a:lnTo>
                    <a:pt x="751840" y="789940"/>
                  </a:lnTo>
                  <a:lnTo>
                    <a:pt x="751840" y="730250"/>
                  </a:lnTo>
                  <a:close/>
                </a:path>
                <a:path w="2297429" h="1212214">
                  <a:moveTo>
                    <a:pt x="751840" y="598170"/>
                  </a:moveTo>
                  <a:lnTo>
                    <a:pt x="699770" y="598170"/>
                  </a:lnTo>
                  <a:lnTo>
                    <a:pt x="699770" y="656590"/>
                  </a:lnTo>
                  <a:lnTo>
                    <a:pt x="699770" y="678180"/>
                  </a:lnTo>
                  <a:lnTo>
                    <a:pt x="751840" y="678180"/>
                  </a:lnTo>
                  <a:lnTo>
                    <a:pt x="751840" y="656590"/>
                  </a:lnTo>
                  <a:lnTo>
                    <a:pt x="751840" y="598170"/>
                  </a:lnTo>
                  <a:close/>
                </a:path>
                <a:path w="2297429" h="1212214">
                  <a:moveTo>
                    <a:pt x="944880" y="553720"/>
                  </a:moveTo>
                  <a:lnTo>
                    <a:pt x="812800" y="553720"/>
                  </a:lnTo>
                  <a:lnTo>
                    <a:pt x="812800" y="1189990"/>
                  </a:lnTo>
                  <a:lnTo>
                    <a:pt x="812800" y="1211580"/>
                  </a:lnTo>
                  <a:lnTo>
                    <a:pt x="944880" y="1211580"/>
                  </a:lnTo>
                  <a:lnTo>
                    <a:pt x="944880" y="1189990"/>
                  </a:lnTo>
                  <a:lnTo>
                    <a:pt x="944880" y="553720"/>
                  </a:lnTo>
                  <a:close/>
                </a:path>
                <a:path w="2297429" h="1212214">
                  <a:moveTo>
                    <a:pt x="1428750" y="0"/>
                  </a:moveTo>
                  <a:lnTo>
                    <a:pt x="984250" y="0"/>
                  </a:lnTo>
                  <a:lnTo>
                    <a:pt x="984250" y="1211580"/>
                  </a:lnTo>
                  <a:lnTo>
                    <a:pt x="1052830" y="1211580"/>
                  </a:lnTo>
                  <a:lnTo>
                    <a:pt x="1052830" y="55880"/>
                  </a:lnTo>
                  <a:lnTo>
                    <a:pt x="1243330" y="55880"/>
                  </a:lnTo>
                  <a:lnTo>
                    <a:pt x="1243330" y="746760"/>
                  </a:lnTo>
                  <a:lnTo>
                    <a:pt x="1313180" y="746760"/>
                  </a:lnTo>
                  <a:lnTo>
                    <a:pt x="1313180" y="55880"/>
                  </a:lnTo>
                  <a:lnTo>
                    <a:pt x="1372870" y="55880"/>
                  </a:lnTo>
                  <a:lnTo>
                    <a:pt x="1372870" y="746760"/>
                  </a:lnTo>
                  <a:lnTo>
                    <a:pt x="1428750" y="749300"/>
                  </a:lnTo>
                  <a:lnTo>
                    <a:pt x="1428750" y="55880"/>
                  </a:lnTo>
                  <a:lnTo>
                    <a:pt x="1428750" y="0"/>
                  </a:lnTo>
                  <a:close/>
                </a:path>
                <a:path w="2297429" h="1212214">
                  <a:moveTo>
                    <a:pt x="1684020" y="783590"/>
                  </a:moveTo>
                  <a:lnTo>
                    <a:pt x="1624330" y="783590"/>
                  </a:lnTo>
                  <a:lnTo>
                    <a:pt x="1624330" y="835660"/>
                  </a:lnTo>
                  <a:lnTo>
                    <a:pt x="1624330" y="897890"/>
                  </a:lnTo>
                  <a:lnTo>
                    <a:pt x="1624330" y="967740"/>
                  </a:lnTo>
                  <a:lnTo>
                    <a:pt x="1624330" y="1029970"/>
                  </a:lnTo>
                  <a:lnTo>
                    <a:pt x="1624330" y="1093470"/>
                  </a:lnTo>
                  <a:lnTo>
                    <a:pt x="1624330" y="1151890"/>
                  </a:lnTo>
                  <a:lnTo>
                    <a:pt x="1564640" y="1151890"/>
                  </a:lnTo>
                  <a:lnTo>
                    <a:pt x="1564640" y="1093470"/>
                  </a:lnTo>
                  <a:lnTo>
                    <a:pt x="1624330" y="1093470"/>
                  </a:lnTo>
                  <a:lnTo>
                    <a:pt x="1624330" y="1029970"/>
                  </a:lnTo>
                  <a:lnTo>
                    <a:pt x="1564640" y="1029970"/>
                  </a:lnTo>
                  <a:lnTo>
                    <a:pt x="1564640" y="967740"/>
                  </a:lnTo>
                  <a:lnTo>
                    <a:pt x="1624330" y="967740"/>
                  </a:lnTo>
                  <a:lnTo>
                    <a:pt x="1624330" y="897890"/>
                  </a:lnTo>
                  <a:lnTo>
                    <a:pt x="1564640" y="897890"/>
                  </a:lnTo>
                  <a:lnTo>
                    <a:pt x="1564640" y="835660"/>
                  </a:lnTo>
                  <a:lnTo>
                    <a:pt x="1624330" y="835660"/>
                  </a:lnTo>
                  <a:lnTo>
                    <a:pt x="1624330" y="783590"/>
                  </a:lnTo>
                  <a:lnTo>
                    <a:pt x="1496060" y="783590"/>
                  </a:lnTo>
                  <a:lnTo>
                    <a:pt x="1496060" y="835660"/>
                  </a:lnTo>
                  <a:lnTo>
                    <a:pt x="1496060" y="897890"/>
                  </a:lnTo>
                  <a:lnTo>
                    <a:pt x="1496060" y="967740"/>
                  </a:lnTo>
                  <a:lnTo>
                    <a:pt x="1496060" y="1029970"/>
                  </a:lnTo>
                  <a:lnTo>
                    <a:pt x="1496060" y="1093470"/>
                  </a:lnTo>
                  <a:lnTo>
                    <a:pt x="1496060" y="1151890"/>
                  </a:lnTo>
                  <a:lnTo>
                    <a:pt x="1428750" y="1151890"/>
                  </a:lnTo>
                  <a:lnTo>
                    <a:pt x="1428750" y="1093470"/>
                  </a:lnTo>
                  <a:lnTo>
                    <a:pt x="1496060" y="1093470"/>
                  </a:lnTo>
                  <a:lnTo>
                    <a:pt x="1496060" y="1029970"/>
                  </a:lnTo>
                  <a:lnTo>
                    <a:pt x="1428750" y="1029970"/>
                  </a:lnTo>
                  <a:lnTo>
                    <a:pt x="1428750" y="967740"/>
                  </a:lnTo>
                  <a:lnTo>
                    <a:pt x="1496060" y="967740"/>
                  </a:lnTo>
                  <a:lnTo>
                    <a:pt x="1496060" y="897890"/>
                  </a:lnTo>
                  <a:lnTo>
                    <a:pt x="1428750" y="897890"/>
                  </a:lnTo>
                  <a:lnTo>
                    <a:pt x="1428750" y="835660"/>
                  </a:lnTo>
                  <a:lnTo>
                    <a:pt x="1496060" y="835660"/>
                  </a:lnTo>
                  <a:lnTo>
                    <a:pt x="1496060" y="783590"/>
                  </a:lnTo>
                  <a:lnTo>
                    <a:pt x="1366520" y="783590"/>
                  </a:lnTo>
                  <a:lnTo>
                    <a:pt x="1366520" y="835660"/>
                  </a:lnTo>
                  <a:lnTo>
                    <a:pt x="1366520" y="897890"/>
                  </a:lnTo>
                  <a:lnTo>
                    <a:pt x="1366520" y="967740"/>
                  </a:lnTo>
                  <a:lnTo>
                    <a:pt x="1366520" y="1029970"/>
                  </a:lnTo>
                  <a:lnTo>
                    <a:pt x="1366520" y="1093470"/>
                  </a:lnTo>
                  <a:lnTo>
                    <a:pt x="1366520" y="1151890"/>
                  </a:lnTo>
                  <a:lnTo>
                    <a:pt x="1299210" y="1151890"/>
                  </a:lnTo>
                  <a:lnTo>
                    <a:pt x="1299210" y="1093470"/>
                  </a:lnTo>
                  <a:lnTo>
                    <a:pt x="1366520" y="1093470"/>
                  </a:lnTo>
                  <a:lnTo>
                    <a:pt x="1366520" y="1029970"/>
                  </a:lnTo>
                  <a:lnTo>
                    <a:pt x="1299210" y="1029970"/>
                  </a:lnTo>
                  <a:lnTo>
                    <a:pt x="1299210" y="967740"/>
                  </a:lnTo>
                  <a:lnTo>
                    <a:pt x="1366520" y="967740"/>
                  </a:lnTo>
                  <a:lnTo>
                    <a:pt x="1366520" y="897890"/>
                  </a:lnTo>
                  <a:lnTo>
                    <a:pt x="1299210" y="897890"/>
                  </a:lnTo>
                  <a:lnTo>
                    <a:pt x="1299210" y="835660"/>
                  </a:lnTo>
                  <a:lnTo>
                    <a:pt x="1366520" y="835660"/>
                  </a:lnTo>
                  <a:lnTo>
                    <a:pt x="1366520" y="783590"/>
                  </a:lnTo>
                  <a:lnTo>
                    <a:pt x="1231900" y="783590"/>
                  </a:lnTo>
                  <a:lnTo>
                    <a:pt x="1231900" y="835660"/>
                  </a:lnTo>
                  <a:lnTo>
                    <a:pt x="1231900" y="1211580"/>
                  </a:lnTo>
                  <a:lnTo>
                    <a:pt x="1684020" y="1211580"/>
                  </a:lnTo>
                  <a:lnTo>
                    <a:pt x="1684020" y="835660"/>
                  </a:lnTo>
                  <a:lnTo>
                    <a:pt x="1684020" y="783590"/>
                  </a:lnTo>
                  <a:close/>
                </a:path>
                <a:path w="2297429" h="1212214">
                  <a:moveTo>
                    <a:pt x="1807210" y="223520"/>
                  </a:moveTo>
                  <a:lnTo>
                    <a:pt x="1785620" y="223520"/>
                  </a:lnTo>
                  <a:lnTo>
                    <a:pt x="1785620" y="255270"/>
                  </a:lnTo>
                  <a:lnTo>
                    <a:pt x="1536700" y="255270"/>
                  </a:lnTo>
                  <a:lnTo>
                    <a:pt x="1536700" y="275590"/>
                  </a:lnTo>
                  <a:lnTo>
                    <a:pt x="1536700" y="746760"/>
                  </a:lnTo>
                  <a:lnTo>
                    <a:pt x="1586230" y="746760"/>
                  </a:lnTo>
                  <a:lnTo>
                    <a:pt x="1586230" y="275590"/>
                  </a:lnTo>
                  <a:lnTo>
                    <a:pt x="1739900" y="275590"/>
                  </a:lnTo>
                  <a:lnTo>
                    <a:pt x="1739900" y="1190002"/>
                  </a:lnTo>
                  <a:lnTo>
                    <a:pt x="1739900" y="1211592"/>
                  </a:lnTo>
                  <a:lnTo>
                    <a:pt x="1807210" y="1211592"/>
                  </a:lnTo>
                  <a:lnTo>
                    <a:pt x="1807210" y="1190002"/>
                  </a:lnTo>
                  <a:lnTo>
                    <a:pt x="1807210" y="275590"/>
                  </a:lnTo>
                  <a:lnTo>
                    <a:pt x="1807210" y="255270"/>
                  </a:lnTo>
                  <a:lnTo>
                    <a:pt x="1807210" y="223520"/>
                  </a:lnTo>
                  <a:close/>
                </a:path>
                <a:path w="2297429" h="1212214">
                  <a:moveTo>
                    <a:pt x="2016760" y="621030"/>
                  </a:moveTo>
                  <a:lnTo>
                    <a:pt x="1960880" y="621030"/>
                  </a:lnTo>
                  <a:lnTo>
                    <a:pt x="1960880" y="683260"/>
                  </a:lnTo>
                  <a:lnTo>
                    <a:pt x="1960880" y="703580"/>
                  </a:lnTo>
                  <a:lnTo>
                    <a:pt x="2016760" y="703580"/>
                  </a:lnTo>
                  <a:lnTo>
                    <a:pt x="2016760" y="683260"/>
                  </a:lnTo>
                  <a:lnTo>
                    <a:pt x="2016760" y="621030"/>
                  </a:lnTo>
                  <a:close/>
                </a:path>
                <a:path w="2297429" h="1212214">
                  <a:moveTo>
                    <a:pt x="2019300" y="1129030"/>
                  </a:moveTo>
                  <a:lnTo>
                    <a:pt x="1964690" y="1129030"/>
                  </a:lnTo>
                  <a:lnTo>
                    <a:pt x="1964690" y="1189990"/>
                  </a:lnTo>
                  <a:lnTo>
                    <a:pt x="1964690" y="1211580"/>
                  </a:lnTo>
                  <a:lnTo>
                    <a:pt x="2019300" y="1211580"/>
                  </a:lnTo>
                  <a:lnTo>
                    <a:pt x="2019300" y="1189990"/>
                  </a:lnTo>
                  <a:lnTo>
                    <a:pt x="2019300" y="1129030"/>
                  </a:lnTo>
                  <a:close/>
                </a:path>
                <a:path w="2297429" h="1212214">
                  <a:moveTo>
                    <a:pt x="2019300" y="1002030"/>
                  </a:moveTo>
                  <a:lnTo>
                    <a:pt x="1964690" y="1002030"/>
                  </a:lnTo>
                  <a:lnTo>
                    <a:pt x="1964690" y="1062990"/>
                  </a:lnTo>
                  <a:lnTo>
                    <a:pt x="1964690" y="1084580"/>
                  </a:lnTo>
                  <a:lnTo>
                    <a:pt x="2019300" y="1084580"/>
                  </a:lnTo>
                  <a:lnTo>
                    <a:pt x="2019300" y="1062990"/>
                  </a:lnTo>
                  <a:lnTo>
                    <a:pt x="2019300" y="1002030"/>
                  </a:lnTo>
                  <a:close/>
                </a:path>
                <a:path w="2297429" h="1212214">
                  <a:moveTo>
                    <a:pt x="2019300" y="866140"/>
                  </a:moveTo>
                  <a:lnTo>
                    <a:pt x="1964690" y="866140"/>
                  </a:lnTo>
                  <a:lnTo>
                    <a:pt x="1964690" y="927100"/>
                  </a:lnTo>
                  <a:lnTo>
                    <a:pt x="1964690" y="947420"/>
                  </a:lnTo>
                  <a:lnTo>
                    <a:pt x="2019300" y="947420"/>
                  </a:lnTo>
                  <a:lnTo>
                    <a:pt x="2019300" y="927100"/>
                  </a:lnTo>
                  <a:lnTo>
                    <a:pt x="2019300" y="866140"/>
                  </a:lnTo>
                  <a:close/>
                </a:path>
                <a:path w="2297429" h="1212214">
                  <a:moveTo>
                    <a:pt x="2019300" y="746760"/>
                  </a:moveTo>
                  <a:lnTo>
                    <a:pt x="1964690" y="746760"/>
                  </a:lnTo>
                  <a:lnTo>
                    <a:pt x="1964690" y="808990"/>
                  </a:lnTo>
                  <a:lnTo>
                    <a:pt x="1964690" y="830580"/>
                  </a:lnTo>
                  <a:lnTo>
                    <a:pt x="2019300" y="830580"/>
                  </a:lnTo>
                  <a:lnTo>
                    <a:pt x="2019300" y="808990"/>
                  </a:lnTo>
                  <a:lnTo>
                    <a:pt x="2019300" y="746760"/>
                  </a:lnTo>
                  <a:close/>
                </a:path>
                <a:path w="2297429" h="1212214">
                  <a:moveTo>
                    <a:pt x="2019300" y="500380"/>
                  </a:moveTo>
                  <a:lnTo>
                    <a:pt x="1964690" y="500380"/>
                  </a:lnTo>
                  <a:lnTo>
                    <a:pt x="1964690" y="560070"/>
                  </a:lnTo>
                  <a:lnTo>
                    <a:pt x="1964690" y="581660"/>
                  </a:lnTo>
                  <a:lnTo>
                    <a:pt x="2019300" y="581660"/>
                  </a:lnTo>
                  <a:lnTo>
                    <a:pt x="2019300" y="560070"/>
                  </a:lnTo>
                  <a:lnTo>
                    <a:pt x="2019300" y="500380"/>
                  </a:lnTo>
                  <a:close/>
                </a:path>
                <a:path w="2297429" h="1212214">
                  <a:moveTo>
                    <a:pt x="2100580" y="621030"/>
                  </a:moveTo>
                  <a:lnTo>
                    <a:pt x="2045970" y="621030"/>
                  </a:lnTo>
                  <a:lnTo>
                    <a:pt x="2045970" y="683260"/>
                  </a:lnTo>
                  <a:lnTo>
                    <a:pt x="2045970" y="703580"/>
                  </a:lnTo>
                  <a:lnTo>
                    <a:pt x="2100580" y="703580"/>
                  </a:lnTo>
                  <a:lnTo>
                    <a:pt x="2100580" y="683260"/>
                  </a:lnTo>
                  <a:lnTo>
                    <a:pt x="2100580" y="621030"/>
                  </a:lnTo>
                  <a:close/>
                </a:path>
                <a:path w="2297429" h="1212214">
                  <a:moveTo>
                    <a:pt x="2103120" y="1129030"/>
                  </a:moveTo>
                  <a:lnTo>
                    <a:pt x="2048510" y="1129030"/>
                  </a:lnTo>
                  <a:lnTo>
                    <a:pt x="2048510" y="1189990"/>
                  </a:lnTo>
                  <a:lnTo>
                    <a:pt x="2048510" y="1211580"/>
                  </a:lnTo>
                  <a:lnTo>
                    <a:pt x="2103120" y="1211580"/>
                  </a:lnTo>
                  <a:lnTo>
                    <a:pt x="2103120" y="1189990"/>
                  </a:lnTo>
                  <a:lnTo>
                    <a:pt x="2103120" y="1129030"/>
                  </a:lnTo>
                  <a:close/>
                </a:path>
                <a:path w="2297429" h="1212214">
                  <a:moveTo>
                    <a:pt x="2103120" y="1002030"/>
                  </a:moveTo>
                  <a:lnTo>
                    <a:pt x="2048510" y="1002030"/>
                  </a:lnTo>
                  <a:lnTo>
                    <a:pt x="2048510" y="1062990"/>
                  </a:lnTo>
                  <a:lnTo>
                    <a:pt x="2048510" y="1084580"/>
                  </a:lnTo>
                  <a:lnTo>
                    <a:pt x="2103120" y="1084580"/>
                  </a:lnTo>
                  <a:lnTo>
                    <a:pt x="2103120" y="1062990"/>
                  </a:lnTo>
                  <a:lnTo>
                    <a:pt x="2103120" y="1002030"/>
                  </a:lnTo>
                  <a:close/>
                </a:path>
                <a:path w="2297429" h="1212214">
                  <a:moveTo>
                    <a:pt x="2103120" y="866140"/>
                  </a:moveTo>
                  <a:lnTo>
                    <a:pt x="2048510" y="866140"/>
                  </a:lnTo>
                  <a:lnTo>
                    <a:pt x="2048510" y="927100"/>
                  </a:lnTo>
                  <a:lnTo>
                    <a:pt x="2048510" y="947420"/>
                  </a:lnTo>
                  <a:lnTo>
                    <a:pt x="2103120" y="947420"/>
                  </a:lnTo>
                  <a:lnTo>
                    <a:pt x="2103120" y="927100"/>
                  </a:lnTo>
                  <a:lnTo>
                    <a:pt x="2103120" y="866140"/>
                  </a:lnTo>
                  <a:close/>
                </a:path>
                <a:path w="2297429" h="1212214">
                  <a:moveTo>
                    <a:pt x="2103120" y="746760"/>
                  </a:moveTo>
                  <a:lnTo>
                    <a:pt x="2048510" y="746760"/>
                  </a:lnTo>
                  <a:lnTo>
                    <a:pt x="2048510" y="808990"/>
                  </a:lnTo>
                  <a:lnTo>
                    <a:pt x="2048510" y="830580"/>
                  </a:lnTo>
                  <a:lnTo>
                    <a:pt x="2103120" y="830580"/>
                  </a:lnTo>
                  <a:lnTo>
                    <a:pt x="2103120" y="808990"/>
                  </a:lnTo>
                  <a:lnTo>
                    <a:pt x="2103120" y="746760"/>
                  </a:lnTo>
                  <a:close/>
                </a:path>
                <a:path w="2297429" h="1212214">
                  <a:moveTo>
                    <a:pt x="2103120" y="500380"/>
                  </a:moveTo>
                  <a:lnTo>
                    <a:pt x="2048510" y="500380"/>
                  </a:lnTo>
                  <a:lnTo>
                    <a:pt x="2048510" y="560070"/>
                  </a:lnTo>
                  <a:lnTo>
                    <a:pt x="2048510" y="581660"/>
                  </a:lnTo>
                  <a:lnTo>
                    <a:pt x="2103120" y="581660"/>
                  </a:lnTo>
                  <a:lnTo>
                    <a:pt x="2103120" y="560070"/>
                  </a:lnTo>
                  <a:lnTo>
                    <a:pt x="2103120" y="500380"/>
                  </a:lnTo>
                  <a:close/>
                </a:path>
                <a:path w="2297429" h="1212214">
                  <a:moveTo>
                    <a:pt x="2185670" y="621030"/>
                  </a:moveTo>
                  <a:lnTo>
                    <a:pt x="2129790" y="621030"/>
                  </a:lnTo>
                  <a:lnTo>
                    <a:pt x="2129790" y="683260"/>
                  </a:lnTo>
                  <a:lnTo>
                    <a:pt x="2129790" y="703580"/>
                  </a:lnTo>
                  <a:lnTo>
                    <a:pt x="2185670" y="703580"/>
                  </a:lnTo>
                  <a:lnTo>
                    <a:pt x="2185670" y="683260"/>
                  </a:lnTo>
                  <a:lnTo>
                    <a:pt x="2185670" y="621030"/>
                  </a:lnTo>
                  <a:close/>
                </a:path>
                <a:path w="2297429" h="1212214">
                  <a:moveTo>
                    <a:pt x="2188210" y="1130300"/>
                  </a:moveTo>
                  <a:lnTo>
                    <a:pt x="2132330" y="1130300"/>
                  </a:lnTo>
                  <a:lnTo>
                    <a:pt x="2132330" y="1189990"/>
                  </a:lnTo>
                  <a:lnTo>
                    <a:pt x="2132330" y="1211580"/>
                  </a:lnTo>
                  <a:lnTo>
                    <a:pt x="2188210" y="1211580"/>
                  </a:lnTo>
                  <a:lnTo>
                    <a:pt x="2188210" y="1189990"/>
                  </a:lnTo>
                  <a:lnTo>
                    <a:pt x="2188210" y="1130300"/>
                  </a:lnTo>
                  <a:close/>
                </a:path>
                <a:path w="2297429" h="1212214">
                  <a:moveTo>
                    <a:pt x="2188210" y="1002030"/>
                  </a:moveTo>
                  <a:lnTo>
                    <a:pt x="2132330" y="1002030"/>
                  </a:lnTo>
                  <a:lnTo>
                    <a:pt x="2132330" y="1062990"/>
                  </a:lnTo>
                  <a:lnTo>
                    <a:pt x="2132330" y="1084580"/>
                  </a:lnTo>
                  <a:lnTo>
                    <a:pt x="2188210" y="1084580"/>
                  </a:lnTo>
                  <a:lnTo>
                    <a:pt x="2188210" y="1062990"/>
                  </a:lnTo>
                  <a:lnTo>
                    <a:pt x="2188210" y="1002030"/>
                  </a:lnTo>
                  <a:close/>
                </a:path>
                <a:path w="2297429" h="1212214">
                  <a:moveTo>
                    <a:pt x="2188210" y="866140"/>
                  </a:moveTo>
                  <a:lnTo>
                    <a:pt x="2132330" y="866140"/>
                  </a:lnTo>
                  <a:lnTo>
                    <a:pt x="2132330" y="927100"/>
                  </a:lnTo>
                  <a:lnTo>
                    <a:pt x="2132330" y="947420"/>
                  </a:lnTo>
                  <a:lnTo>
                    <a:pt x="2188210" y="947420"/>
                  </a:lnTo>
                  <a:lnTo>
                    <a:pt x="2188210" y="927100"/>
                  </a:lnTo>
                  <a:lnTo>
                    <a:pt x="2188210" y="866140"/>
                  </a:lnTo>
                  <a:close/>
                </a:path>
                <a:path w="2297429" h="1212214">
                  <a:moveTo>
                    <a:pt x="2188210" y="746760"/>
                  </a:moveTo>
                  <a:lnTo>
                    <a:pt x="2132330" y="746760"/>
                  </a:lnTo>
                  <a:lnTo>
                    <a:pt x="2132330" y="810260"/>
                  </a:lnTo>
                  <a:lnTo>
                    <a:pt x="2132330" y="831850"/>
                  </a:lnTo>
                  <a:lnTo>
                    <a:pt x="2188210" y="831850"/>
                  </a:lnTo>
                  <a:lnTo>
                    <a:pt x="2188210" y="810260"/>
                  </a:lnTo>
                  <a:lnTo>
                    <a:pt x="2188210" y="746760"/>
                  </a:lnTo>
                  <a:close/>
                </a:path>
                <a:path w="2297429" h="1212214">
                  <a:moveTo>
                    <a:pt x="2188210" y="500380"/>
                  </a:moveTo>
                  <a:lnTo>
                    <a:pt x="2132330" y="500380"/>
                  </a:lnTo>
                  <a:lnTo>
                    <a:pt x="2132330" y="560070"/>
                  </a:lnTo>
                  <a:lnTo>
                    <a:pt x="2132330" y="581660"/>
                  </a:lnTo>
                  <a:lnTo>
                    <a:pt x="2188210" y="581660"/>
                  </a:lnTo>
                  <a:lnTo>
                    <a:pt x="2188210" y="560070"/>
                  </a:lnTo>
                  <a:lnTo>
                    <a:pt x="2188210" y="500380"/>
                  </a:lnTo>
                  <a:close/>
                </a:path>
                <a:path w="2297429" h="1212214">
                  <a:moveTo>
                    <a:pt x="2297430" y="414020"/>
                  </a:moveTo>
                  <a:lnTo>
                    <a:pt x="2152764" y="414020"/>
                  </a:lnTo>
                  <a:lnTo>
                    <a:pt x="2156460" y="382270"/>
                  </a:lnTo>
                  <a:lnTo>
                    <a:pt x="2208530" y="328930"/>
                  </a:lnTo>
                  <a:lnTo>
                    <a:pt x="2226068" y="236220"/>
                  </a:lnTo>
                  <a:lnTo>
                    <a:pt x="2235200" y="187960"/>
                  </a:lnTo>
                  <a:lnTo>
                    <a:pt x="2172970" y="187960"/>
                  </a:lnTo>
                  <a:lnTo>
                    <a:pt x="2172970" y="236220"/>
                  </a:lnTo>
                  <a:lnTo>
                    <a:pt x="2168588" y="259080"/>
                  </a:lnTo>
                  <a:lnTo>
                    <a:pt x="2163013" y="259080"/>
                  </a:lnTo>
                  <a:lnTo>
                    <a:pt x="2163013" y="288290"/>
                  </a:lnTo>
                  <a:lnTo>
                    <a:pt x="2156460" y="322580"/>
                  </a:lnTo>
                  <a:lnTo>
                    <a:pt x="2120430" y="322580"/>
                  </a:lnTo>
                  <a:lnTo>
                    <a:pt x="2120430" y="355600"/>
                  </a:lnTo>
                  <a:lnTo>
                    <a:pt x="2110740" y="364490"/>
                  </a:lnTo>
                  <a:lnTo>
                    <a:pt x="2110740" y="414020"/>
                  </a:lnTo>
                  <a:lnTo>
                    <a:pt x="2028837" y="414020"/>
                  </a:lnTo>
                  <a:lnTo>
                    <a:pt x="2026920" y="367030"/>
                  </a:lnTo>
                  <a:lnTo>
                    <a:pt x="2010994" y="355600"/>
                  </a:lnTo>
                  <a:lnTo>
                    <a:pt x="2120430" y="355600"/>
                  </a:lnTo>
                  <a:lnTo>
                    <a:pt x="2120430" y="322580"/>
                  </a:lnTo>
                  <a:lnTo>
                    <a:pt x="1974418" y="322580"/>
                  </a:lnTo>
                  <a:lnTo>
                    <a:pt x="1962988" y="288290"/>
                  </a:lnTo>
                  <a:lnTo>
                    <a:pt x="2163013" y="288290"/>
                  </a:lnTo>
                  <a:lnTo>
                    <a:pt x="2163013" y="259080"/>
                  </a:lnTo>
                  <a:lnTo>
                    <a:pt x="1953260" y="259080"/>
                  </a:lnTo>
                  <a:lnTo>
                    <a:pt x="1945640" y="236220"/>
                  </a:lnTo>
                  <a:lnTo>
                    <a:pt x="2172970" y="236220"/>
                  </a:lnTo>
                  <a:lnTo>
                    <a:pt x="2172970" y="187960"/>
                  </a:lnTo>
                  <a:lnTo>
                    <a:pt x="1873250" y="187960"/>
                  </a:lnTo>
                  <a:lnTo>
                    <a:pt x="1907540" y="325120"/>
                  </a:lnTo>
                  <a:lnTo>
                    <a:pt x="1974850" y="382270"/>
                  </a:lnTo>
                  <a:lnTo>
                    <a:pt x="1980539" y="414020"/>
                  </a:lnTo>
                  <a:lnTo>
                    <a:pt x="1846580" y="414020"/>
                  </a:lnTo>
                  <a:lnTo>
                    <a:pt x="1844040" y="1211580"/>
                  </a:lnTo>
                  <a:lnTo>
                    <a:pt x="1907540" y="1211580"/>
                  </a:lnTo>
                  <a:lnTo>
                    <a:pt x="1907540" y="457200"/>
                  </a:lnTo>
                  <a:lnTo>
                    <a:pt x="2245360" y="457200"/>
                  </a:lnTo>
                  <a:lnTo>
                    <a:pt x="2245360" y="1211580"/>
                  </a:lnTo>
                  <a:lnTo>
                    <a:pt x="2297430" y="1211580"/>
                  </a:lnTo>
                  <a:lnTo>
                    <a:pt x="2297430" y="457200"/>
                  </a:lnTo>
                  <a:lnTo>
                    <a:pt x="2297430" y="414020"/>
                  </a:lnTo>
                  <a:close/>
                </a:path>
              </a:pathLst>
            </a:custGeom>
            <a:solidFill>
              <a:srgbClr val="B7B7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5370830" y="4933949"/>
              <a:ext cx="3426460" cy="1367790"/>
            </a:xfrm>
            <a:custGeom>
              <a:avLst/>
              <a:gdLst/>
              <a:ahLst/>
              <a:cxnLst/>
              <a:rect l="l" t="t" r="r" b="b"/>
              <a:pathLst>
                <a:path w="3426459" h="1367789">
                  <a:moveTo>
                    <a:pt x="140970" y="750570"/>
                  </a:moveTo>
                  <a:lnTo>
                    <a:pt x="74930" y="750570"/>
                  </a:lnTo>
                  <a:lnTo>
                    <a:pt x="74930" y="1347470"/>
                  </a:lnTo>
                  <a:lnTo>
                    <a:pt x="74930" y="1367790"/>
                  </a:lnTo>
                  <a:lnTo>
                    <a:pt x="140970" y="1367790"/>
                  </a:lnTo>
                  <a:lnTo>
                    <a:pt x="140970" y="1347470"/>
                  </a:lnTo>
                  <a:lnTo>
                    <a:pt x="140970" y="750570"/>
                  </a:lnTo>
                  <a:close/>
                </a:path>
                <a:path w="3426459" h="1367789">
                  <a:moveTo>
                    <a:pt x="248920" y="750570"/>
                  </a:moveTo>
                  <a:lnTo>
                    <a:pt x="182880" y="750570"/>
                  </a:lnTo>
                  <a:lnTo>
                    <a:pt x="182880" y="1347470"/>
                  </a:lnTo>
                  <a:lnTo>
                    <a:pt x="182880" y="1367790"/>
                  </a:lnTo>
                  <a:lnTo>
                    <a:pt x="248920" y="1367790"/>
                  </a:lnTo>
                  <a:lnTo>
                    <a:pt x="248920" y="1347470"/>
                  </a:lnTo>
                  <a:lnTo>
                    <a:pt x="248920" y="750570"/>
                  </a:lnTo>
                  <a:close/>
                </a:path>
                <a:path w="3426459" h="1367789">
                  <a:moveTo>
                    <a:pt x="351790" y="750570"/>
                  </a:moveTo>
                  <a:lnTo>
                    <a:pt x="284480" y="750570"/>
                  </a:lnTo>
                  <a:lnTo>
                    <a:pt x="284480" y="1347470"/>
                  </a:lnTo>
                  <a:lnTo>
                    <a:pt x="284480" y="1367790"/>
                  </a:lnTo>
                  <a:lnTo>
                    <a:pt x="351790" y="1367790"/>
                  </a:lnTo>
                  <a:lnTo>
                    <a:pt x="351790" y="1347470"/>
                  </a:lnTo>
                  <a:lnTo>
                    <a:pt x="351790" y="750570"/>
                  </a:lnTo>
                  <a:close/>
                </a:path>
                <a:path w="3426459" h="1367789">
                  <a:moveTo>
                    <a:pt x="454660" y="750570"/>
                  </a:moveTo>
                  <a:lnTo>
                    <a:pt x="388620" y="750570"/>
                  </a:lnTo>
                  <a:lnTo>
                    <a:pt x="388620" y="1347470"/>
                  </a:lnTo>
                  <a:lnTo>
                    <a:pt x="388620" y="1367790"/>
                  </a:lnTo>
                  <a:lnTo>
                    <a:pt x="454660" y="1367790"/>
                  </a:lnTo>
                  <a:lnTo>
                    <a:pt x="454660" y="1347470"/>
                  </a:lnTo>
                  <a:lnTo>
                    <a:pt x="454660" y="750570"/>
                  </a:lnTo>
                  <a:close/>
                </a:path>
                <a:path w="3426459" h="1367789">
                  <a:moveTo>
                    <a:pt x="673100" y="1286510"/>
                  </a:moveTo>
                  <a:lnTo>
                    <a:pt x="621030" y="1286510"/>
                  </a:lnTo>
                  <a:lnTo>
                    <a:pt x="621030" y="1344930"/>
                  </a:lnTo>
                  <a:lnTo>
                    <a:pt x="621030" y="1366520"/>
                  </a:lnTo>
                  <a:lnTo>
                    <a:pt x="673100" y="1366520"/>
                  </a:lnTo>
                  <a:lnTo>
                    <a:pt x="673100" y="1344930"/>
                  </a:lnTo>
                  <a:lnTo>
                    <a:pt x="673100" y="1286510"/>
                  </a:lnTo>
                  <a:close/>
                </a:path>
                <a:path w="3426459" h="1367789">
                  <a:moveTo>
                    <a:pt x="673100" y="1162050"/>
                  </a:moveTo>
                  <a:lnTo>
                    <a:pt x="621030" y="1162050"/>
                  </a:lnTo>
                  <a:lnTo>
                    <a:pt x="621030" y="1220470"/>
                  </a:lnTo>
                  <a:lnTo>
                    <a:pt x="621030" y="1242060"/>
                  </a:lnTo>
                  <a:lnTo>
                    <a:pt x="673100" y="1242060"/>
                  </a:lnTo>
                  <a:lnTo>
                    <a:pt x="673100" y="1220470"/>
                  </a:lnTo>
                  <a:lnTo>
                    <a:pt x="673100" y="1162050"/>
                  </a:lnTo>
                  <a:close/>
                </a:path>
                <a:path w="3426459" h="1367789">
                  <a:moveTo>
                    <a:pt x="673100" y="1029970"/>
                  </a:moveTo>
                  <a:lnTo>
                    <a:pt x="621030" y="1029970"/>
                  </a:lnTo>
                  <a:lnTo>
                    <a:pt x="621030" y="1088390"/>
                  </a:lnTo>
                  <a:lnTo>
                    <a:pt x="621030" y="1109992"/>
                  </a:lnTo>
                  <a:lnTo>
                    <a:pt x="673100" y="1109992"/>
                  </a:lnTo>
                  <a:lnTo>
                    <a:pt x="673100" y="1088390"/>
                  </a:lnTo>
                  <a:lnTo>
                    <a:pt x="673100" y="1029970"/>
                  </a:lnTo>
                  <a:close/>
                </a:path>
                <a:path w="3426459" h="1367789">
                  <a:moveTo>
                    <a:pt x="793750" y="1286510"/>
                  </a:moveTo>
                  <a:lnTo>
                    <a:pt x="740410" y="1286510"/>
                  </a:lnTo>
                  <a:lnTo>
                    <a:pt x="740410" y="1344930"/>
                  </a:lnTo>
                  <a:lnTo>
                    <a:pt x="740410" y="1366520"/>
                  </a:lnTo>
                  <a:lnTo>
                    <a:pt x="793750" y="1366520"/>
                  </a:lnTo>
                  <a:lnTo>
                    <a:pt x="793750" y="1344930"/>
                  </a:lnTo>
                  <a:lnTo>
                    <a:pt x="793750" y="1286510"/>
                  </a:lnTo>
                  <a:close/>
                </a:path>
                <a:path w="3426459" h="1367789">
                  <a:moveTo>
                    <a:pt x="793750" y="1162050"/>
                  </a:moveTo>
                  <a:lnTo>
                    <a:pt x="740410" y="1162050"/>
                  </a:lnTo>
                  <a:lnTo>
                    <a:pt x="740410" y="1220470"/>
                  </a:lnTo>
                  <a:lnTo>
                    <a:pt x="740410" y="1242060"/>
                  </a:lnTo>
                  <a:lnTo>
                    <a:pt x="793750" y="1242060"/>
                  </a:lnTo>
                  <a:lnTo>
                    <a:pt x="793750" y="1220470"/>
                  </a:lnTo>
                  <a:lnTo>
                    <a:pt x="793750" y="1162050"/>
                  </a:lnTo>
                  <a:close/>
                </a:path>
                <a:path w="3426459" h="1367789">
                  <a:moveTo>
                    <a:pt x="793750" y="1029970"/>
                  </a:moveTo>
                  <a:lnTo>
                    <a:pt x="740410" y="1029970"/>
                  </a:lnTo>
                  <a:lnTo>
                    <a:pt x="740410" y="1088390"/>
                  </a:lnTo>
                  <a:lnTo>
                    <a:pt x="740410" y="1109992"/>
                  </a:lnTo>
                  <a:lnTo>
                    <a:pt x="793750" y="1109992"/>
                  </a:lnTo>
                  <a:lnTo>
                    <a:pt x="793750" y="1088390"/>
                  </a:lnTo>
                  <a:lnTo>
                    <a:pt x="793750" y="1029970"/>
                  </a:lnTo>
                  <a:close/>
                </a:path>
                <a:path w="3426459" h="1367789">
                  <a:moveTo>
                    <a:pt x="904240" y="1286510"/>
                  </a:moveTo>
                  <a:lnTo>
                    <a:pt x="850900" y="1286510"/>
                  </a:lnTo>
                  <a:lnTo>
                    <a:pt x="850900" y="1344930"/>
                  </a:lnTo>
                  <a:lnTo>
                    <a:pt x="850900" y="1366520"/>
                  </a:lnTo>
                  <a:lnTo>
                    <a:pt x="904240" y="1366520"/>
                  </a:lnTo>
                  <a:lnTo>
                    <a:pt x="904240" y="1344930"/>
                  </a:lnTo>
                  <a:lnTo>
                    <a:pt x="904240" y="1286510"/>
                  </a:lnTo>
                  <a:close/>
                </a:path>
                <a:path w="3426459" h="1367789">
                  <a:moveTo>
                    <a:pt x="904240" y="1162050"/>
                  </a:moveTo>
                  <a:lnTo>
                    <a:pt x="850900" y="1162050"/>
                  </a:lnTo>
                  <a:lnTo>
                    <a:pt x="850900" y="1220470"/>
                  </a:lnTo>
                  <a:lnTo>
                    <a:pt x="850900" y="1242060"/>
                  </a:lnTo>
                  <a:lnTo>
                    <a:pt x="904240" y="1242060"/>
                  </a:lnTo>
                  <a:lnTo>
                    <a:pt x="904240" y="1220470"/>
                  </a:lnTo>
                  <a:lnTo>
                    <a:pt x="904240" y="1162050"/>
                  </a:lnTo>
                  <a:close/>
                </a:path>
                <a:path w="3426459" h="1367789">
                  <a:moveTo>
                    <a:pt x="904240" y="1029970"/>
                  </a:moveTo>
                  <a:lnTo>
                    <a:pt x="850900" y="1029970"/>
                  </a:lnTo>
                  <a:lnTo>
                    <a:pt x="850900" y="1088390"/>
                  </a:lnTo>
                  <a:lnTo>
                    <a:pt x="850900" y="1109992"/>
                  </a:lnTo>
                  <a:lnTo>
                    <a:pt x="904240" y="1109992"/>
                  </a:lnTo>
                  <a:lnTo>
                    <a:pt x="904240" y="1088390"/>
                  </a:lnTo>
                  <a:lnTo>
                    <a:pt x="904240" y="1029970"/>
                  </a:lnTo>
                  <a:close/>
                </a:path>
                <a:path w="3426459" h="1367789">
                  <a:moveTo>
                    <a:pt x="1023620" y="1344930"/>
                  </a:moveTo>
                  <a:lnTo>
                    <a:pt x="970280" y="1344930"/>
                  </a:lnTo>
                  <a:lnTo>
                    <a:pt x="970280" y="1366520"/>
                  </a:lnTo>
                  <a:lnTo>
                    <a:pt x="1023620" y="1366520"/>
                  </a:lnTo>
                  <a:lnTo>
                    <a:pt x="1023620" y="1344930"/>
                  </a:lnTo>
                  <a:close/>
                </a:path>
                <a:path w="3426459" h="1367789">
                  <a:moveTo>
                    <a:pt x="1023620" y="1162050"/>
                  </a:moveTo>
                  <a:lnTo>
                    <a:pt x="970280" y="1162050"/>
                  </a:lnTo>
                  <a:lnTo>
                    <a:pt x="970280" y="1220470"/>
                  </a:lnTo>
                  <a:lnTo>
                    <a:pt x="970280" y="1242060"/>
                  </a:lnTo>
                  <a:lnTo>
                    <a:pt x="1023620" y="1242060"/>
                  </a:lnTo>
                  <a:lnTo>
                    <a:pt x="1023620" y="1220470"/>
                  </a:lnTo>
                  <a:lnTo>
                    <a:pt x="1023620" y="1162050"/>
                  </a:lnTo>
                  <a:close/>
                </a:path>
                <a:path w="3426459" h="1367789">
                  <a:moveTo>
                    <a:pt x="1023620" y="1029970"/>
                  </a:moveTo>
                  <a:lnTo>
                    <a:pt x="970280" y="1029970"/>
                  </a:lnTo>
                  <a:lnTo>
                    <a:pt x="970280" y="1088390"/>
                  </a:lnTo>
                  <a:lnTo>
                    <a:pt x="970280" y="1109992"/>
                  </a:lnTo>
                  <a:lnTo>
                    <a:pt x="1023620" y="1109992"/>
                  </a:lnTo>
                  <a:lnTo>
                    <a:pt x="1023620" y="1088390"/>
                  </a:lnTo>
                  <a:lnTo>
                    <a:pt x="1023620" y="1029970"/>
                  </a:lnTo>
                  <a:close/>
                </a:path>
                <a:path w="3426459" h="1367789">
                  <a:moveTo>
                    <a:pt x="1036320" y="845820"/>
                  </a:moveTo>
                  <a:lnTo>
                    <a:pt x="542290" y="845820"/>
                  </a:lnTo>
                  <a:lnTo>
                    <a:pt x="542290" y="877570"/>
                  </a:lnTo>
                  <a:lnTo>
                    <a:pt x="542290" y="899160"/>
                  </a:lnTo>
                  <a:lnTo>
                    <a:pt x="1036320" y="899160"/>
                  </a:lnTo>
                  <a:lnTo>
                    <a:pt x="1036320" y="877570"/>
                  </a:lnTo>
                  <a:lnTo>
                    <a:pt x="1036320" y="845820"/>
                  </a:lnTo>
                  <a:close/>
                </a:path>
                <a:path w="3426459" h="1367789">
                  <a:moveTo>
                    <a:pt x="1036320" y="748030"/>
                  </a:moveTo>
                  <a:lnTo>
                    <a:pt x="553720" y="748030"/>
                  </a:lnTo>
                  <a:lnTo>
                    <a:pt x="553720" y="782320"/>
                  </a:lnTo>
                  <a:lnTo>
                    <a:pt x="553720" y="803910"/>
                  </a:lnTo>
                  <a:lnTo>
                    <a:pt x="1036320" y="803910"/>
                  </a:lnTo>
                  <a:lnTo>
                    <a:pt x="1036320" y="782320"/>
                  </a:lnTo>
                  <a:lnTo>
                    <a:pt x="1036320" y="748030"/>
                  </a:lnTo>
                  <a:close/>
                </a:path>
                <a:path w="3426459" h="1367789">
                  <a:moveTo>
                    <a:pt x="1137920" y="1162050"/>
                  </a:moveTo>
                  <a:lnTo>
                    <a:pt x="1085850" y="1162050"/>
                  </a:lnTo>
                  <a:lnTo>
                    <a:pt x="1085850" y="1220470"/>
                  </a:lnTo>
                  <a:lnTo>
                    <a:pt x="1085850" y="1242060"/>
                  </a:lnTo>
                  <a:lnTo>
                    <a:pt x="1137920" y="1242060"/>
                  </a:lnTo>
                  <a:lnTo>
                    <a:pt x="1137920" y="1220470"/>
                  </a:lnTo>
                  <a:lnTo>
                    <a:pt x="1137920" y="1162050"/>
                  </a:lnTo>
                  <a:close/>
                </a:path>
                <a:path w="3426459" h="1367789">
                  <a:moveTo>
                    <a:pt x="1137920" y="1029970"/>
                  </a:moveTo>
                  <a:lnTo>
                    <a:pt x="1085850" y="1029970"/>
                  </a:lnTo>
                  <a:lnTo>
                    <a:pt x="1085850" y="1088390"/>
                  </a:lnTo>
                  <a:lnTo>
                    <a:pt x="1085850" y="1109992"/>
                  </a:lnTo>
                  <a:lnTo>
                    <a:pt x="1137920" y="1109992"/>
                  </a:lnTo>
                  <a:lnTo>
                    <a:pt x="1137920" y="1088390"/>
                  </a:lnTo>
                  <a:lnTo>
                    <a:pt x="1137920" y="1029970"/>
                  </a:lnTo>
                  <a:close/>
                </a:path>
                <a:path w="3426459" h="1367789">
                  <a:moveTo>
                    <a:pt x="1137920" y="753110"/>
                  </a:moveTo>
                  <a:lnTo>
                    <a:pt x="1085850" y="753110"/>
                  </a:lnTo>
                  <a:lnTo>
                    <a:pt x="1085850" y="812800"/>
                  </a:lnTo>
                  <a:lnTo>
                    <a:pt x="1085850" y="833120"/>
                  </a:lnTo>
                  <a:lnTo>
                    <a:pt x="1137920" y="833120"/>
                  </a:lnTo>
                  <a:lnTo>
                    <a:pt x="1137920" y="812800"/>
                  </a:lnTo>
                  <a:lnTo>
                    <a:pt x="1137920" y="753110"/>
                  </a:lnTo>
                  <a:close/>
                </a:path>
                <a:path w="3426459" h="1367789">
                  <a:moveTo>
                    <a:pt x="1139190" y="882650"/>
                  </a:moveTo>
                  <a:lnTo>
                    <a:pt x="1087120" y="882650"/>
                  </a:lnTo>
                  <a:lnTo>
                    <a:pt x="1087120" y="941070"/>
                  </a:lnTo>
                  <a:lnTo>
                    <a:pt x="1087120" y="961390"/>
                  </a:lnTo>
                  <a:lnTo>
                    <a:pt x="1139190" y="961390"/>
                  </a:lnTo>
                  <a:lnTo>
                    <a:pt x="1139190" y="941070"/>
                  </a:lnTo>
                  <a:lnTo>
                    <a:pt x="1139190" y="882650"/>
                  </a:lnTo>
                  <a:close/>
                </a:path>
                <a:path w="3426459" h="1367789">
                  <a:moveTo>
                    <a:pt x="1245870" y="1162050"/>
                  </a:moveTo>
                  <a:lnTo>
                    <a:pt x="1193800" y="1162050"/>
                  </a:lnTo>
                  <a:lnTo>
                    <a:pt x="1193800" y="1220470"/>
                  </a:lnTo>
                  <a:lnTo>
                    <a:pt x="1193800" y="1242060"/>
                  </a:lnTo>
                  <a:lnTo>
                    <a:pt x="1245870" y="1242060"/>
                  </a:lnTo>
                  <a:lnTo>
                    <a:pt x="1245870" y="1220470"/>
                  </a:lnTo>
                  <a:lnTo>
                    <a:pt x="1245870" y="1162050"/>
                  </a:lnTo>
                  <a:close/>
                </a:path>
                <a:path w="3426459" h="1367789">
                  <a:moveTo>
                    <a:pt x="1245870" y="1029970"/>
                  </a:moveTo>
                  <a:lnTo>
                    <a:pt x="1193800" y="1029970"/>
                  </a:lnTo>
                  <a:lnTo>
                    <a:pt x="1193800" y="1088390"/>
                  </a:lnTo>
                  <a:lnTo>
                    <a:pt x="1193800" y="1109992"/>
                  </a:lnTo>
                  <a:lnTo>
                    <a:pt x="1245870" y="1109992"/>
                  </a:lnTo>
                  <a:lnTo>
                    <a:pt x="1245870" y="1088390"/>
                  </a:lnTo>
                  <a:lnTo>
                    <a:pt x="1245870" y="1029970"/>
                  </a:lnTo>
                  <a:close/>
                </a:path>
                <a:path w="3426459" h="1367789">
                  <a:moveTo>
                    <a:pt x="1676400" y="184150"/>
                  </a:moveTo>
                  <a:lnTo>
                    <a:pt x="1609090" y="184150"/>
                  </a:lnTo>
                  <a:lnTo>
                    <a:pt x="1609090" y="1366520"/>
                  </a:lnTo>
                  <a:lnTo>
                    <a:pt x="1676400" y="1366520"/>
                  </a:lnTo>
                  <a:lnTo>
                    <a:pt x="1676400" y="184150"/>
                  </a:lnTo>
                  <a:close/>
                </a:path>
                <a:path w="3426459" h="1367789">
                  <a:moveTo>
                    <a:pt x="1772920" y="156210"/>
                  </a:moveTo>
                  <a:lnTo>
                    <a:pt x="1689100" y="77470"/>
                  </a:lnTo>
                  <a:lnTo>
                    <a:pt x="1643380" y="49530"/>
                  </a:lnTo>
                  <a:lnTo>
                    <a:pt x="1631607" y="44450"/>
                  </a:lnTo>
                  <a:lnTo>
                    <a:pt x="1587500" y="25400"/>
                  </a:lnTo>
                  <a:lnTo>
                    <a:pt x="1524000" y="7620"/>
                  </a:lnTo>
                  <a:lnTo>
                    <a:pt x="1454150" y="0"/>
                  </a:lnTo>
                  <a:lnTo>
                    <a:pt x="1383030" y="7620"/>
                  </a:lnTo>
                  <a:lnTo>
                    <a:pt x="1291590" y="35560"/>
                  </a:lnTo>
                  <a:lnTo>
                    <a:pt x="1242060" y="63500"/>
                  </a:lnTo>
                  <a:lnTo>
                    <a:pt x="1201420" y="92710"/>
                  </a:lnTo>
                  <a:lnTo>
                    <a:pt x="1183640" y="106680"/>
                  </a:lnTo>
                  <a:lnTo>
                    <a:pt x="1161262" y="130263"/>
                  </a:lnTo>
                  <a:lnTo>
                    <a:pt x="1160767" y="129540"/>
                  </a:lnTo>
                  <a:lnTo>
                    <a:pt x="1152436" y="123190"/>
                  </a:lnTo>
                  <a:lnTo>
                    <a:pt x="1134110" y="109220"/>
                  </a:lnTo>
                  <a:lnTo>
                    <a:pt x="1103630" y="92710"/>
                  </a:lnTo>
                  <a:lnTo>
                    <a:pt x="1028700" y="71120"/>
                  </a:lnTo>
                  <a:lnTo>
                    <a:pt x="942340" y="78740"/>
                  </a:lnTo>
                  <a:lnTo>
                    <a:pt x="900430" y="95250"/>
                  </a:lnTo>
                  <a:lnTo>
                    <a:pt x="864870" y="116840"/>
                  </a:lnTo>
                  <a:lnTo>
                    <a:pt x="824230" y="156210"/>
                  </a:lnTo>
                  <a:lnTo>
                    <a:pt x="783590" y="215900"/>
                  </a:lnTo>
                  <a:lnTo>
                    <a:pt x="774700" y="236220"/>
                  </a:lnTo>
                  <a:lnTo>
                    <a:pt x="748030" y="226060"/>
                  </a:lnTo>
                  <a:lnTo>
                    <a:pt x="680720" y="210820"/>
                  </a:lnTo>
                  <a:lnTo>
                    <a:pt x="581660" y="212090"/>
                  </a:lnTo>
                  <a:lnTo>
                    <a:pt x="523240" y="224790"/>
                  </a:lnTo>
                  <a:lnTo>
                    <a:pt x="462280" y="248920"/>
                  </a:lnTo>
                  <a:lnTo>
                    <a:pt x="433070" y="266700"/>
                  </a:lnTo>
                  <a:lnTo>
                    <a:pt x="405130" y="287020"/>
                  </a:lnTo>
                  <a:lnTo>
                    <a:pt x="391160" y="299720"/>
                  </a:lnTo>
                  <a:lnTo>
                    <a:pt x="378460" y="309880"/>
                  </a:lnTo>
                  <a:lnTo>
                    <a:pt x="367030" y="322580"/>
                  </a:lnTo>
                  <a:lnTo>
                    <a:pt x="354330" y="335280"/>
                  </a:lnTo>
                  <a:lnTo>
                    <a:pt x="336270" y="355333"/>
                  </a:lnTo>
                  <a:lnTo>
                    <a:pt x="294640" y="320040"/>
                  </a:lnTo>
                  <a:lnTo>
                    <a:pt x="238760" y="289572"/>
                  </a:lnTo>
                  <a:lnTo>
                    <a:pt x="170180" y="274320"/>
                  </a:lnTo>
                  <a:lnTo>
                    <a:pt x="101600" y="276872"/>
                  </a:lnTo>
                  <a:lnTo>
                    <a:pt x="46990" y="288290"/>
                  </a:lnTo>
                  <a:lnTo>
                    <a:pt x="12700" y="300990"/>
                  </a:lnTo>
                  <a:lnTo>
                    <a:pt x="0" y="306070"/>
                  </a:lnTo>
                  <a:lnTo>
                    <a:pt x="10160" y="363220"/>
                  </a:lnTo>
                  <a:lnTo>
                    <a:pt x="20320" y="354330"/>
                  </a:lnTo>
                  <a:lnTo>
                    <a:pt x="49530" y="339090"/>
                  </a:lnTo>
                  <a:lnTo>
                    <a:pt x="97790" y="323850"/>
                  </a:lnTo>
                  <a:lnTo>
                    <a:pt x="161290" y="320040"/>
                  </a:lnTo>
                  <a:lnTo>
                    <a:pt x="195580" y="325120"/>
                  </a:lnTo>
                  <a:lnTo>
                    <a:pt x="251460" y="350520"/>
                  </a:lnTo>
                  <a:lnTo>
                    <a:pt x="292100" y="383540"/>
                  </a:lnTo>
                  <a:lnTo>
                    <a:pt x="306336" y="397852"/>
                  </a:lnTo>
                  <a:lnTo>
                    <a:pt x="278130" y="440690"/>
                  </a:lnTo>
                  <a:lnTo>
                    <a:pt x="248920" y="490220"/>
                  </a:lnTo>
                  <a:lnTo>
                    <a:pt x="229870" y="530860"/>
                  </a:lnTo>
                  <a:lnTo>
                    <a:pt x="214630" y="568960"/>
                  </a:lnTo>
                  <a:lnTo>
                    <a:pt x="260350" y="593090"/>
                  </a:lnTo>
                  <a:lnTo>
                    <a:pt x="270510" y="558800"/>
                  </a:lnTo>
                  <a:lnTo>
                    <a:pt x="307340" y="477520"/>
                  </a:lnTo>
                  <a:lnTo>
                    <a:pt x="339090" y="429260"/>
                  </a:lnTo>
                  <a:lnTo>
                    <a:pt x="378460" y="378460"/>
                  </a:lnTo>
                  <a:lnTo>
                    <a:pt x="429260" y="331470"/>
                  </a:lnTo>
                  <a:lnTo>
                    <a:pt x="487680" y="292100"/>
                  </a:lnTo>
                  <a:lnTo>
                    <a:pt x="552450" y="265430"/>
                  </a:lnTo>
                  <a:lnTo>
                    <a:pt x="612140" y="256540"/>
                  </a:lnTo>
                  <a:lnTo>
                    <a:pt x="668020" y="256540"/>
                  </a:lnTo>
                  <a:lnTo>
                    <a:pt x="715010" y="265430"/>
                  </a:lnTo>
                  <a:lnTo>
                    <a:pt x="754380" y="280670"/>
                  </a:lnTo>
                  <a:lnTo>
                    <a:pt x="786130" y="295922"/>
                  </a:lnTo>
                  <a:lnTo>
                    <a:pt x="811530" y="311150"/>
                  </a:lnTo>
                  <a:lnTo>
                    <a:pt x="829195" y="256540"/>
                  </a:lnTo>
                  <a:lnTo>
                    <a:pt x="861060" y="191770"/>
                  </a:lnTo>
                  <a:lnTo>
                    <a:pt x="891540" y="161290"/>
                  </a:lnTo>
                  <a:lnTo>
                    <a:pt x="932180" y="137160"/>
                  </a:lnTo>
                  <a:lnTo>
                    <a:pt x="985520" y="123190"/>
                  </a:lnTo>
                  <a:lnTo>
                    <a:pt x="1037590" y="123190"/>
                  </a:lnTo>
                  <a:lnTo>
                    <a:pt x="1078230" y="135890"/>
                  </a:lnTo>
                  <a:lnTo>
                    <a:pt x="1109980" y="157480"/>
                  </a:lnTo>
                  <a:lnTo>
                    <a:pt x="1145540" y="210820"/>
                  </a:lnTo>
                  <a:lnTo>
                    <a:pt x="1160767" y="260350"/>
                  </a:lnTo>
                  <a:lnTo>
                    <a:pt x="1210310" y="260350"/>
                  </a:lnTo>
                  <a:lnTo>
                    <a:pt x="1193876" y="188506"/>
                  </a:lnTo>
                  <a:lnTo>
                    <a:pt x="1197610" y="184150"/>
                  </a:lnTo>
                  <a:lnTo>
                    <a:pt x="1209040" y="172720"/>
                  </a:lnTo>
                  <a:lnTo>
                    <a:pt x="1273810" y="114300"/>
                  </a:lnTo>
                  <a:lnTo>
                    <a:pt x="1342390" y="73660"/>
                  </a:lnTo>
                  <a:lnTo>
                    <a:pt x="1394460" y="53340"/>
                  </a:lnTo>
                  <a:lnTo>
                    <a:pt x="1449070" y="44450"/>
                  </a:lnTo>
                  <a:lnTo>
                    <a:pt x="1504950" y="46990"/>
                  </a:lnTo>
                  <a:lnTo>
                    <a:pt x="1558290" y="60960"/>
                  </a:lnTo>
                  <a:lnTo>
                    <a:pt x="1602740" y="81280"/>
                  </a:lnTo>
                  <a:lnTo>
                    <a:pt x="1661160" y="118110"/>
                  </a:lnTo>
                  <a:lnTo>
                    <a:pt x="1722120" y="176530"/>
                  </a:lnTo>
                  <a:lnTo>
                    <a:pt x="1772920" y="156210"/>
                  </a:lnTo>
                  <a:close/>
                </a:path>
                <a:path w="3426459" h="1367789">
                  <a:moveTo>
                    <a:pt x="2213610" y="855980"/>
                  </a:moveTo>
                  <a:lnTo>
                    <a:pt x="2049780" y="855980"/>
                  </a:lnTo>
                  <a:lnTo>
                    <a:pt x="2049780" y="901700"/>
                  </a:lnTo>
                  <a:lnTo>
                    <a:pt x="2213610" y="901700"/>
                  </a:lnTo>
                  <a:lnTo>
                    <a:pt x="2213610" y="855980"/>
                  </a:lnTo>
                  <a:close/>
                </a:path>
                <a:path w="3426459" h="1367789">
                  <a:moveTo>
                    <a:pt x="2213610" y="777240"/>
                  </a:moveTo>
                  <a:lnTo>
                    <a:pt x="2053590" y="777240"/>
                  </a:lnTo>
                  <a:lnTo>
                    <a:pt x="2053590" y="824230"/>
                  </a:lnTo>
                  <a:lnTo>
                    <a:pt x="2213610" y="824230"/>
                  </a:lnTo>
                  <a:lnTo>
                    <a:pt x="2213610" y="777240"/>
                  </a:lnTo>
                  <a:close/>
                </a:path>
                <a:path w="3426459" h="1367789">
                  <a:moveTo>
                    <a:pt x="2213610" y="701040"/>
                  </a:moveTo>
                  <a:lnTo>
                    <a:pt x="2056130" y="701040"/>
                  </a:lnTo>
                  <a:lnTo>
                    <a:pt x="2056130" y="746760"/>
                  </a:lnTo>
                  <a:lnTo>
                    <a:pt x="2213610" y="746760"/>
                  </a:lnTo>
                  <a:lnTo>
                    <a:pt x="2213610" y="701040"/>
                  </a:lnTo>
                  <a:close/>
                </a:path>
                <a:path w="3426459" h="1367789">
                  <a:moveTo>
                    <a:pt x="2213610" y="621030"/>
                  </a:moveTo>
                  <a:lnTo>
                    <a:pt x="2053590" y="621030"/>
                  </a:lnTo>
                  <a:lnTo>
                    <a:pt x="2053590" y="665480"/>
                  </a:lnTo>
                  <a:lnTo>
                    <a:pt x="2213610" y="665480"/>
                  </a:lnTo>
                  <a:lnTo>
                    <a:pt x="2213610" y="621030"/>
                  </a:lnTo>
                  <a:close/>
                </a:path>
                <a:path w="3426459" h="1367789">
                  <a:moveTo>
                    <a:pt x="2213610" y="539750"/>
                  </a:moveTo>
                  <a:lnTo>
                    <a:pt x="2058670" y="539750"/>
                  </a:lnTo>
                  <a:lnTo>
                    <a:pt x="2058670" y="584200"/>
                  </a:lnTo>
                  <a:lnTo>
                    <a:pt x="2213610" y="584200"/>
                  </a:lnTo>
                  <a:lnTo>
                    <a:pt x="2213610" y="539750"/>
                  </a:lnTo>
                  <a:close/>
                </a:path>
                <a:path w="3426459" h="1367789">
                  <a:moveTo>
                    <a:pt x="2213610" y="462280"/>
                  </a:moveTo>
                  <a:lnTo>
                    <a:pt x="2056130" y="462280"/>
                  </a:lnTo>
                  <a:lnTo>
                    <a:pt x="2056130" y="506730"/>
                  </a:lnTo>
                  <a:lnTo>
                    <a:pt x="2213610" y="506730"/>
                  </a:lnTo>
                  <a:lnTo>
                    <a:pt x="2213610" y="462280"/>
                  </a:lnTo>
                  <a:close/>
                </a:path>
                <a:path w="3426459" h="1367789">
                  <a:moveTo>
                    <a:pt x="2486660" y="281940"/>
                  </a:moveTo>
                  <a:lnTo>
                    <a:pt x="2466340" y="262890"/>
                  </a:lnTo>
                  <a:lnTo>
                    <a:pt x="2443480" y="243840"/>
                  </a:lnTo>
                  <a:lnTo>
                    <a:pt x="2409190" y="223520"/>
                  </a:lnTo>
                  <a:lnTo>
                    <a:pt x="2398687" y="218440"/>
                  </a:lnTo>
                  <a:lnTo>
                    <a:pt x="2369820" y="204470"/>
                  </a:lnTo>
                  <a:lnTo>
                    <a:pt x="2321560" y="186690"/>
                  </a:lnTo>
                  <a:lnTo>
                    <a:pt x="2208530" y="172720"/>
                  </a:lnTo>
                  <a:lnTo>
                    <a:pt x="2146300" y="180340"/>
                  </a:lnTo>
                  <a:lnTo>
                    <a:pt x="2091690" y="194310"/>
                  </a:lnTo>
                  <a:lnTo>
                    <a:pt x="2040890" y="214630"/>
                  </a:lnTo>
                  <a:lnTo>
                    <a:pt x="2018030" y="223520"/>
                  </a:lnTo>
                  <a:lnTo>
                    <a:pt x="1996440" y="236220"/>
                  </a:lnTo>
                  <a:lnTo>
                    <a:pt x="1960880" y="256540"/>
                  </a:lnTo>
                  <a:lnTo>
                    <a:pt x="1934210" y="274320"/>
                  </a:lnTo>
                  <a:lnTo>
                    <a:pt x="1912620" y="292100"/>
                  </a:lnTo>
                  <a:lnTo>
                    <a:pt x="1913890" y="367030"/>
                  </a:lnTo>
                  <a:lnTo>
                    <a:pt x="1931670" y="345440"/>
                  </a:lnTo>
                  <a:lnTo>
                    <a:pt x="1955800" y="322580"/>
                  </a:lnTo>
                  <a:lnTo>
                    <a:pt x="1990090" y="295922"/>
                  </a:lnTo>
                  <a:lnTo>
                    <a:pt x="2030730" y="269240"/>
                  </a:lnTo>
                  <a:lnTo>
                    <a:pt x="2080260" y="243840"/>
                  </a:lnTo>
                  <a:lnTo>
                    <a:pt x="2203450" y="218440"/>
                  </a:lnTo>
                  <a:lnTo>
                    <a:pt x="2266950" y="220980"/>
                  </a:lnTo>
                  <a:lnTo>
                    <a:pt x="2322830" y="231140"/>
                  </a:lnTo>
                  <a:lnTo>
                    <a:pt x="2368550" y="248920"/>
                  </a:lnTo>
                  <a:lnTo>
                    <a:pt x="2405380" y="270522"/>
                  </a:lnTo>
                  <a:lnTo>
                    <a:pt x="2453640" y="311150"/>
                  </a:lnTo>
                  <a:lnTo>
                    <a:pt x="2470150" y="328930"/>
                  </a:lnTo>
                  <a:lnTo>
                    <a:pt x="2486660" y="281940"/>
                  </a:lnTo>
                  <a:close/>
                </a:path>
                <a:path w="3426459" h="1367789">
                  <a:moveTo>
                    <a:pt x="3382010" y="369570"/>
                  </a:moveTo>
                  <a:lnTo>
                    <a:pt x="3345180" y="363220"/>
                  </a:lnTo>
                  <a:lnTo>
                    <a:pt x="3266440" y="359410"/>
                  </a:lnTo>
                  <a:lnTo>
                    <a:pt x="3202940" y="370840"/>
                  </a:lnTo>
                  <a:lnTo>
                    <a:pt x="3185160" y="378460"/>
                  </a:lnTo>
                  <a:lnTo>
                    <a:pt x="3154680" y="323850"/>
                  </a:lnTo>
                  <a:lnTo>
                    <a:pt x="3129280" y="300990"/>
                  </a:lnTo>
                  <a:lnTo>
                    <a:pt x="3094990" y="275590"/>
                  </a:lnTo>
                  <a:lnTo>
                    <a:pt x="3070542" y="261620"/>
                  </a:lnTo>
                  <a:lnTo>
                    <a:pt x="3050540" y="250190"/>
                  </a:lnTo>
                  <a:lnTo>
                    <a:pt x="2990850" y="227330"/>
                  </a:lnTo>
                  <a:lnTo>
                    <a:pt x="2858770" y="210820"/>
                  </a:lnTo>
                  <a:lnTo>
                    <a:pt x="2799080" y="219710"/>
                  </a:lnTo>
                  <a:lnTo>
                    <a:pt x="2743200" y="232410"/>
                  </a:lnTo>
                  <a:lnTo>
                    <a:pt x="2697480" y="248920"/>
                  </a:lnTo>
                  <a:lnTo>
                    <a:pt x="2660650" y="265430"/>
                  </a:lnTo>
                  <a:lnTo>
                    <a:pt x="2630170" y="283222"/>
                  </a:lnTo>
                  <a:lnTo>
                    <a:pt x="2650490" y="326390"/>
                  </a:lnTo>
                  <a:lnTo>
                    <a:pt x="2670810" y="313690"/>
                  </a:lnTo>
                  <a:lnTo>
                    <a:pt x="2725420" y="287020"/>
                  </a:lnTo>
                  <a:lnTo>
                    <a:pt x="2810510" y="264172"/>
                  </a:lnTo>
                  <a:lnTo>
                    <a:pt x="2923540" y="261620"/>
                  </a:lnTo>
                  <a:lnTo>
                    <a:pt x="2979420" y="270522"/>
                  </a:lnTo>
                  <a:lnTo>
                    <a:pt x="3027680" y="289572"/>
                  </a:lnTo>
                  <a:lnTo>
                    <a:pt x="3065780" y="311150"/>
                  </a:lnTo>
                  <a:lnTo>
                    <a:pt x="3094990" y="336550"/>
                  </a:lnTo>
                  <a:lnTo>
                    <a:pt x="3130550" y="379730"/>
                  </a:lnTo>
                  <a:lnTo>
                    <a:pt x="3141980" y="400050"/>
                  </a:lnTo>
                  <a:lnTo>
                    <a:pt x="3091180" y="450850"/>
                  </a:lnTo>
                  <a:lnTo>
                    <a:pt x="3072130" y="478790"/>
                  </a:lnTo>
                  <a:lnTo>
                    <a:pt x="3060700" y="510540"/>
                  </a:lnTo>
                  <a:lnTo>
                    <a:pt x="3050540" y="541020"/>
                  </a:lnTo>
                  <a:lnTo>
                    <a:pt x="3044190" y="576580"/>
                  </a:lnTo>
                  <a:lnTo>
                    <a:pt x="3086100" y="586740"/>
                  </a:lnTo>
                  <a:lnTo>
                    <a:pt x="3102610" y="530860"/>
                  </a:lnTo>
                  <a:lnTo>
                    <a:pt x="3131820" y="481330"/>
                  </a:lnTo>
                  <a:lnTo>
                    <a:pt x="3154680" y="455930"/>
                  </a:lnTo>
                  <a:lnTo>
                    <a:pt x="3185160" y="435610"/>
                  </a:lnTo>
                  <a:lnTo>
                    <a:pt x="3251200" y="411480"/>
                  </a:lnTo>
                  <a:lnTo>
                    <a:pt x="3309620" y="406400"/>
                  </a:lnTo>
                  <a:lnTo>
                    <a:pt x="3365500" y="411480"/>
                  </a:lnTo>
                  <a:lnTo>
                    <a:pt x="3367494" y="406400"/>
                  </a:lnTo>
                  <a:lnTo>
                    <a:pt x="3378504" y="378460"/>
                  </a:lnTo>
                  <a:lnTo>
                    <a:pt x="3382010" y="369570"/>
                  </a:lnTo>
                  <a:close/>
                </a:path>
                <a:path w="3426459" h="1367789">
                  <a:moveTo>
                    <a:pt x="3390900" y="1094740"/>
                  </a:moveTo>
                  <a:lnTo>
                    <a:pt x="2823210" y="1094740"/>
                  </a:lnTo>
                  <a:lnTo>
                    <a:pt x="2823210" y="1139190"/>
                  </a:lnTo>
                  <a:lnTo>
                    <a:pt x="2823210" y="1160780"/>
                  </a:lnTo>
                  <a:lnTo>
                    <a:pt x="3390900" y="1160780"/>
                  </a:lnTo>
                  <a:lnTo>
                    <a:pt x="3390900" y="1139190"/>
                  </a:lnTo>
                  <a:lnTo>
                    <a:pt x="3390900" y="1094740"/>
                  </a:lnTo>
                  <a:close/>
                </a:path>
                <a:path w="3426459" h="1367789">
                  <a:moveTo>
                    <a:pt x="3395980" y="1304290"/>
                  </a:moveTo>
                  <a:lnTo>
                    <a:pt x="2823210" y="1304290"/>
                  </a:lnTo>
                  <a:lnTo>
                    <a:pt x="2823210" y="1347470"/>
                  </a:lnTo>
                  <a:lnTo>
                    <a:pt x="2823210" y="1367790"/>
                  </a:lnTo>
                  <a:lnTo>
                    <a:pt x="3395980" y="1367790"/>
                  </a:lnTo>
                  <a:lnTo>
                    <a:pt x="3395980" y="1347470"/>
                  </a:lnTo>
                  <a:lnTo>
                    <a:pt x="3395980" y="1304290"/>
                  </a:lnTo>
                  <a:close/>
                </a:path>
                <a:path w="3426459" h="1367789">
                  <a:moveTo>
                    <a:pt x="3397250" y="1198880"/>
                  </a:moveTo>
                  <a:lnTo>
                    <a:pt x="2823210" y="1198880"/>
                  </a:lnTo>
                  <a:lnTo>
                    <a:pt x="2823210" y="1243330"/>
                  </a:lnTo>
                  <a:lnTo>
                    <a:pt x="2823210" y="1263650"/>
                  </a:lnTo>
                  <a:lnTo>
                    <a:pt x="3397250" y="1263650"/>
                  </a:lnTo>
                  <a:lnTo>
                    <a:pt x="3397250" y="1243330"/>
                  </a:lnTo>
                  <a:lnTo>
                    <a:pt x="3397250" y="1198880"/>
                  </a:lnTo>
                  <a:close/>
                </a:path>
                <a:path w="3426459" h="1367789">
                  <a:moveTo>
                    <a:pt x="3406140" y="890270"/>
                  </a:moveTo>
                  <a:lnTo>
                    <a:pt x="2823210" y="890270"/>
                  </a:lnTo>
                  <a:lnTo>
                    <a:pt x="2823210" y="952500"/>
                  </a:lnTo>
                  <a:lnTo>
                    <a:pt x="3406140" y="952500"/>
                  </a:lnTo>
                  <a:lnTo>
                    <a:pt x="3406140" y="890270"/>
                  </a:lnTo>
                  <a:close/>
                </a:path>
                <a:path w="3426459" h="1367789">
                  <a:moveTo>
                    <a:pt x="3426460" y="1038860"/>
                  </a:moveTo>
                  <a:lnTo>
                    <a:pt x="2823210" y="1038860"/>
                  </a:lnTo>
                  <a:lnTo>
                    <a:pt x="2823210" y="1060450"/>
                  </a:lnTo>
                  <a:lnTo>
                    <a:pt x="3426460" y="1060450"/>
                  </a:lnTo>
                  <a:lnTo>
                    <a:pt x="3426460" y="1038860"/>
                  </a:lnTo>
                  <a:close/>
                </a:path>
              </a:pathLst>
            </a:custGeom>
            <a:solidFill>
              <a:srgbClr val="B7B7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7860029" y="4884419"/>
              <a:ext cx="62230" cy="281940"/>
            </a:xfrm>
            <a:custGeom>
              <a:avLst/>
              <a:gdLst/>
              <a:ahLst/>
              <a:cxnLst/>
              <a:rect l="l" t="t" r="r" b="b"/>
              <a:pathLst>
                <a:path w="62229" h="281939">
                  <a:moveTo>
                    <a:pt x="62229" y="0"/>
                  </a:moveTo>
                  <a:lnTo>
                    <a:pt x="0" y="5079"/>
                  </a:lnTo>
                  <a:lnTo>
                    <a:pt x="0" y="281939"/>
                  </a:lnTo>
                  <a:lnTo>
                    <a:pt x="62229" y="281939"/>
                  </a:lnTo>
                  <a:lnTo>
                    <a:pt x="6222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7805419" y="5156199"/>
              <a:ext cx="195579" cy="12954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5844540" y="5067299"/>
              <a:ext cx="2296160" cy="1212215"/>
            </a:xfrm>
            <a:custGeom>
              <a:avLst/>
              <a:gdLst/>
              <a:ahLst/>
              <a:cxnLst/>
              <a:rect l="l" t="t" r="r" b="b"/>
              <a:pathLst>
                <a:path w="2296159" h="1212214">
                  <a:moveTo>
                    <a:pt x="179070" y="1132840"/>
                  </a:moveTo>
                  <a:lnTo>
                    <a:pt x="127000" y="1132840"/>
                  </a:lnTo>
                  <a:lnTo>
                    <a:pt x="127000" y="1211580"/>
                  </a:lnTo>
                  <a:lnTo>
                    <a:pt x="179070" y="1211580"/>
                  </a:lnTo>
                  <a:lnTo>
                    <a:pt x="179070" y="1132840"/>
                  </a:lnTo>
                  <a:close/>
                </a:path>
                <a:path w="2296159" h="1212214">
                  <a:moveTo>
                    <a:pt x="179070" y="1007110"/>
                  </a:moveTo>
                  <a:lnTo>
                    <a:pt x="127000" y="1007110"/>
                  </a:lnTo>
                  <a:lnTo>
                    <a:pt x="127000" y="1087120"/>
                  </a:lnTo>
                  <a:lnTo>
                    <a:pt x="179070" y="1087120"/>
                  </a:lnTo>
                  <a:lnTo>
                    <a:pt x="179070" y="1007110"/>
                  </a:lnTo>
                  <a:close/>
                </a:path>
                <a:path w="2296159" h="1212214">
                  <a:moveTo>
                    <a:pt x="179070" y="875030"/>
                  </a:moveTo>
                  <a:lnTo>
                    <a:pt x="127000" y="875030"/>
                  </a:lnTo>
                  <a:lnTo>
                    <a:pt x="127000" y="955040"/>
                  </a:lnTo>
                  <a:lnTo>
                    <a:pt x="179070" y="955040"/>
                  </a:lnTo>
                  <a:lnTo>
                    <a:pt x="179070" y="875030"/>
                  </a:lnTo>
                  <a:close/>
                </a:path>
                <a:path w="2296159" h="1212214">
                  <a:moveTo>
                    <a:pt x="298450" y="1132840"/>
                  </a:moveTo>
                  <a:lnTo>
                    <a:pt x="245110" y="1132840"/>
                  </a:lnTo>
                  <a:lnTo>
                    <a:pt x="245110" y="1211580"/>
                  </a:lnTo>
                  <a:lnTo>
                    <a:pt x="298450" y="1211580"/>
                  </a:lnTo>
                  <a:lnTo>
                    <a:pt x="298450" y="1132840"/>
                  </a:lnTo>
                  <a:close/>
                </a:path>
                <a:path w="2296159" h="1212214">
                  <a:moveTo>
                    <a:pt x="298450" y="1007110"/>
                  </a:moveTo>
                  <a:lnTo>
                    <a:pt x="245110" y="1007110"/>
                  </a:lnTo>
                  <a:lnTo>
                    <a:pt x="245110" y="1087120"/>
                  </a:lnTo>
                  <a:lnTo>
                    <a:pt x="298450" y="1087120"/>
                  </a:lnTo>
                  <a:lnTo>
                    <a:pt x="298450" y="1007110"/>
                  </a:lnTo>
                  <a:close/>
                </a:path>
                <a:path w="2296159" h="1212214">
                  <a:moveTo>
                    <a:pt x="298450" y="875030"/>
                  </a:moveTo>
                  <a:lnTo>
                    <a:pt x="245110" y="875030"/>
                  </a:lnTo>
                  <a:lnTo>
                    <a:pt x="245110" y="955040"/>
                  </a:lnTo>
                  <a:lnTo>
                    <a:pt x="298450" y="955040"/>
                  </a:lnTo>
                  <a:lnTo>
                    <a:pt x="298450" y="875030"/>
                  </a:lnTo>
                  <a:close/>
                </a:path>
                <a:path w="2296159" h="1212214">
                  <a:moveTo>
                    <a:pt x="408940" y="1132840"/>
                  </a:moveTo>
                  <a:lnTo>
                    <a:pt x="356870" y="1132840"/>
                  </a:lnTo>
                  <a:lnTo>
                    <a:pt x="356870" y="1211580"/>
                  </a:lnTo>
                  <a:lnTo>
                    <a:pt x="408940" y="1211580"/>
                  </a:lnTo>
                  <a:lnTo>
                    <a:pt x="408940" y="1132840"/>
                  </a:lnTo>
                  <a:close/>
                </a:path>
                <a:path w="2296159" h="1212214">
                  <a:moveTo>
                    <a:pt x="408940" y="1007110"/>
                  </a:moveTo>
                  <a:lnTo>
                    <a:pt x="356870" y="1007110"/>
                  </a:lnTo>
                  <a:lnTo>
                    <a:pt x="356870" y="1087120"/>
                  </a:lnTo>
                  <a:lnTo>
                    <a:pt x="408940" y="1087120"/>
                  </a:lnTo>
                  <a:lnTo>
                    <a:pt x="408940" y="1007110"/>
                  </a:lnTo>
                  <a:close/>
                </a:path>
                <a:path w="2296159" h="1212214">
                  <a:moveTo>
                    <a:pt x="408940" y="875030"/>
                  </a:moveTo>
                  <a:lnTo>
                    <a:pt x="356870" y="875030"/>
                  </a:lnTo>
                  <a:lnTo>
                    <a:pt x="356870" y="955040"/>
                  </a:lnTo>
                  <a:lnTo>
                    <a:pt x="408940" y="955040"/>
                  </a:lnTo>
                  <a:lnTo>
                    <a:pt x="408940" y="875030"/>
                  </a:lnTo>
                  <a:close/>
                </a:path>
                <a:path w="2296159" h="1212214">
                  <a:moveTo>
                    <a:pt x="528320" y="1132840"/>
                  </a:moveTo>
                  <a:lnTo>
                    <a:pt x="476250" y="1132840"/>
                  </a:lnTo>
                  <a:lnTo>
                    <a:pt x="476250" y="1211580"/>
                  </a:lnTo>
                  <a:lnTo>
                    <a:pt x="528320" y="1211580"/>
                  </a:lnTo>
                  <a:lnTo>
                    <a:pt x="528320" y="1132840"/>
                  </a:lnTo>
                  <a:close/>
                </a:path>
                <a:path w="2296159" h="1212214">
                  <a:moveTo>
                    <a:pt x="528320" y="1007110"/>
                  </a:moveTo>
                  <a:lnTo>
                    <a:pt x="476250" y="1007110"/>
                  </a:lnTo>
                  <a:lnTo>
                    <a:pt x="476250" y="1087120"/>
                  </a:lnTo>
                  <a:lnTo>
                    <a:pt x="528320" y="1087120"/>
                  </a:lnTo>
                  <a:lnTo>
                    <a:pt x="528320" y="1007110"/>
                  </a:lnTo>
                  <a:close/>
                </a:path>
                <a:path w="2296159" h="1212214">
                  <a:moveTo>
                    <a:pt x="528320" y="875030"/>
                  </a:moveTo>
                  <a:lnTo>
                    <a:pt x="476250" y="875030"/>
                  </a:lnTo>
                  <a:lnTo>
                    <a:pt x="476250" y="955040"/>
                  </a:lnTo>
                  <a:lnTo>
                    <a:pt x="528320" y="955040"/>
                  </a:lnTo>
                  <a:lnTo>
                    <a:pt x="528320" y="875030"/>
                  </a:lnTo>
                  <a:close/>
                </a:path>
                <a:path w="2296159" h="1212214">
                  <a:moveTo>
                    <a:pt x="643890" y="1132840"/>
                  </a:moveTo>
                  <a:lnTo>
                    <a:pt x="590550" y="1132840"/>
                  </a:lnTo>
                  <a:lnTo>
                    <a:pt x="590550" y="1211580"/>
                  </a:lnTo>
                  <a:lnTo>
                    <a:pt x="643890" y="1211580"/>
                  </a:lnTo>
                  <a:lnTo>
                    <a:pt x="643890" y="1132840"/>
                  </a:lnTo>
                  <a:close/>
                </a:path>
                <a:path w="2296159" h="1212214">
                  <a:moveTo>
                    <a:pt x="643890" y="1007110"/>
                  </a:moveTo>
                  <a:lnTo>
                    <a:pt x="590550" y="1007110"/>
                  </a:lnTo>
                  <a:lnTo>
                    <a:pt x="590550" y="1087120"/>
                  </a:lnTo>
                  <a:lnTo>
                    <a:pt x="643890" y="1087120"/>
                  </a:lnTo>
                  <a:lnTo>
                    <a:pt x="643890" y="1007110"/>
                  </a:lnTo>
                  <a:close/>
                </a:path>
                <a:path w="2296159" h="1212214">
                  <a:moveTo>
                    <a:pt x="643890" y="875030"/>
                  </a:moveTo>
                  <a:lnTo>
                    <a:pt x="590550" y="875030"/>
                  </a:lnTo>
                  <a:lnTo>
                    <a:pt x="590550" y="955040"/>
                  </a:lnTo>
                  <a:lnTo>
                    <a:pt x="643890" y="955040"/>
                  </a:lnTo>
                  <a:lnTo>
                    <a:pt x="643890" y="875030"/>
                  </a:lnTo>
                  <a:close/>
                </a:path>
                <a:path w="2296159" h="1212214">
                  <a:moveTo>
                    <a:pt x="643890" y="727710"/>
                  </a:moveTo>
                  <a:lnTo>
                    <a:pt x="591820" y="727710"/>
                  </a:lnTo>
                  <a:lnTo>
                    <a:pt x="591820" y="807720"/>
                  </a:lnTo>
                  <a:lnTo>
                    <a:pt x="643890" y="807720"/>
                  </a:lnTo>
                  <a:lnTo>
                    <a:pt x="643890" y="727710"/>
                  </a:lnTo>
                  <a:close/>
                </a:path>
                <a:path w="2296159" h="1212214">
                  <a:moveTo>
                    <a:pt x="643890" y="599440"/>
                  </a:moveTo>
                  <a:lnTo>
                    <a:pt x="590550" y="599440"/>
                  </a:lnTo>
                  <a:lnTo>
                    <a:pt x="590550" y="679450"/>
                  </a:lnTo>
                  <a:lnTo>
                    <a:pt x="643890" y="679450"/>
                  </a:lnTo>
                  <a:lnTo>
                    <a:pt x="643890" y="599440"/>
                  </a:lnTo>
                  <a:close/>
                </a:path>
                <a:path w="2296159" h="1212214">
                  <a:moveTo>
                    <a:pt x="735330" y="219710"/>
                  </a:moveTo>
                  <a:lnTo>
                    <a:pt x="671830" y="219494"/>
                  </a:lnTo>
                  <a:lnTo>
                    <a:pt x="671830" y="265430"/>
                  </a:lnTo>
                  <a:lnTo>
                    <a:pt x="671830" y="320040"/>
                  </a:lnTo>
                  <a:lnTo>
                    <a:pt x="671830" y="368300"/>
                  </a:lnTo>
                  <a:lnTo>
                    <a:pt x="671830" y="408940"/>
                  </a:lnTo>
                  <a:lnTo>
                    <a:pt x="671830" y="457200"/>
                  </a:lnTo>
                  <a:lnTo>
                    <a:pt x="671830" y="497840"/>
                  </a:lnTo>
                  <a:lnTo>
                    <a:pt x="76200" y="497840"/>
                  </a:lnTo>
                  <a:lnTo>
                    <a:pt x="76200" y="457200"/>
                  </a:lnTo>
                  <a:lnTo>
                    <a:pt x="671830" y="457200"/>
                  </a:lnTo>
                  <a:lnTo>
                    <a:pt x="671830" y="408940"/>
                  </a:lnTo>
                  <a:lnTo>
                    <a:pt x="76200" y="408940"/>
                  </a:lnTo>
                  <a:lnTo>
                    <a:pt x="76200" y="368300"/>
                  </a:lnTo>
                  <a:lnTo>
                    <a:pt x="671830" y="368300"/>
                  </a:lnTo>
                  <a:lnTo>
                    <a:pt x="671830" y="320040"/>
                  </a:lnTo>
                  <a:lnTo>
                    <a:pt x="76200" y="320040"/>
                  </a:lnTo>
                  <a:lnTo>
                    <a:pt x="76200" y="265430"/>
                  </a:lnTo>
                  <a:lnTo>
                    <a:pt x="671830" y="265430"/>
                  </a:lnTo>
                  <a:lnTo>
                    <a:pt x="671830" y="219494"/>
                  </a:lnTo>
                  <a:lnTo>
                    <a:pt x="0" y="217170"/>
                  </a:lnTo>
                  <a:lnTo>
                    <a:pt x="1270" y="1211580"/>
                  </a:lnTo>
                  <a:lnTo>
                    <a:pt x="76200" y="1211592"/>
                  </a:lnTo>
                  <a:lnTo>
                    <a:pt x="76200" y="744220"/>
                  </a:lnTo>
                  <a:lnTo>
                    <a:pt x="542290" y="744220"/>
                  </a:lnTo>
                  <a:lnTo>
                    <a:pt x="542290" y="692150"/>
                  </a:lnTo>
                  <a:lnTo>
                    <a:pt x="76200" y="692150"/>
                  </a:lnTo>
                  <a:lnTo>
                    <a:pt x="76200" y="648970"/>
                  </a:lnTo>
                  <a:lnTo>
                    <a:pt x="542290" y="648970"/>
                  </a:lnTo>
                  <a:lnTo>
                    <a:pt x="542290" y="593090"/>
                  </a:lnTo>
                  <a:lnTo>
                    <a:pt x="76200" y="593090"/>
                  </a:lnTo>
                  <a:lnTo>
                    <a:pt x="76200" y="547370"/>
                  </a:lnTo>
                  <a:lnTo>
                    <a:pt x="695960" y="547370"/>
                  </a:lnTo>
                  <a:lnTo>
                    <a:pt x="695960" y="544525"/>
                  </a:lnTo>
                  <a:lnTo>
                    <a:pt x="735330" y="546100"/>
                  </a:lnTo>
                  <a:lnTo>
                    <a:pt x="735330" y="265430"/>
                  </a:lnTo>
                  <a:lnTo>
                    <a:pt x="735330" y="219710"/>
                  </a:lnTo>
                  <a:close/>
                </a:path>
                <a:path w="2296159" h="1212214">
                  <a:moveTo>
                    <a:pt x="751840" y="1132840"/>
                  </a:moveTo>
                  <a:lnTo>
                    <a:pt x="699757" y="1132840"/>
                  </a:lnTo>
                  <a:lnTo>
                    <a:pt x="699757" y="1211580"/>
                  </a:lnTo>
                  <a:lnTo>
                    <a:pt x="751840" y="1211580"/>
                  </a:lnTo>
                  <a:lnTo>
                    <a:pt x="751840" y="1132840"/>
                  </a:lnTo>
                  <a:close/>
                </a:path>
                <a:path w="2296159" h="1212214">
                  <a:moveTo>
                    <a:pt x="751840" y="1007110"/>
                  </a:moveTo>
                  <a:lnTo>
                    <a:pt x="699757" y="1007110"/>
                  </a:lnTo>
                  <a:lnTo>
                    <a:pt x="699757" y="1087120"/>
                  </a:lnTo>
                  <a:lnTo>
                    <a:pt x="751840" y="1087120"/>
                  </a:lnTo>
                  <a:lnTo>
                    <a:pt x="751840" y="1007110"/>
                  </a:lnTo>
                  <a:close/>
                </a:path>
                <a:path w="2296159" h="1212214">
                  <a:moveTo>
                    <a:pt x="751840" y="875030"/>
                  </a:moveTo>
                  <a:lnTo>
                    <a:pt x="699757" y="875030"/>
                  </a:lnTo>
                  <a:lnTo>
                    <a:pt x="699757" y="955040"/>
                  </a:lnTo>
                  <a:lnTo>
                    <a:pt x="751840" y="955040"/>
                  </a:lnTo>
                  <a:lnTo>
                    <a:pt x="751840" y="875030"/>
                  </a:lnTo>
                  <a:close/>
                </a:path>
                <a:path w="2296159" h="1212214">
                  <a:moveTo>
                    <a:pt x="751840" y="731520"/>
                  </a:moveTo>
                  <a:lnTo>
                    <a:pt x="699757" y="731520"/>
                  </a:lnTo>
                  <a:lnTo>
                    <a:pt x="699757" y="811530"/>
                  </a:lnTo>
                  <a:lnTo>
                    <a:pt x="751840" y="811530"/>
                  </a:lnTo>
                  <a:lnTo>
                    <a:pt x="751840" y="731520"/>
                  </a:lnTo>
                  <a:close/>
                </a:path>
                <a:path w="2296159" h="1212214">
                  <a:moveTo>
                    <a:pt x="751840" y="599440"/>
                  </a:moveTo>
                  <a:lnTo>
                    <a:pt x="699757" y="599440"/>
                  </a:lnTo>
                  <a:lnTo>
                    <a:pt x="699757" y="678180"/>
                  </a:lnTo>
                  <a:lnTo>
                    <a:pt x="751840" y="678180"/>
                  </a:lnTo>
                  <a:lnTo>
                    <a:pt x="751840" y="599440"/>
                  </a:lnTo>
                  <a:close/>
                </a:path>
                <a:path w="2296159" h="1212214">
                  <a:moveTo>
                    <a:pt x="943610" y="553720"/>
                  </a:moveTo>
                  <a:lnTo>
                    <a:pt x="811530" y="553720"/>
                  </a:lnTo>
                  <a:lnTo>
                    <a:pt x="811530" y="1211580"/>
                  </a:lnTo>
                  <a:lnTo>
                    <a:pt x="943610" y="1211580"/>
                  </a:lnTo>
                  <a:lnTo>
                    <a:pt x="943610" y="553720"/>
                  </a:lnTo>
                  <a:close/>
                </a:path>
                <a:path w="2296159" h="1212214">
                  <a:moveTo>
                    <a:pt x="1428750" y="0"/>
                  </a:moveTo>
                  <a:lnTo>
                    <a:pt x="984250" y="0"/>
                  </a:lnTo>
                  <a:lnTo>
                    <a:pt x="984250" y="1211592"/>
                  </a:lnTo>
                  <a:lnTo>
                    <a:pt x="1052830" y="1211580"/>
                  </a:lnTo>
                  <a:lnTo>
                    <a:pt x="1052830" y="55880"/>
                  </a:lnTo>
                  <a:lnTo>
                    <a:pt x="1113790" y="55880"/>
                  </a:lnTo>
                  <a:lnTo>
                    <a:pt x="1113790" y="1211580"/>
                  </a:lnTo>
                  <a:lnTo>
                    <a:pt x="1182370" y="1211580"/>
                  </a:lnTo>
                  <a:lnTo>
                    <a:pt x="1182370" y="55880"/>
                  </a:lnTo>
                  <a:lnTo>
                    <a:pt x="1242060" y="55880"/>
                  </a:lnTo>
                  <a:lnTo>
                    <a:pt x="1242060" y="748030"/>
                  </a:lnTo>
                  <a:lnTo>
                    <a:pt x="1313180" y="748030"/>
                  </a:lnTo>
                  <a:lnTo>
                    <a:pt x="1313180" y="55880"/>
                  </a:lnTo>
                  <a:lnTo>
                    <a:pt x="1371600" y="55880"/>
                  </a:lnTo>
                  <a:lnTo>
                    <a:pt x="1371600" y="748030"/>
                  </a:lnTo>
                  <a:lnTo>
                    <a:pt x="1428750" y="750570"/>
                  </a:lnTo>
                  <a:lnTo>
                    <a:pt x="1428750" y="55880"/>
                  </a:lnTo>
                  <a:lnTo>
                    <a:pt x="1428750" y="0"/>
                  </a:lnTo>
                  <a:close/>
                </a:path>
                <a:path w="2296159" h="1212214">
                  <a:moveTo>
                    <a:pt x="1682750" y="783590"/>
                  </a:moveTo>
                  <a:lnTo>
                    <a:pt x="1624330" y="783590"/>
                  </a:lnTo>
                  <a:lnTo>
                    <a:pt x="1624330" y="835660"/>
                  </a:lnTo>
                  <a:lnTo>
                    <a:pt x="1624330" y="899160"/>
                  </a:lnTo>
                  <a:lnTo>
                    <a:pt x="1624330" y="967740"/>
                  </a:lnTo>
                  <a:lnTo>
                    <a:pt x="1624330" y="1031240"/>
                  </a:lnTo>
                  <a:lnTo>
                    <a:pt x="1624330" y="1093470"/>
                  </a:lnTo>
                  <a:lnTo>
                    <a:pt x="1624330" y="1151890"/>
                  </a:lnTo>
                  <a:lnTo>
                    <a:pt x="1563370" y="1151890"/>
                  </a:lnTo>
                  <a:lnTo>
                    <a:pt x="1563370" y="1093470"/>
                  </a:lnTo>
                  <a:lnTo>
                    <a:pt x="1624330" y="1093470"/>
                  </a:lnTo>
                  <a:lnTo>
                    <a:pt x="1624330" y="1031240"/>
                  </a:lnTo>
                  <a:lnTo>
                    <a:pt x="1563370" y="1031240"/>
                  </a:lnTo>
                  <a:lnTo>
                    <a:pt x="1563370" y="967740"/>
                  </a:lnTo>
                  <a:lnTo>
                    <a:pt x="1624330" y="967740"/>
                  </a:lnTo>
                  <a:lnTo>
                    <a:pt x="1624330" y="899160"/>
                  </a:lnTo>
                  <a:lnTo>
                    <a:pt x="1563370" y="899160"/>
                  </a:lnTo>
                  <a:lnTo>
                    <a:pt x="1563370" y="835660"/>
                  </a:lnTo>
                  <a:lnTo>
                    <a:pt x="1624330" y="835660"/>
                  </a:lnTo>
                  <a:lnTo>
                    <a:pt x="1624330" y="783590"/>
                  </a:lnTo>
                  <a:lnTo>
                    <a:pt x="1494790" y="783590"/>
                  </a:lnTo>
                  <a:lnTo>
                    <a:pt x="1494790" y="835660"/>
                  </a:lnTo>
                  <a:lnTo>
                    <a:pt x="1494790" y="899160"/>
                  </a:lnTo>
                  <a:lnTo>
                    <a:pt x="1494790" y="967740"/>
                  </a:lnTo>
                  <a:lnTo>
                    <a:pt x="1494790" y="1031240"/>
                  </a:lnTo>
                  <a:lnTo>
                    <a:pt x="1494790" y="1093470"/>
                  </a:lnTo>
                  <a:lnTo>
                    <a:pt x="1494790" y="1151890"/>
                  </a:lnTo>
                  <a:lnTo>
                    <a:pt x="1428750" y="1151890"/>
                  </a:lnTo>
                  <a:lnTo>
                    <a:pt x="1428750" y="1093470"/>
                  </a:lnTo>
                  <a:lnTo>
                    <a:pt x="1494790" y="1093470"/>
                  </a:lnTo>
                  <a:lnTo>
                    <a:pt x="1494790" y="1031240"/>
                  </a:lnTo>
                  <a:lnTo>
                    <a:pt x="1428750" y="1031240"/>
                  </a:lnTo>
                  <a:lnTo>
                    <a:pt x="1428750" y="967740"/>
                  </a:lnTo>
                  <a:lnTo>
                    <a:pt x="1494790" y="967740"/>
                  </a:lnTo>
                  <a:lnTo>
                    <a:pt x="1494790" y="899160"/>
                  </a:lnTo>
                  <a:lnTo>
                    <a:pt x="1428750" y="899160"/>
                  </a:lnTo>
                  <a:lnTo>
                    <a:pt x="1428750" y="835660"/>
                  </a:lnTo>
                  <a:lnTo>
                    <a:pt x="1494790" y="835660"/>
                  </a:lnTo>
                  <a:lnTo>
                    <a:pt x="1494790" y="783590"/>
                  </a:lnTo>
                  <a:lnTo>
                    <a:pt x="1365250" y="783590"/>
                  </a:lnTo>
                  <a:lnTo>
                    <a:pt x="1365250" y="835660"/>
                  </a:lnTo>
                  <a:lnTo>
                    <a:pt x="1365250" y="899160"/>
                  </a:lnTo>
                  <a:lnTo>
                    <a:pt x="1365250" y="967740"/>
                  </a:lnTo>
                  <a:lnTo>
                    <a:pt x="1365250" y="1031240"/>
                  </a:lnTo>
                  <a:lnTo>
                    <a:pt x="1365250" y="1093470"/>
                  </a:lnTo>
                  <a:lnTo>
                    <a:pt x="1365250" y="1151890"/>
                  </a:lnTo>
                  <a:lnTo>
                    <a:pt x="1297940" y="1151890"/>
                  </a:lnTo>
                  <a:lnTo>
                    <a:pt x="1297940" y="1093470"/>
                  </a:lnTo>
                  <a:lnTo>
                    <a:pt x="1365250" y="1093470"/>
                  </a:lnTo>
                  <a:lnTo>
                    <a:pt x="1365250" y="1031240"/>
                  </a:lnTo>
                  <a:lnTo>
                    <a:pt x="1297940" y="1031240"/>
                  </a:lnTo>
                  <a:lnTo>
                    <a:pt x="1297940" y="967740"/>
                  </a:lnTo>
                  <a:lnTo>
                    <a:pt x="1365250" y="967740"/>
                  </a:lnTo>
                  <a:lnTo>
                    <a:pt x="1365250" y="899160"/>
                  </a:lnTo>
                  <a:lnTo>
                    <a:pt x="1297940" y="899160"/>
                  </a:lnTo>
                  <a:lnTo>
                    <a:pt x="1297940" y="835660"/>
                  </a:lnTo>
                  <a:lnTo>
                    <a:pt x="1365250" y="835660"/>
                  </a:lnTo>
                  <a:lnTo>
                    <a:pt x="1365250" y="783590"/>
                  </a:lnTo>
                  <a:lnTo>
                    <a:pt x="1231900" y="783590"/>
                  </a:lnTo>
                  <a:lnTo>
                    <a:pt x="1231900" y="835660"/>
                  </a:lnTo>
                  <a:lnTo>
                    <a:pt x="1231900" y="1211580"/>
                  </a:lnTo>
                  <a:lnTo>
                    <a:pt x="1682750" y="1211580"/>
                  </a:lnTo>
                  <a:lnTo>
                    <a:pt x="1682750" y="835660"/>
                  </a:lnTo>
                  <a:lnTo>
                    <a:pt x="1682750" y="783590"/>
                  </a:lnTo>
                  <a:close/>
                </a:path>
                <a:path w="2296159" h="1212214">
                  <a:moveTo>
                    <a:pt x="1805940" y="223520"/>
                  </a:moveTo>
                  <a:lnTo>
                    <a:pt x="1536700" y="223520"/>
                  </a:lnTo>
                  <a:lnTo>
                    <a:pt x="1536700" y="276860"/>
                  </a:lnTo>
                  <a:lnTo>
                    <a:pt x="1536700" y="748030"/>
                  </a:lnTo>
                  <a:lnTo>
                    <a:pt x="1555750" y="748030"/>
                  </a:lnTo>
                  <a:lnTo>
                    <a:pt x="1584960" y="748030"/>
                  </a:lnTo>
                  <a:lnTo>
                    <a:pt x="1739900" y="748030"/>
                  </a:lnTo>
                  <a:lnTo>
                    <a:pt x="1739900" y="1211580"/>
                  </a:lnTo>
                  <a:lnTo>
                    <a:pt x="1805940" y="1211592"/>
                  </a:lnTo>
                  <a:lnTo>
                    <a:pt x="1805940" y="276860"/>
                  </a:lnTo>
                  <a:lnTo>
                    <a:pt x="1739900" y="276872"/>
                  </a:lnTo>
                  <a:lnTo>
                    <a:pt x="1739900" y="307340"/>
                  </a:lnTo>
                  <a:lnTo>
                    <a:pt x="1739900" y="353060"/>
                  </a:lnTo>
                  <a:lnTo>
                    <a:pt x="1739900" y="701040"/>
                  </a:lnTo>
                  <a:lnTo>
                    <a:pt x="1584960" y="701040"/>
                  </a:lnTo>
                  <a:lnTo>
                    <a:pt x="1584960" y="669290"/>
                  </a:lnTo>
                  <a:lnTo>
                    <a:pt x="1739900" y="669290"/>
                  </a:lnTo>
                  <a:lnTo>
                    <a:pt x="1739900" y="623570"/>
                  </a:lnTo>
                  <a:lnTo>
                    <a:pt x="1584960" y="623570"/>
                  </a:lnTo>
                  <a:lnTo>
                    <a:pt x="1584960" y="593090"/>
                  </a:lnTo>
                  <a:lnTo>
                    <a:pt x="1739900" y="593090"/>
                  </a:lnTo>
                  <a:lnTo>
                    <a:pt x="1739900" y="546100"/>
                  </a:lnTo>
                  <a:lnTo>
                    <a:pt x="1584960" y="546100"/>
                  </a:lnTo>
                  <a:lnTo>
                    <a:pt x="1584960" y="510540"/>
                  </a:lnTo>
                  <a:lnTo>
                    <a:pt x="1739900" y="510540"/>
                  </a:lnTo>
                  <a:lnTo>
                    <a:pt x="1739900" y="466090"/>
                  </a:lnTo>
                  <a:lnTo>
                    <a:pt x="1584960" y="466090"/>
                  </a:lnTo>
                  <a:lnTo>
                    <a:pt x="1584960" y="429260"/>
                  </a:lnTo>
                  <a:lnTo>
                    <a:pt x="1739900" y="429260"/>
                  </a:lnTo>
                  <a:lnTo>
                    <a:pt x="1739900" y="384810"/>
                  </a:lnTo>
                  <a:lnTo>
                    <a:pt x="1584960" y="384810"/>
                  </a:lnTo>
                  <a:lnTo>
                    <a:pt x="1584960" y="353060"/>
                  </a:lnTo>
                  <a:lnTo>
                    <a:pt x="1739900" y="353060"/>
                  </a:lnTo>
                  <a:lnTo>
                    <a:pt x="1739900" y="307340"/>
                  </a:lnTo>
                  <a:lnTo>
                    <a:pt x="1584960" y="307340"/>
                  </a:lnTo>
                  <a:lnTo>
                    <a:pt x="1584960" y="276860"/>
                  </a:lnTo>
                  <a:lnTo>
                    <a:pt x="1805940" y="276860"/>
                  </a:lnTo>
                  <a:lnTo>
                    <a:pt x="1805940" y="223520"/>
                  </a:lnTo>
                  <a:close/>
                </a:path>
                <a:path w="2296159" h="1212214">
                  <a:moveTo>
                    <a:pt x="2016760" y="622300"/>
                  </a:moveTo>
                  <a:lnTo>
                    <a:pt x="1960880" y="622300"/>
                  </a:lnTo>
                  <a:lnTo>
                    <a:pt x="1960880" y="704850"/>
                  </a:lnTo>
                  <a:lnTo>
                    <a:pt x="2016760" y="704850"/>
                  </a:lnTo>
                  <a:lnTo>
                    <a:pt x="2016760" y="622300"/>
                  </a:lnTo>
                  <a:close/>
                </a:path>
                <a:path w="2296159" h="1212214">
                  <a:moveTo>
                    <a:pt x="2019300" y="1130300"/>
                  </a:moveTo>
                  <a:lnTo>
                    <a:pt x="1963420" y="1130300"/>
                  </a:lnTo>
                  <a:lnTo>
                    <a:pt x="1963420" y="1211580"/>
                  </a:lnTo>
                  <a:lnTo>
                    <a:pt x="2019300" y="1211580"/>
                  </a:lnTo>
                  <a:lnTo>
                    <a:pt x="2019300" y="1130300"/>
                  </a:lnTo>
                  <a:close/>
                </a:path>
                <a:path w="2296159" h="1212214">
                  <a:moveTo>
                    <a:pt x="2019300" y="1003300"/>
                  </a:moveTo>
                  <a:lnTo>
                    <a:pt x="1963420" y="1003300"/>
                  </a:lnTo>
                  <a:lnTo>
                    <a:pt x="1963420" y="1084580"/>
                  </a:lnTo>
                  <a:lnTo>
                    <a:pt x="2019300" y="1084580"/>
                  </a:lnTo>
                  <a:lnTo>
                    <a:pt x="2019300" y="1003300"/>
                  </a:lnTo>
                  <a:close/>
                </a:path>
                <a:path w="2296159" h="1212214">
                  <a:moveTo>
                    <a:pt x="2019300" y="867410"/>
                  </a:moveTo>
                  <a:lnTo>
                    <a:pt x="1963420" y="867410"/>
                  </a:lnTo>
                  <a:lnTo>
                    <a:pt x="1963420" y="948690"/>
                  </a:lnTo>
                  <a:lnTo>
                    <a:pt x="2019300" y="948690"/>
                  </a:lnTo>
                  <a:lnTo>
                    <a:pt x="2019300" y="867410"/>
                  </a:lnTo>
                  <a:close/>
                </a:path>
                <a:path w="2296159" h="1212214">
                  <a:moveTo>
                    <a:pt x="2019300" y="748030"/>
                  </a:moveTo>
                  <a:lnTo>
                    <a:pt x="1963420" y="748030"/>
                  </a:lnTo>
                  <a:lnTo>
                    <a:pt x="1963420" y="830580"/>
                  </a:lnTo>
                  <a:lnTo>
                    <a:pt x="2019300" y="830580"/>
                  </a:lnTo>
                  <a:lnTo>
                    <a:pt x="2019300" y="748030"/>
                  </a:lnTo>
                  <a:close/>
                </a:path>
                <a:path w="2296159" h="1212214">
                  <a:moveTo>
                    <a:pt x="2019300" y="500380"/>
                  </a:moveTo>
                  <a:lnTo>
                    <a:pt x="1963420" y="500380"/>
                  </a:lnTo>
                  <a:lnTo>
                    <a:pt x="1963420" y="581660"/>
                  </a:lnTo>
                  <a:lnTo>
                    <a:pt x="2019300" y="581660"/>
                  </a:lnTo>
                  <a:lnTo>
                    <a:pt x="2019300" y="500380"/>
                  </a:lnTo>
                  <a:close/>
                </a:path>
                <a:path w="2296159" h="1212214">
                  <a:moveTo>
                    <a:pt x="2100580" y="622300"/>
                  </a:moveTo>
                  <a:lnTo>
                    <a:pt x="2044700" y="622300"/>
                  </a:lnTo>
                  <a:lnTo>
                    <a:pt x="2044700" y="704850"/>
                  </a:lnTo>
                  <a:lnTo>
                    <a:pt x="2100580" y="704850"/>
                  </a:lnTo>
                  <a:lnTo>
                    <a:pt x="2100580" y="622300"/>
                  </a:lnTo>
                  <a:close/>
                </a:path>
                <a:path w="2296159" h="1212214">
                  <a:moveTo>
                    <a:pt x="2103120" y="1130300"/>
                  </a:moveTo>
                  <a:lnTo>
                    <a:pt x="2048510" y="1130300"/>
                  </a:lnTo>
                  <a:lnTo>
                    <a:pt x="2048510" y="1211580"/>
                  </a:lnTo>
                  <a:lnTo>
                    <a:pt x="2103120" y="1211580"/>
                  </a:lnTo>
                  <a:lnTo>
                    <a:pt x="2103120" y="1130300"/>
                  </a:lnTo>
                  <a:close/>
                </a:path>
                <a:path w="2296159" h="1212214">
                  <a:moveTo>
                    <a:pt x="2103120" y="1003300"/>
                  </a:moveTo>
                  <a:lnTo>
                    <a:pt x="2048510" y="1003300"/>
                  </a:lnTo>
                  <a:lnTo>
                    <a:pt x="2048510" y="1084580"/>
                  </a:lnTo>
                  <a:lnTo>
                    <a:pt x="2103120" y="1084580"/>
                  </a:lnTo>
                  <a:lnTo>
                    <a:pt x="2103120" y="1003300"/>
                  </a:lnTo>
                  <a:close/>
                </a:path>
                <a:path w="2296159" h="1212214">
                  <a:moveTo>
                    <a:pt x="2103120" y="867410"/>
                  </a:moveTo>
                  <a:lnTo>
                    <a:pt x="2048510" y="867410"/>
                  </a:lnTo>
                  <a:lnTo>
                    <a:pt x="2048510" y="948690"/>
                  </a:lnTo>
                  <a:lnTo>
                    <a:pt x="2103120" y="948690"/>
                  </a:lnTo>
                  <a:lnTo>
                    <a:pt x="2103120" y="867410"/>
                  </a:lnTo>
                  <a:close/>
                </a:path>
                <a:path w="2296159" h="1212214">
                  <a:moveTo>
                    <a:pt x="2103120" y="748030"/>
                  </a:moveTo>
                  <a:lnTo>
                    <a:pt x="2048510" y="748030"/>
                  </a:lnTo>
                  <a:lnTo>
                    <a:pt x="2048510" y="830580"/>
                  </a:lnTo>
                  <a:lnTo>
                    <a:pt x="2103120" y="830580"/>
                  </a:lnTo>
                  <a:lnTo>
                    <a:pt x="2103120" y="748030"/>
                  </a:lnTo>
                  <a:close/>
                </a:path>
                <a:path w="2296159" h="1212214">
                  <a:moveTo>
                    <a:pt x="2103120" y="500380"/>
                  </a:moveTo>
                  <a:lnTo>
                    <a:pt x="2048510" y="500380"/>
                  </a:lnTo>
                  <a:lnTo>
                    <a:pt x="2048510" y="581660"/>
                  </a:lnTo>
                  <a:lnTo>
                    <a:pt x="2103120" y="581660"/>
                  </a:lnTo>
                  <a:lnTo>
                    <a:pt x="2103120" y="500380"/>
                  </a:lnTo>
                  <a:close/>
                </a:path>
                <a:path w="2296159" h="1212214">
                  <a:moveTo>
                    <a:pt x="2184400" y="622300"/>
                  </a:moveTo>
                  <a:lnTo>
                    <a:pt x="2129790" y="622300"/>
                  </a:lnTo>
                  <a:lnTo>
                    <a:pt x="2129790" y="704850"/>
                  </a:lnTo>
                  <a:lnTo>
                    <a:pt x="2184400" y="704850"/>
                  </a:lnTo>
                  <a:lnTo>
                    <a:pt x="2184400" y="622300"/>
                  </a:lnTo>
                  <a:close/>
                </a:path>
                <a:path w="2296159" h="1212214">
                  <a:moveTo>
                    <a:pt x="2186940" y="1130300"/>
                  </a:moveTo>
                  <a:lnTo>
                    <a:pt x="2132330" y="1130300"/>
                  </a:lnTo>
                  <a:lnTo>
                    <a:pt x="2132330" y="1211580"/>
                  </a:lnTo>
                  <a:lnTo>
                    <a:pt x="2186940" y="1211580"/>
                  </a:lnTo>
                  <a:lnTo>
                    <a:pt x="2186940" y="1130300"/>
                  </a:lnTo>
                  <a:close/>
                </a:path>
                <a:path w="2296159" h="1212214">
                  <a:moveTo>
                    <a:pt x="2186940" y="1003300"/>
                  </a:moveTo>
                  <a:lnTo>
                    <a:pt x="2132330" y="1003300"/>
                  </a:lnTo>
                  <a:lnTo>
                    <a:pt x="2132330" y="1084580"/>
                  </a:lnTo>
                  <a:lnTo>
                    <a:pt x="2186940" y="1084580"/>
                  </a:lnTo>
                  <a:lnTo>
                    <a:pt x="2186940" y="1003300"/>
                  </a:lnTo>
                  <a:close/>
                </a:path>
                <a:path w="2296159" h="1212214">
                  <a:moveTo>
                    <a:pt x="2186940" y="867410"/>
                  </a:moveTo>
                  <a:lnTo>
                    <a:pt x="2132330" y="867410"/>
                  </a:lnTo>
                  <a:lnTo>
                    <a:pt x="2132330" y="948690"/>
                  </a:lnTo>
                  <a:lnTo>
                    <a:pt x="2186940" y="948690"/>
                  </a:lnTo>
                  <a:lnTo>
                    <a:pt x="2186940" y="867410"/>
                  </a:lnTo>
                  <a:close/>
                </a:path>
                <a:path w="2296159" h="1212214">
                  <a:moveTo>
                    <a:pt x="2186940" y="748030"/>
                  </a:moveTo>
                  <a:lnTo>
                    <a:pt x="2132330" y="748030"/>
                  </a:lnTo>
                  <a:lnTo>
                    <a:pt x="2132330" y="831850"/>
                  </a:lnTo>
                  <a:lnTo>
                    <a:pt x="2186940" y="831850"/>
                  </a:lnTo>
                  <a:lnTo>
                    <a:pt x="2186940" y="748030"/>
                  </a:lnTo>
                  <a:close/>
                </a:path>
                <a:path w="2296159" h="1212214">
                  <a:moveTo>
                    <a:pt x="2186940" y="500380"/>
                  </a:moveTo>
                  <a:lnTo>
                    <a:pt x="2132330" y="500380"/>
                  </a:lnTo>
                  <a:lnTo>
                    <a:pt x="2132330" y="581660"/>
                  </a:lnTo>
                  <a:lnTo>
                    <a:pt x="2186940" y="581660"/>
                  </a:lnTo>
                  <a:lnTo>
                    <a:pt x="2186940" y="500380"/>
                  </a:lnTo>
                  <a:close/>
                </a:path>
                <a:path w="2296159" h="1212214">
                  <a:moveTo>
                    <a:pt x="2296160" y="414020"/>
                  </a:moveTo>
                  <a:lnTo>
                    <a:pt x="2152764" y="414020"/>
                  </a:lnTo>
                  <a:lnTo>
                    <a:pt x="2156460" y="382270"/>
                  </a:lnTo>
                  <a:lnTo>
                    <a:pt x="2208530" y="328930"/>
                  </a:lnTo>
                  <a:lnTo>
                    <a:pt x="2225230" y="236220"/>
                  </a:lnTo>
                  <a:lnTo>
                    <a:pt x="2233930" y="187960"/>
                  </a:lnTo>
                  <a:lnTo>
                    <a:pt x="2172970" y="187960"/>
                  </a:lnTo>
                  <a:lnTo>
                    <a:pt x="2172970" y="236220"/>
                  </a:lnTo>
                  <a:lnTo>
                    <a:pt x="2168347" y="260350"/>
                  </a:lnTo>
                  <a:lnTo>
                    <a:pt x="2162772" y="260350"/>
                  </a:lnTo>
                  <a:lnTo>
                    <a:pt x="2162772" y="289560"/>
                  </a:lnTo>
                  <a:lnTo>
                    <a:pt x="2156460" y="322580"/>
                  </a:lnTo>
                  <a:lnTo>
                    <a:pt x="2121497" y="322580"/>
                  </a:lnTo>
                  <a:lnTo>
                    <a:pt x="2121497" y="355600"/>
                  </a:lnTo>
                  <a:lnTo>
                    <a:pt x="2110740" y="365760"/>
                  </a:lnTo>
                  <a:lnTo>
                    <a:pt x="2110740" y="414020"/>
                  </a:lnTo>
                  <a:lnTo>
                    <a:pt x="2028507" y="414020"/>
                  </a:lnTo>
                  <a:lnTo>
                    <a:pt x="2025650" y="368300"/>
                  </a:lnTo>
                  <a:lnTo>
                    <a:pt x="2008403" y="355600"/>
                  </a:lnTo>
                  <a:lnTo>
                    <a:pt x="2121497" y="355600"/>
                  </a:lnTo>
                  <a:lnTo>
                    <a:pt x="2121497" y="322580"/>
                  </a:lnTo>
                  <a:lnTo>
                    <a:pt x="1973910" y="322580"/>
                  </a:lnTo>
                  <a:lnTo>
                    <a:pt x="1962607" y="289560"/>
                  </a:lnTo>
                  <a:lnTo>
                    <a:pt x="2162772" y="289560"/>
                  </a:lnTo>
                  <a:lnTo>
                    <a:pt x="2162772" y="260350"/>
                  </a:lnTo>
                  <a:lnTo>
                    <a:pt x="1952625" y="260350"/>
                  </a:lnTo>
                  <a:lnTo>
                    <a:pt x="1944370" y="236220"/>
                  </a:lnTo>
                  <a:lnTo>
                    <a:pt x="2172970" y="236220"/>
                  </a:lnTo>
                  <a:lnTo>
                    <a:pt x="2172970" y="187960"/>
                  </a:lnTo>
                  <a:lnTo>
                    <a:pt x="1871980" y="187960"/>
                  </a:lnTo>
                  <a:lnTo>
                    <a:pt x="1907540" y="325120"/>
                  </a:lnTo>
                  <a:lnTo>
                    <a:pt x="1973580" y="382270"/>
                  </a:lnTo>
                  <a:lnTo>
                    <a:pt x="1979930" y="414020"/>
                  </a:lnTo>
                  <a:lnTo>
                    <a:pt x="1846580" y="414020"/>
                  </a:lnTo>
                  <a:lnTo>
                    <a:pt x="1844040" y="1211580"/>
                  </a:lnTo>
                  <a:lnTo>
                    <a:pt x="1907540" y="1211580"/>
                  </a:lnTo>
                  <a:lnTo>
                    <a:pt x="1907540" y="457200"/>
                  </a:lnTo>
                  <a:lnTo>
                    <a:pt x="2244090" y="457200"/>
                  </a:lnTo>
                  <a:lnTo>
                    <a:pt x="2244090" y="1211580"/>
                  </a:lnTo>
                  <a:lnTo>
                    <a:pt x="2296160" y="1211580"/>
                  </a:lnTo>
                  <a:lnTo>
                    <a:pt x="2296160" y="457200"/>
                  </a:lnTo>
                  <a:lnTo>
                    <a:pt x="2296160" y="4140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5261610" y="4443729"/>
              <a:ext cx="3629660" cy="1996439"/>
            </a:xfrm>
            <a:custGeom>
              <a:avLst/>
              <a:gdLst/>
              <a:ahLst/>
              <a:cxnLst/>
              <a:rect l="l" t="t" r="r" b="b"/>
              <a:pathLst>
                <a:path w="3629659" h="1996439">
                  <a:moveTo>
                    <a:pt x="229870" y="1220470"/>
                  </a:moveTo>
                  <a:lnTo>
                    <a:pt x="162560" y="1220470"/>
                  </a:lnTo>
                  <a:lnTo>
                    <a:pt x="162560" y="1837690"/>
                  </a:lnTo>
                  <a:lnTo>
                    <a:pt x="229870" y="1837690"/>
                  </a:lnTo>
                  <a:lnTo>
                    <a:pt x="229870" y="1220470"/>
                  </a:lnTo>
                  <a:close/>
                </a:path>
                <a:path w="3629659" h="1996439">
                  <a:moveTo>
                    <a:pt x="337820" y="1220470"/>
                  </a:moveTo>
                  <a:lnTo>
                    <a:pt x="271780" y="1220470"/>
                  </a:lnTo>
                  <a:lnTo>
                    <a:pt x="271780" y="1837690"/>
                  </a:lnTo>
                  <a:lnTo>
                    <a:pt x="337820" y="1837690"/>
                  </a:lnTo>
                  <a:lnTo>
                    <a:pt x="337820" y="1220470"/>
                  </a:lnTo>
                  <a:close/>
                </a:path>
                <a:path w="3629659" h="1996439">
                  <a:moveTo>
                    <a:pt x="439420" y="1220470"/>
                  </a:moveTo>
                  <a:lnTo>
                    <a:pt x="373380" y="1220470"/>
                  </a:lnTo>
                  <a:lnTo>
                    <a:pt x="373380" y="1837690"/>
                  </a:lnTo>
                  <a:lnTo>
                    <a:pt x="439420" y="1837690"/>
                  </a:lnTo>
                  <a:lnTo>
                    <a:pt x="439420" y="1220470"/>
                  </a:lnTo>
                  <a:close/>
                </a:path>
                <a:path w="3629659" h="1996439">
                  <a:moveTo>
                    <a:pt x="543560" y="1220470"/>
                  </a:moveTo>
                  <a:lnTo>
                    <a:pt x="477520" y="1220470"/>
                  </a:lnTo>
                  <a:lnTo>
                    <a:pt x="477520" y="1837690"/>
                  </a:lnTo>
                  <a:lnTo>
                    <a:pt x="543560" y="1837690"/>
                  </a:lnTo>
                  <a:lnTo>
                    <a:pt x="543560" y="1220470"/>
                  </a:lnTo>
                  <a:close/>
                </a:path>
                <a:path w="3629659" h="1996439">
                  <a:moveTo>
                    <a:pt x="1765300" y="654050"/>
                  </a:moveTo>
                  <a:lnTo>
                    <a:pt x="1696720" y="654050"/>
                  </a:lnTo>
                  <a:lnTo>
                    <a:pt x="1696720" y="1835150"/>
                  </a:lnTo>
                  <a:lnTo>
                    <a:pt x="1765300" y="1835150"/>
                  </a:lnTo>
                  <a:lnTo>
                    <a:pt x="1765300" y="654050"/>
                  </a:lnTo>
                  <a:close/>
                </a:path>
                <a:path w="3629659" h="1996439">
                  <a:moveTo>
                    <a:pt x="2574290" y="750570"/>
                  </a:moveTo>
                  <a:lnTo>
                    <a:pt x="2553970" y="731520"/>
                  </a:lnTo>
                  <a:lnTo>
                    <a:pt x="2531110" y="713740"/>
                  </a:lnTo>
                  <a:lnTo>
                    <a:pt x="2498090" y="692150"/>
                  </a:lnTo>
                  <a:lnTo>
                    <a:pt x="2487587" y="687070"/>
                  </a:lnTo>
                  <a:lnTo>
                    <a:pt x="2458720" y="673100"/>
                  </a:lnTo>
                  <a:lnTo>
                    <a:pt x="2410460" y="656590"/>
                  </a:lnTo>
                  <a:lnTo>
                    <a:pt x="2296160" y="642620"/>
                  </a:lnTo>
                  <a:lnTo>
                    <a:pt x="2235200" y="648970"/>
                  </a:lnTo>
                  <a:lnTo>
                    <a:pt x="2180590" y="664210"/>
                  </a:lnTo>
                  <a:lnTo>
                    <a:pt x="2128520" y="683260"/>
                  </a:lnTo>
                  <a:lnTo>
                    <a:pt x="2105660" y="692150"/>
                  </a:lnTo>
                  <a:lnTo>
                    <a:pt x="2085340" y="704850"/>
                  </a:lnTo>
                  <a:lnTo>
                    <a:pt x="2049780" y="725170"/>
                  </a:lnTo>
                  <a:lnTo>
                    <a:pt x="2000250" y="760742"/>
                  </a:lnTo>
                  <a:lnTo>
                    <a:pt x="2001520" y="835660"/>
                  </a:lnTo>
                  <a:lnTo>
                    <a:pt x="2020570" y="814070"/>
                  </a:lnTo>
                  <a:lnTo>
                    <a:pt x="2044700" y="792480"/>
                  </a:lnTo>
                  <a:lnTo>
                    <a:pt x="2077720" y="765810"/>
                  </a:lnTo>
                  <a:lnTo>
                    <a:pt x="2119630" y="737870"/>
                  </a:lnTo>
                  <a:lnTo>
                    <a:pt x="2167890" y="713740"/>
                  </a:lnTo>
                  <a:lnTo>
                    <a:pt x="2291080" y="687070"/>
                  </a:lnTo>
                  <a:lnTo>
                    <a:pt x="2355850" y="689610"/>
                  </a:lnTo>
                  <a:lnTo>
                    <a:pt x="2410460" y="701040"/>
                  </a:lnTo>
                  <a:lnTo>
                    <a:pt x="2457450" y="718820"/>
                  </a:lnTo>
                  <a:lnTo>
                    <a:pt x="2476500" y="728980"/>
                  </a:lnTo>
                  <a:lnTo>
                    <a:pt x="2493010" y="740410"/>
                  </a:lnTo>
                  <a:lnTo>
                    <a:pt x="2509520" y="750570"/>
                  </a:lnTo>
                  <a:lnTo>
                    <a:pt x="2522220" y="760742"/>
                  </a:lnTo>
                  <a:lnTo>
                    <a:pt x="2542540" y="779792"/>
                  </a:lnTo>
                  <a:lnTo>
                    <a:pt x="2557780" y="798830"/>
                  </a:lnTo>
                  <a:lnTo>
                    <a:pt x="2574290" y="750570"/>
                  </a:lnTo>
                  <a:close/>
                </a:path>
                <a:path w="3629659" h="1996439">
                  <a:moveTo>
                    <a:pt x="3469640" y="838200"/>
                  </a:moveTo>
                  <a:lnTo>
                    <a:pt x="3434080" y="831850"/>
                  </a:lnTo>
                  <a:lnTo>
                    <a:pt x="3355340" y="829310"/>
                  </a:lnTo>
                  <a:lnTo>
                    <a:pt x="3291840" y="839470"/>
                  </a:lnTo>
                  <a:lnTo>
                    <a:pt x="3274060" y="847090"/>
                  </a:lnTo>
                  <a:lnTo>
                    <a:pt x="3242310" y="793750"/>
                  </a:lnTo>
                  <a:lnTo>
                    <a:pt x="3218180" y="770890"/>
                  </a:lnTo>
                  <a:lnTo>
                    <a:pt x="3183890" y="744220"/>
                  </a:lnTo>
                  <a:lnTo>
                    <a:pt x="3157410" y="730250"/>
                  </a:lnTo>
                  <a:lnTo>
                    <a:pt x="3138170" y="720090"/>
                  </a:lnTo>
                  <a:lnTo>
                    <a:pt x="3079750" y="695960"/>
                  </a:lnTo>
                  <a:lnTo>
                    <a:pt x="2947670" y="680720"/>
                  </a:lnTo>
                  <a:lnTo>
                    <a:pt x="2886710" y="688340"/>
                  </a:lnTo>
                  <a:lnTo>
                    <a:pt x="2832100" y="702310"/>
                  </a:lnTo>
                  <a:lnTo>
                    <a:pt x="2786380" y="718820"/>
                  </a:lnTo>
                  <a:lnTo>
                    <a:pt x="2748280" y="735330"/>
                  </a:lnTo>
                  <a:lnTo>
                    <a:pt x="2719070" y="753110"/>
                  </a:lnTo>
                  <a:lnTo>
                    <a:pt x="2739390" y="796290"/>
                  </a:lnTo>
                  <a:lnTo>
                    <a:pt x="2759710" y="783590"/>
                  </a:lnTo>
                  <a:lnTo>
                    <a:pt x="2813050" y="756920"/>
                  </a:lnTo>
                  <a:lnTo>
                    <a:pt x="2899410" y="732790"/>
                  </a:lnTo>
                  <a:lnTo>
                    <a:pt x="3012440" y="730250"/>
                  </a:lnTo>
                  <a:lnTo>
                    <a:pt x="3068320" y="740410"/>
                  </a:lnTo>
                  <a:lnTo>
                    <a:pt x="3116580" y="758190"/>
                  </a:lnTo>
                  <a:lnTo>
                    <a:pt x="3153410" y="781050"/>
                  </a:lnTo>
                  <a:lnTo>
                    <a:pt x="3183890" y="805180"/>
                  </a:lnTo>
                  <a:lnTo>
                    <a:pt x="3219450" y="849630"/>
                  </a:lnTo>
                  <a:lnTo>
                    <a:pt x="3230880" y="868680"/>
                  </a:lnTo>
                  <a:lnTo>
                    <a:pt x="3178810" y="920750"/>
                  </a:lnTo>
                  <a:lnTo>
                    <a:pt x="3161030" y="947420"/>
                  </a:lnTo>
                  <a:lnTo>
                    <a:pt x="3148330" y="979170"/>
                  </a:lnTo>
                  <a:lnTo>
                    <a:pt x="3139440" y="1010920"/>
                  </a:lnTo>
                  <a:lnTo>
                    <a:pt x="3131820" y="1046480"/>
                  </a:lnTo>
                  <a:lnTo>
                    <a:pt x="3175000" y="1056640"/>
                  </a:lnTo>
                  <a:lnTo>
                    <a:pt x="3191510" y="999490"/>
                  </a:lnTo>
                  <a:lnTo>
                    <a:pt x="3220720" y="949960"/>
                  </a:lnTo>
                  <a:lnTo>
                    <a:pt x="3243580" y="925830"/>
                  </a:lnTo>
                  <a:lnTo>
                    <a:pt x="3274060" y="905510"/>
                  </a:lnTo>
                  <a:lnTo>
                    <a:pt x="3338830" y="881380"/>
                  </a:lnTo>
                  <a:lnTo>
                    <a:pt x="3397250" y="875030"/>
                  </a:lnTo>
                  <a:lnTo>
                    <a:pt x="3454400" y="881380"/>
                  </a:lnTo>
                  <a:lnTo>
                    <a:pt x="3456635" y="875030"/>
                  </a:lnTo>
                  <a:lnTo>
                    <a:pt x="3466490" y="847090"/>
                  </a:lnTo>
                  <a:lnTo>
                    <a:pt x="3469640" y="838200"/>
                  </a:lnTo>
                  <a:close/>
                </a:path>
                <a:path w="3629659" h="1996439">
                  <a:moveTo>
                    <a:pt x="3479800" y="1564640"/>
                  </a:moveTo>
                  <a:lnTo>
                    <a:pt x="2910840" y="1564640"/>
                  </a:lnTo>
                  <a:lnTo>
                    <a:pt x="2910840" y="1629410"/>
                  </a:lnTo>
                  <a:lnTo>
                    <a:pt x="3479800" y="1629410"/>
                  </a:lnTo>
                  <a:lnTo>
                    <a:pt x="3479800" y="1564640"/>
                  </a:lnTo>
                  <a:close/>
                </a:path>
                <a:path w="3629659" h="1996439">
                  <a:moveTo>
                    <a:pt x="3481070" y="1771650"/>
                  </a:moveTo>
                  <a:lnTo>
                    <a:pt x="2910840" y="1772920"/>
                  </a:lnTo>
                  <a:lnTo>
                    <a:pt x="2910840" y="1837690"/>
                  </a:lnTo>
                  <a:lnTo>
                    <a:pt x="3481070" y="1837690"/>
                  </a:lnTo>
                  <a:lnTo>
                    <a:pt x="3481070" y="1771650"/>
                  </a:lnTo>
                  <a:close/>
                </a:path>
                <a:path w="3629659" h="1996439">
                  <a:moveTo>
                    <a:pt x="3484880" y="1668780"/>
                  </a:moveTo>
                  <a:lnTo>
                    <a:pt x="2910840" y="1668780"/>
                  </a:lnTo>
                  <a:lnTo>
                    <a:pt x="2910840" y="1733550"/>
                  </a:lnTo>
                  <a:lnTo>
                    <a:pt x="3484880" y="1733550"/>
                  </a:lnTo>
                  <a:lnTo>
                    <a:pt x="3484880" y="1668780"/>
                  </a:lnTo>
                  <a:close/>
                </a:path>
                <a:path w="3629659" h="1996439">
                  <a:moveTo>
                    <a:pt x="3629660" y="1824990"/>
                  </a:moveTo>
                  <a:lnTo>
                    <a:pt x="3628390" y="161290"/>
                  </a:lnTo>
                  <a:lnTo>
                    <a:pt x="3614420" y="96520"/>
                  </a:lnTo>
                  <a:lnTo>
                    <a:pt x="3572510" y="41910"/>
                  </a:lnTo>
                  <a:lnTo>
                    <a:pt x="3526790" y="13449"/>
                  </a:lnTo>
                  <a:lnTo>
                    <a:pt x="3526790" y="168910"/>
                  </a:lnTo>
                  <a:lnTo>
                    <a:pt x="3526790" y="1358900"/>
                  </a:lnTo>
                  <a:lnTo>
                    <a:pt x="2910840" y="1358900"/>
                  </a:lnTo>
                  <a:lnTo>
                    <a:pt x="2910840" y="1422400"/>
                  </a:lnTo>
                  <a:lnTo>
                    <a:pt x="3526790" y="1421206"/>
                  </a:lnTo>
                  <a:lnTo>
                    <a:pt x="3526790" y="1459230"/>
                  </a:lnTo>
                  <a:lnTo>
                    <a:pt x="2910840" y="1459230"/>
                  </a:lnTo>
                  <a:lnTo>
                    <a:pt x="2910840" y="1529080"/>
                  </a:lnTo>
                  <a:lnTo>
                    <a:pt x="3526790" y="1529080"/>
                  </a:lnTo>
                  <a:lnTo>
                    <a:pt x="3526790" y="1826260"/>
                  </a:lnTo>
                  <a:lnTo>
                    <a:pt x="3521710" y="1858010"/>
                  </a:lnTo>
                  <a:lnTo>
                    <a:pt x="3507740" y="1877060"/>
                  </a:lnTo>
                  <a:lnTo>
                    <a:pt x="3489960" y="1894840"/>
                  </a:lnTo>
                  <a:lnTo>
                    <a:pt x="3468370" y="1903730"/>
                  </a:lnTo>
                  <a:lnTo>
                    <a:pt x="3456940" y="1903730"/>
                  </a:lnTo>
                  <a:lnTo>
                    <a:pt x="3456940" y="1902460"/>
                  </a:lnTo>
                  <a:lnTo>
                    <a:pt x="175260" y="1902460"/>
                  </a:lnTo>
                  <a:lnTo>
                    <a:pt x="175260" y="1903730"/>
                  </a:lnTo>
                  <a:lnTo>
                    <a:pt x="160020" y="1903730"/>
                  </a:lnTo>
                  <a:lnTo>
                    <a:pt x="137160" y="1894840"/>
                  </a:lnTo>
                  <a:lnTo>
                    <a:pt x="119380" y="1877060"/>
                  </a:lnTo>
                  <a:lnTo>
                    <a:pt x="106680" y="1858010"/>
                  </a:lnTo>
                  <a:lnTo>
                    <a:pt x="101600" y="1826260"/>
                  </a:lnTo>
                  <a:lnTo>
                    <a:pt x="101600" y="829945"/>
                  </a:lnTo>
                  <a:lnTo>
                    <a:pt x="109220" y="824230"/>
                  </a:lnTo>
                  <a:lnTo>
                    <a:pt x="137160" y="807720"/>
                  </a:lnTo>
                  <a:lnTo>
                    <a:pt x="185420" y="793750"/>
                  </a:lnTo>
                  <a:lnTo>
                    <a:pt x="248920" y="788670"/>
                  </a:lnTo>
                  <a:lnTo>
                    <a:pt x="283210" y="795020"/>
                  </a:lnTo>
                  <a:lnTo>
                    <a:pt x="340360" y="819150"/>
                  </a:lnTo>
                  <a:lnTo>
                    <a:pt x="381000" y="853440"/>
                  </a:lnTo>
                  <a:lnTo>
                    <a:pt x="393585" y="867295"/>
                  </a:lnTo>
                  <a:lnTo>
                    <a:pt x="365760" y="910590"/>
                  </a:lnTo>
                  <a:lnTo>
                    <a:pt x="337820" y="958850"/>
                  </a:lnTo>
                  <a:lnTo>
                    <a:pt x="317500" y="999490"/>
                  </a:lnTo>
                  <a:lnTo>
                    <a:pt x="303530" y="1037590"/>
                  </a:lnTo>
                  <a:lnTo>
                    <a:pt x="347980" y="1061720"/>
                  </a:lnTo>
                  <a:lnTo>
                    <a:pt x="358140" y="1028700"/>
                  </a:lnTo>
                  <a:lnTo>
                    <a:pt x="396240" y="946150"/>
                  </a:lnTo>
                  <a:lnTo>
                    <a:pt x="427990" y="897890"/>
                  </a:lnTo>
                  <a:lnTo>
                    <a:pt x="467360" y="847090"/>
                  </a:lnTo>
                  <a:lnTo>
                    <a:pt x="516890" y="800100"/>
                  </a:lnTo>
                  <a:lnTo>
                    <a:pt x="576580" y="760742"/>
                  </a:lnTo>
                  <a:lnTo>
                    <a:pt x="641350" y="735330"/>
                  </a:lnTo>
                  <a:lnTo>
                    <a:pt x="701040" y="725170"/>
                  </a:lnTo>
                  <a:lnTo>
                    <a:pt x="756920" y="726440"/>
                  </a:lnTo>
                  <a:lnTo>
                    <a:pt x="803910" y="735330"/>
                  </a:lnTo>
                  <a:lnTo>
                    <a:pt x="842010" y="749300"/>
                  </a:lnTo>
                  <a:lnTo>
                    <a:pt x="873760" y="764540"/>
                  </a:lnTo>
                  <a:lnTo>
                    <a:pt x="900430" y="779792"/>
                  </a:lnTo>
                  <a:lnTo>
                    <a:pt x="917282" y="725170"/>
                  </a:lnTo>
                  <a:lnTo>
                    <a:pt x="923175" y="706120"/>
                  </a:lnTo>
                  <a:lnTo>
                    <a:pt x="927100" y="693420"/>
                  </a:lnTo>
                  <a:lnTo>
                    <a:pt x="948690" y="660400"/>
                  </a:lnTo>
                  <a:lnTo>
                    <a:pt x="979170" y="629920"/>
                  </a:lnTo>
                  <a:lnTo>
                    <a:pt x="1019810" y="605790"/>
                  </a:lnTo>
                  <a:lnTo>
                    <a:pt x="1073150" y="593090"/>
                  </a:lnTo>
                  <a:lnTo>
                    <a:pt x="1126490" y="593090"/>
                  </a:lnTo>
                  <a:lnTo>
                    <a:pt x="1167130" y="604520"/>
                  </a:lnTo>
                  <a:lnTo>
                    <a:pt x="1183640" y="614680"/>
                  </a:lnTo>
                  <a:lnTo>
                    <a:pt x="1198880" y="626110"/>
                  </a:lnTo>
                  <a:lnTo>
                    <a:pt x="1209040" y="640080"/>
                  </a:lnTo>
                  <a:lnTo>
                    <a:pt x="1221740" y="652780"/>
                  </a:lnTo>
                  <a:lnTo>
                    <a:pt x="1234440" y="680720"/>
                  </a:lnTo>
                  <a:lnTo>
                    <a:pt x="1243330" y="704850"/>
                  </a:lnTo>
                  <a:lnTo>
                    <a:pt x="1248410" y="728980"/>
                  </a:lnTo>
                  <a:lnTo>
                    <a:pt x="1299210" y="728980"/>
                  </a:lnTo>
                  <a:lnTo>
                    <a:pt x="1282166" y="658850"/>
                  </a:lnTo>
                  <a:lnTo>
                    <a:pt x="1296670" y="642620"/>
                  </a:lnTo>
                  <a:lnTo>
                    <a:pt x="1362710" y="584200"/>
                  </a:lnTo>
                  <a:lnTo>
                    <a:pt x="1383030" y="568960"/>
                  </a:lnTo>
                  <a:lnTo>
                    <a:pt x="1430020" y="542290"/>
                  </a:lnTo>
                  <a:lnTo>
                    <a:pt x="1482090" y="523240"/>
                  </a:lnTo>
                  <a:lnTo>
                    <a:pt x="1537970" y="514350"/>
                  </a:lnTo>
                  <a:lnTo>
                    <a:pt x="1593850" y="516890"/>
                  </a:lnTo>
                  <a:lnTo>
                    <a:pt x="1645920" y="529590"/>
                  </a:lnTo>
                  <a:lnTo>
                    <a:pt x="1691640" y="549910"/>
                  </a:lnTo>
                  <a:lnTo>
                    <a:pt x="1765300" y="600710"/>
                  </a:lnTo>
                  <a:lnTo>
                    <a:pt x="1804670" y="638810"/>
                  </a:lnTo>
                  <a:lnTo>
                    <a:pt x="1809750" y="645160"/>
                  </a:lnTo>
                  <a:lnTo>
                    <a:pt x="1861820" y="624840"/>
                  </a:lnTo>
                  <a:lnTo>
                    <a:pt x="1812290" y="576580"/>
                  </a:lnTo>
                  <a:lnTo>
                    <a:pt x="1776730" y="546100"/>
                  </a:lnTo>
                  <a:lnTo>
                    <a:pt x="1731010" y="519430"/>
                  </a:lnTo>
                  <a:lnTo>
                    <a:pt x="1720088" y="514350"/>
                  </a:lnTo>
                  <a:lnTo>
                    <a:pt x="1676400" y="494030"/>
                  </a:lnTo>
                  <a:lnTo>
                    <a:pt x="1612900" y="476250"/>
                  </a:lnTo>
                  <a:lnTo>
                    <a:pt x="1543050" y="469900"/>
                  </a:lnTo>
                  <a:lnTo>
                    <a:pt x="1470660" y="476250"/>
                  </a:lnTo>
                  <a:lnTo>
                    <a:pt x="1408430" y="494030"/>
                  </a:lnTo>
                  <a:lnTo>
                    <a:pt x="1353820" y="519430"/>
                  </a:lnTo>
                  <a:lnTo>
                    <a:pt x="1330960" y="533400"/>
                  </a:lnTo>
                  <a:lnTo>
                    <a:pt x="1308087" y="546100"/>
                  </a:lnTo>
                  <a:lnTo>
                    <a:pt x="1257287" y="589280"/>
                  </a:lnTo>
                  <a:lnTo>
                    <a:pt x="1248079" y="599186"/>
                  </a:lnTo>
                  <a:lnTo>
                    <a:pt x="1240472" y="593090"/>
                  </a:lnTo>
                  <a:lnTo>
                    <a:pt x="1223010" y="579120"/>
                  </a:lnTo>
                  <a:lnTo>
                    <a:pt x="1192530" y="561340"/>
                  </a:lnTo>
                  <a:lnTo>
                    <a:pt x="1117600" y="539750"/>
                  </a:lnTo>
                  <a:lnTo>
                    <a:pt x="1029970" y="547370"/>
                  </a:lnTo>
                  <a:lnTo>
                    <a:pt x="988060" y="563880"/>
                  </a:lnTo>
                  <a:lnTo>
                    <a:pt x="952500" y="586740"/>
                  </a:lnTo>
                  <a:lnTo>
                    <a:pt x="902970" y="640080"/>
                  </a:lnTo>
                  <a:lnTo>
                    <a:pt x="872490" y="685800"/>
                  </a:lnTo>
                  <a:lnTo>
                    <a:pt x="862330" y="706120"/>
                  </a:lnTo>
                  <a:lnTo>
                    <a:pt x="836930" y="694690"/>
                  </a:lnTo>
                  <a:lnTo>
                    <a:pt x="769620" y="680720"/>
                  </a:lnTo>
                  <a:lnTo>
                    <a:pt x="670560" y="680720"/>
                  </a:lnTo>
                  <a:lnTo>
                    <a:pt x="612140" y="693420"/>
                  </a:lnTo>
                  <a:lnTo>
                    <a:pt x="551180" y="718820"/>
                  </a:lnTo>
                  <a:lnTo>
                    <a:pt x="492760" y="756920"/>
                  </a:lnTo>
                  <a:lnTo>
                    <a:pt x="425958" y="824750"/>
                  </a:lnTo>
                  <a:lnTo>
                    <a:pt x="419100" y="817880"/>
                  </a:lnTo>
                  <a:lnTo>
                    <a:pt x="382270" y="788670"/>
                  </a:lnTo>
                  <a:lnTo>
                    <a:pt x="327660" y="758190"/>
                  </a:lnTo>
                  <a:lnTo>
                    <a:pt x="257810" y="742950"/>
                  </a:lnTo>
                  <a:lnTo>
                    <a:pt x="190500" y="745490"/>
                  </a:lnTo>
                  <a:lnTo>
                    <a:pt x="135890" y="756920"/>
                  </a:lnTo>
                  <a:lnTo>
                    <a:pt x="101600" y="770890"/>
                  </a:lnTo>
                  <a:lnTo>
                    <a:pt x="101600" y="168910"/>
                  </a:lnTo>
                  <a:lnTo>
                    <a:pt x="106680" y="139700"/>
                  </a:lnTo>
                  <a:lnTo>
                    <a:pt x="119380" y="119380"/>
                  </a:lnTo>
                  <a:lnTo>
                    <a:pt x="137160" y="102870"/>
                  </a:lnTo>
                  <a:lnTo>
                    <a:pt x="160020" y="92710"/>
                  </a:lnTo>
                  <a:lnTo>
                    <a:pt x="175260" y="92710"/>
                  </a:lnTo>
                  <a:lnTo>
                    <a:pt x="175260" y="93980"/>
                  </a:lnTo>
                  <a:lnTo>
                    <a:pt x="3456940" y="93980"/>
                  </a:lnTo>
                  <a:lnTo>
                    <a:pt x="3456940" y="92710"/>
                  </a:lnTo>
                  <a:lnTo>
                    <a:pt x="3468370" y="92710"/>
                  </a:lnTo>
                  <a:lnTo>
                    <a:pt x="3491230" y="102870"/>
                  </a:lnTo>
                  <a:lnTo>
                    <a:pt x="3509010" y="119380"/>
                  </a:lnTo>
                  <a:lnTo>
                    <a:pt x="3521710" y="139700"/>
                  </a:lnTo>
                  <a:lnTo>
                    <a:pt x="3526790" y="168910"/>
                  </a:lnTo>
                  <a:lnTo>
                    <a:pt x="3526790" y="13449"/>
                  </a:lnTo>
                  <a:lnTo>
                    <a:pt x="3514090" y="7620"/>
                  </a:lnTo>
                  <a:lnTo>
                    <a:pt x="3479800" y="0"/>
                  </a:lnTo>
                  <a:lnTo>
                    <a:pt x="3456940" y="850"/>
                  </a:lnTo>
                  <a:lnTo>
                    <a:pt x="3456940" y="0"/>
                  </a:lnTo>
                  <a:lnTo>
                    <a:pt x="175260" y="0"/>
                  </a:lnTo>
                  <a:lnTo>
                    <a:pt x="175260" y="990"/>
                  </a:lnTo>
                  <a:lnTo>
                    <a:pt x="148590" y="0"/>
                  </a:lnTo>
                  <a:lnTo>
                    <a:pt x="83820" y="21590"/>
                  </a:lnTo>
                  <a:lnTo>
                    <a:pt x="31750" y="67310"/>
                  </a:lnTo>
                  <a:lnTo>
                    <a:pt x="3810" y="129540"/>
                  </a:lnTo>
                  <a:lnTo>
                    <a:pt x="0" y="161302"/>
                  </a:lnTo>
                  <a:lnTo>
                    <a:pt x="0" y="1833880"/>
                  </a:lnTo>
                  <a:lnTo>
                    <a:pt x="15240" y="1899920"/>
                  </a:lnTo>
                  <a:lnTo>
                    <a:pt x="55880" y="1954530"/>
                  </a:lnTo>
                  <a:lnTo>
                    <a:pt x="114300" y="1988820"/>
                  </a:lnTo>
                  <a:lnTo>
                    <a:pt x="148590" y="1996440"/>
                  </a:lnTo>
                  <a:lnTo>
                    <a:pt x="175260" y="1996440"/>
                  </a:lnTo>
                  <a:lnTo>
                    <a:pt x="184150" y="1996440"/>
                  </a:lnTo>
                  <a:lnTo>
                    <a:pt x="3442970" y="1996440"/>
                  </a:lnTo>
                  <a:lnTo>
                    <a:pt x="3456940" y="1996440"/>
                  </a:lnTo>
                  <a:lnTo>
                    <a:pt x="3479800" y="1996440"/>
                  </a:lnTo>
                  <a:lnTo>
                    <a:pt x="3514090" y="1988820"/>
                  </a:lnTo>
                  <a:lnTo>
                    <a:pt x="3572510" y="1954530"/>
                  </a:lnTo>
                  <a:lnTo>
                    <a:pt x="3613150" y="1899920"/>
                  </a:lnTo>
                  <a:lnTo>
                    <a:pt x="3623310" y="1866900"/>
                  </a:lnTo>
                  <a:lnTo>
                    <a:pt x="3629660" y="18249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9" name="object 1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20" name="object 1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35040" y="2184400"/>
            <a:ext cx="1305560" cy="0"/>
          </a:xfrm>
          <a:custGeom>
            <a:avLst/>
            <a:gdLst/>
            <a:ahLst/>
            <a:cxnLst/>
            <a:rect l="l" t="t" r="r" b="b"/>
            <a:pathLst>
              <a:path w="1305559">
                <a:moveTo>
                  <a:pt x="0" y="0"/>
                </a:moveTo>
                <a:lnTo>
                  <a:pt x="13055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35040" y="4180840"/>
            <a:ext cx="1305560" cy="0"/>
          </a:xfrm>
          <a:custGeom>
            <a:avLst/>
            <a:gdLst/>
            <a:ahLst/>
            <a:cxnLst/>
            <a:rect l="l" t="t" r="r" b="b"/>
            <a:pathLst>
              <a:path w="1305559">
                <a:moveTo>
                  <a:pt x="0" y="0"/>
                </a:moveTo>
                <a:lnTo>
                  <a:pt x="13055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26415" y="186054"/>
          <a:ext cx="8078469" cy="61979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74815"/>
                <a:gridCol w="1303654"/>
              </a:tblGrid>
              <a:tr h="988377">
                <a:tc gridSpan="2">
                  <a:txBody>
                    <a:bodyPr/>
                    <a:lstStyle/>
                    <a:p>
                      <a:pPr marR="6985" algn="ctr">
                        <a:lnSpc>
                          <a:spcPts val="228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2000" b="1" spc="10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 Service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2000" b="1" spc="70" dirty="0">
                          <a:latin typeface="Arial"/>
                          <a:cs typeface="Arial"/>
                        </a:rPr>
                        <a:t>Statement 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Cash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Flows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3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Month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Ended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4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T w="28575">
                      <a:solidFill>
                        <a:srgbClr val="BFBFBF"/>
                      </a:solidFill>
                      <a:prstDash val="solid"/>
                    </a:lnT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27868">
                <a:tc>
                  <a:txBody>
                    <a:bodyPr/>
                    <a:lstStyle/>
                    <a:p>
                      <a:pPr marL="40640">
                        <a:lnSpc>
                          <a:spcPts val="2360"/>
                        </a:lnSpc>
                      </a:pP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operating</a:t>
                      </a:r>
                      <a:r>
                        <a:rPr sz="2000" b="1" spc="1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  <a:spcBef>
                          <a:spcPts val="5"/>
                        </a:spcBef>
                        <a:tabLst>
                          <a:tab pos="5627370" algn="l"/>
                          <a:tab pos="6230620" algn="l"/>
                        </a:tabLst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5" dirty="0">
                          <a:latin typeface="Arial"/>
                          <a:cs typeface="Arial"/>
                        </a:rPr>
                        <a:t>received 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from</a:t>
                      </a:r>
                      <a:r>
                        <a:rPr sz="2000" b="1" spc="2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revenue</a:t>
                      </a:r>
                      <a:r>
                        <a:rPr sz="2000" b="1" spc="2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latin typeface="Arial"/>
                          <a:cs typeface="Arial"/>
                        </a:rPr>
                        <a:t>transactions	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750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2740">
                <a:tc>
                  <a:txBody>
                    <a:bodyPr/>
                    <a:lstStyle/>
                    <a:p>
                      <a:pPr marR="26034" algn="r">
                        <a:lnSpc>
                          <a:spcPct val="100000"/>
                        </a:lnSpc>
                        <a:tabLst>
                          <a:tab pos="6087745" algn="l"/>
                        </a:tabLst>
                      </a:pPr>
                      <a:r>
                        <a:rPr sz="2000" b="1" spc="-7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x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-21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2740">
                <a:tc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</a:pPr>
                      <a:r>
                        <a:rPr sz="2000" b="1" spc="40" dirty="0">
                          <a:latin typeface="Arial"/>
                          <a:cs typeface="Arial"/>
                        </a:rPr>
                        <a:t>Net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provided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by 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operating</a:t>
                      </a:r>
                      <a:r>
                        <a:rPr sz="2000" b="1" spc="2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activities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ct val="100000"/>
                        </a:lnSpc>
                        <a:tabLst>
                          <a:tab pos="742315" algn="l"/>
                        </a:tabLst>
                      </a:pP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700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2739"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</a:pP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investing</a:t>
                      </a:r>
                      <a:r>
                        <a:rPr sz="2000" b="1" spc="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2740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  <a:tabLst>
                          <a:tab pos="5423535" algn="l"/>
                          <a:tab pos="5725795" algn="l"/>
                        </a:tabLst>
                      </a:pPr>
                      <a:r>
                        <a:rPr sz="2000" b="1" spc="4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ur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135" dirty="0">
                          <a:latin typeface="Arial"/>
                          <a:cs typeface="Arial"/>
                        </a:rPr>
                        <a:t>w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spc="135" dirty="0">
                          <a:latin typeface="Arial"/>
                          <a:cs typeface="Arial"/>
                        </a:rPr>
                        <a:t>w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	$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2739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  <a:tabLst>
                          <a:tab pos="5725795" algn="l"/>
                        </a:tabLst>
                      </a:pPr>
                      <a:r>
                        <a:rPr sz="2000" b="1" spc="4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ur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ru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k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  <a:tabLst>
                          <a:tab pos="6371590" algn="l"/>
                        </a:tabLst>
                      </a:pPr>
                      <a:r>
                        <a:rPr sz="2000" b="1" spc="40" dirty="0">
                          <a:latin typeface="Arial"/>
                          <a:cs typeface="Arial"/>
                        </a:rPr>
                        <a:t>Collection 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sale  of</a:t>
                      </a:r>
                      <a:r>
                        <a:rPr sz="2000" b="1" spc="-2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repair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parts	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75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2739">
                <a:tc>
                  <a:txBody>
                    <a:bodyPr/>
                    <a:lstStyle/>
                    <a:p>
                      <a:pPr marR="26034" algn="r">
                        <a:lnSpc>
                          <a:spcPct val="100000"/>
                        </a:lnSpc>
                        <a:spcBef>
                          <a:spcPts val="5"/>
                        </a:spcBef>
                        <a:tabLst>
                          <a:tab pos="5946775" algn="l"/>
                        </a:tabLst>
                      </a:pPr>
                      <a:r>
                        <a:rPr sz="2000" b="1" spc="4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y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150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2739">
                <a:tc>
                  <a:txBody>
                    <a:bodyPr/>
                    <a:lstStyle/>
                    <a:p>
                      <a:pPr marL="203200">
                        <a:lnSpc>
                          <a:spcPts val="2400"/>
                        </a:lnSpc>
                      </a:pPr>
                      <a:r>
                        <a:rPr sz="2000" b="1" spc="40" dirty="0">
                          <a:latin typeface="Arial"/>
                          <a:cs typeface="Arial"/>
                        </a:rPr>
                        <a:t>Net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used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by 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investing</a:t>
                      </a:r>
                      <a:r>
                        <a:rPr sz="2000" b="1" spc="2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activities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41325">
                        <a:lnSpc>
                          <a:spcPts val="2400"/>
                        </a:lnSpc>
                      </a:pPr>
                      <a:r>
                        <a:rPr sz="2000" b="1" spc="5" dirty="0">
                          <a:latin typeface="Arial"/>
                          <a:cs typeface="Arial"/>
                        </a:rPr>
                        <a:t>(4,575)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4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financing</a:t>
                      </a:r>
                      <a:r>
                        <a:rPr sz="2000" b="1" spc="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57614">
                <a:tc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</a:pPr>
                      <a:r>
                        <a:rPr sz="2000" b="1" spc="35" dirty="0">
                          <a:latin typeface="Arial"/>
                          <a:cs typeface="Arial"/>
                        </a:rPr>
                        <a:t>Investment by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owners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21970">
                        <a:lnSpc>
                          <a:spcPct val="100000"/>
                        </a:lnSpc>
                      </a:pPr>
                      <a:r>
                        <a:rPr sz="2000" b="1" spc="20" dirty="0">
                          <a:latin typeface="Arial"/>
                          <a:cs typeface="Arial"/>
                        </a:rPr>
                        <a:t>8,000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07865">
                <a:tc>
                  <a:txBody>
                    <a:bodyPr/>
                    <a:lstStyle/>
                    <a:p>
                      <a:pPr marL="40640">
                        <a:lnSpc>
                          <a:spcPts val="2210"/>
                        </a:lnSpc>
                      </a:pPr>
                      <a:r>
                        <a:rPr sz="2000" b="1" spc="35" dirty="0">
                          <a:latin typeface="Arial"/>
                          <a:cs typeface="Arial"/>
                        </a:rPr>
                        <a:t>Increase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for</a:t>
                      </a:r>
                      <a:r>
                        <a:rPr sz="2000" b="1" spc="3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40" dirty="0">
                          <a:latin typeface="Arial"/>
                          <a:cs typeface="Arial"/>
                        </a:rPr>
                        <a:t>month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ts val="2205"/>
                        </a:lnSpc>
                        <a:tabLst>
                          <a:tab pos="521334" algn="l"/>
                        </a:tabLst>
                      </a:pP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4,125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57614"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balance,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2000" b="1" spc="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03275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40640">
                        <a:lnSpc>
                          <a:spcPts val="2210"/>
                        </a:lnSpc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balance,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ts val="2210"/>
                        </a:lnSpc>
                        <a:tabLst>
                          <a:tab pos="521334" algn="l"/>
                        </a:tabLst>
                      </a:pP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4,125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793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768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793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0" y="5080"/>
            <a:ext cx="1437640" cy="13195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6100" y="2517139"/>
            <a:ext cx="8078470" cy="3876040"/>
          </a:xfrm>
          <a:custGeom>
            <a:avLst/>
            <a:gdLst/>
            <a:ahLst/>
            <a:cxnLst/>
            <a:rect l="l" t="t" r="r" b="b"/>
            <a:pathLst>
              <a:path w="8078470" h="3876040">
                <a:moveTo>
                  <a:pt x="0" y="3876040"/>
                </a:moveTo>
                <a:lnTo>
                  <a:pt x="8078470" y="3876040"/>
                </a:lnTo>
                <a:lnTo>
                  <a:pt x="8078470" y="0"/>
                </a:lnTo>
                <a:lnTo>
                  <a:pt x="0" y="0"/>
                </a:lnTo>
                <a:lnTo>
                  <a:pt x="0" y="38760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88009" y="2536120"/>
            <a:ext cx="6700520" cy="161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210"/>
              </a:lnSpc>
            </a:pPr>
            <a:r>
              <a:rPr sz="2000" b="1" spc="-5" dirty="0">
                <a:solidFill>
                  <a:srgbClr val="0000FF"/>
                </a:solidFill>
                <a:latin typeface="Arial"/>
                <a:cs typeface="Arial"/>
              </a:rPr>
              <a:t>Cash </a:t>
            </a:r>
            <a:r>
              <a:rPr sz="2000" b="1" spc="60" dirty="0">
                <a:solidFill>
                  <a:srgbClr val="0000FF"/>
                </a:solidFill>
                <a:latin typeface="Arial"/>
                <a:cs typeface="Arial"/>
              </a:rPr>
              <a:t>flows </a:t>
            </a:r>
            <a:r>
              <a:rPr sz="2000" b="1" spc="15" dirty="0">
                <a:solidFill>
                  <a:srgbClr val="0000FF"/>
                </a:solidFill>
                <a:latin typeface="Arial"/>
                <a:cs typeface="Arial"/>
              </a:rPr>
              <a:t>from </a:t>
            </a:r>
            <a:r>
              <a:rPr sz="2000" b="1" spc="20" dirty="0">
                <a:solidFill>
                  <a:srgbClr val="0000FF"/>
                </a:solidFill>
                <a:latin typeface="Arial"/>
                <a:cs typeface="Arial"/>
              </a:rPr>
              <a:t>investing</a:t>
            </a:r>
            <a:r>
              <a:rPr sz="2000" b="1" spc="114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2000" b="1" spc="25" dirty="0">
                <a:solidFill>
                  <a:srgbClr val="0000FF"/>
                </a:solidFill>
                <a:latin typeface="Arial"/>
                <a:cs typeface="Arial"/>
              </a:rPr>
              <a:t>activities:</a:t>
            </a:r>
            <a:endParaRPr sz="2000">
              <a:latin typeface="Arial"/>
              <a:cs typeface="Arial"/>
            </a:endParaRPr>
          </a:p>
          <a:p>
            <a:pPr marL="162560">
              <a:lnSpc>
                <a:spcPct val="109200"/>
              </a:lnSpc>
              <a:tabLst>
                <a:tab pos="5586095" algn="l"/>
                <a:tab pos="5888355" algn="l"/>
              </a:tabLst>
            </a:pPr>
            <a:r>
              <a:rPr sz="2000" b="1" spc="80" dirty="0">
                <a:latin typeface="Arial"/>
                <a:cs typeface="Arial"/>
              </a:rPr>
              <a:t>P</a:t>
            </a:r>
            <a:r>
              <a:rPr sz="2000" b="1" spc="20" dirty="0">
                <a:latin typeface="Arial"/>
                <a:cs typeface="Arial"/>
              </a:rPr>
              <a:t>ur</a:t>
            </a:r>
            <a:r>
              <a:rPr sz="2000" b="1" spc="-5" dirty="0">
                <a:latin typeface="Arial"/>
                <a:cs typeface="Arial"/>
              </a:rPr>
              <a:t>c</a:t>
            </a:r>
            <a:r>
              <a:rPr sz="2000" b="1" spc="35" dirty="0">
                <a:latin typeface="Arial"/>
                <a:cs typeface="Arial"/>
              </a:rPr>
              <a:t>h</a:t>
            </a:r>
            <a:r>
              <a:rPr sz="2000" b="1" spc="145" dirty="0">
                <a:latin typeface="Arial"/>
                <a:cs typeface="Arial"/>
              </a:rPr>
              <a:t>a</a:t>
            </a:r>
            <a:r>
              <a:rPr sz="2000" b="1" spc="-160" dirty="0">
                <a:latin typeface="Arial"/>
                <a:cs typeface="Arial"/>
              </a:rPr>
              <a:t>s</a:t>
            </a:r>
            <a:r>
              <a:rPr sz="2000" b="1" spc="30" dirty="0">
                <a:latin typeface="Arial"/>
                <a:cs typeface="Arial"/>
              </a:rPr>
              <a:t>e</a:t>
            </a:r>
            <a:r>
              <a:rPr sz="2000" b="1" spc="195" dirty="0">
                <a:latin typeface="Arial"/>
                <a:cs typeface="Arial"/>
              </a:rPr>
              <a:t> </a:t>
            </a:r>
            <a:r>
              <a:rPr sz="2000" b="1" spc="25" dirty="0">
                <a:latin typeface="Arial"/>
                <a:cs typeface="Arial"/>
              </a:rPr>
              <a:t>o</a:t>
            </a:r>
            <a:r>
              <a:rPr sz="2000" b="1" spc="15" dirty="0">
                <a:latin typeface="Arial"/>
                <a:cs typeface="Arial"/>
              </a:rPr>
              <a:t>f</a:t>
            </a:r>
            <a:r>
              <a:rPr sz="2000" b="1" spc="40" dirty="0">
                <a:latin typeface="Arial"/>
                <a:cs typeface="Arial"/>
              </a:rPr>
              <a:t> </a:t>
            </a:r>
            <a:r>
              <a:rPr sz="2000" b="1" spc="65" dirty="0">
                <a:latin typeface="Arial"/>
                <a:cs typeface="Arial"/>
              </a:rPr>
              <a:t>l</a:t>
            </a:r>
            <a:r>
              <a:rPr sz="2000" b="1" spc="155" dirty="0">
                <a:latin typeface="Arial"/>
                <a:cs typeface="Arial"/>
              </a:rPr>
              <a:t>a</a:t>
            </a:r>
            <a:r>
              <a:rPr sz="2000" b="1" spc="175" dirty="0">
                <a:latin typeface="Arial"/>
                <a:cs typeface="Arial"/>
              </a:rPr>
              <a:t>w</a:t>
            </a:r>
            <a:r>
              <a:rPr sz="2000" b="1" spc="30" dirty="0">
                <a:latin typeface="Arial"/>
                <a:cs typeface="Arial"/>
              </a:rPr>
              <a:t>n</a:t>
            </a:r>
            <a:r>
              <a:rPr sz="2000" b="1" spc="85" dirty="0">
                <a:latin typeface="Arial"/>
                <a:cs typeface="Arial"/>
              </a:rPr>
              <a:t> </a:t>
            </a:r>
            <a:r>
              <a:rPr sz="2000" b="1" spc="114" dirty="0">
                <a:latin typeface="Arial"/>
                <a:cs typeface="Arial"/>
              </a:rPr>
              <a:t>m</a:t>
            </a:r>
            <a:r>
              <a:rPr sz="2000" b="1" spc="35" dirty="0">
                <a:latin typeface="Arial"/>
                <a:cs typeface="Arial"/>
              </a:rPr>
              <a:t>o</a:t>
            </a:r>
            <a:r>
              <a:rPr sz="2000" b="1" spc="175" dirty="0">
                <a:latin typeface="Arial"/>
                <a:cs typeface="Arial"/>
              </a:rPr>
              <a:t>w</a:t>
            </a:r>
            <a:r>
              <a:rPr sz="2000" b="1" spc="155" dirty="0">
                <a:latin typeface="Arial"/>
                <a:cs typeface="Arial"/>
              </a:rPr>
              <a:t>e</a:t>
            </a:r>
            <a:r>
              <a:rPr sz="2000" b="1" spc="20" dirty="0">
                <a:latin typeface="Arial"/>
                <a:cs typeface="Arial"/>
              </a:rPr>
              <a:t>r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30" dirty="0">
                <a:latin typeface="Arial"/>
                <a:cs typeface="Arial"/>
              </a:rPr>
              <a:t>$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45" dirty="0">
                <a:latin typeface="Arial"/>
                <a:cs typeface="Arial"/>
              </a:rPr>
              <a:t>(</a:t>
            </a:r>
            <a:r>
              <a:rPr sz="2000" b="1" spc="-5" dirty="0">
                <a:latin typeface="Arial"/>
                <a:cs typeface="Arial"/>
              </a:rPr>
              <a:t>2</a:t>
            </a:r>
            <a:r>
              <a:rPr sz="2000" b="1" spc="75" dirty="0">
                <a:latin typeface="Arial"/>
                <a:cs typeface="Arial"/>
              </a:rPr>
              <a:t>,</a:t>
            </a:r>
            <a:r>
              <a:rPr sz="2000" b="1" spc="-5" dirty="0">
                <a:latin typeface="Arial"/>
                <a:cs typeface="Arial"/>
              </a:rPr>
              <a:t>500</a:t>
            </a:r>
            <a:r>
              <a:rPr sz="2000" b="1" spc="15" dirty="0">
                <a:latin typeface="Arial"/>
                <a:cs typeface="Arial"/>
              </a:rPr>
              <a:t>)  </a:t>
            </a:r>
            <a:r>
              <a:rPr sz="2000" b="1" spc="80" dirty="0">
                <a:latin typeface="Arial"/>
                <a:cs typeface="Arial"/>
              </a:rPr>
              <a:t>P</a:t>
            </a:r>
            <a:r>
              <a:rPr sz="2000" b="1" spc="20" dirty="0">
                <a:latin typeface="Arial"/>
                <a:cs typeface="Arial"/>
              </a:rPr>
              <a:t>ur</a:t>
            </a:r>
            <a:r>
              <a:rPr sz="2000" b="1" spc="-5" dirty="0">
                <a:latin typeface="Arial"/>
                <a:cs typeface="Arial"/>
              </a:rPr>
              <a:t>c</a:t>
            </a:r>
            <a:r>
              <a:rPr sz="2000" b="1" spc="35" dirty="0">
                <a:latin typeface="Arial"/>
                <a:cs typeface="Arial"/>
              </a:rPr>
              <a:t>h</a:t>
            </a:r>
            <a:r>
              <a:rPr sz="2000" b="1" spc="145" dirty="0">
                <a:latin typeface="Arial"/>
                <a:cs typeface="Arial"/>
              </a:rPr>
              <a:t>a</a:t>
            </a:r>
            <a:r>
              <a:rPr sz="2000" b="1" spc="-160" dirty="0">
                <a:latin typeface="Arial"/>
                <a:cs typeface="Arial"/>
              </a:rPr>
              <a:t>s</a:t>
            </a:r>
            <a:r>
              <a:rPr sz="2000" b="1" spc="30" dirty="0">
                <a:latin typeface="Arial"/>
                <a:cs typeface="Arial"/>
              </a:rPr>
              <a:t>e</a:t>
            </a:r>
            <a:r>
              <a:rPr sz="2000" b="1" spc="195" dirty="0">
                <a:latin typeface="Arial"/>
                <a:cs typeface="Arial"/>
              </a:rPr>
              <a:t> </a:t>
            </a:r>
            <a:r>
              <a:rPr sz="2000" b="1" spc="25" dirty="0">
                <a:latin typeface="Arial"/>
                <a:cs typeface="Arial"/>
              </a:rPr>
              <a:t>o</a:t>
            </a:r>
            <a:r>
              <a:rPr sz="2000" b="1" spc="15" dirty="0">
                <a:latin typeface="Arial"/>
                <a:cs typeface="Arial"/>
              </a:rPr>
              <a:t>f</a:t>
            </a:r>
            <a:r>
              <a:rPr sz="2000" b="1" spc="40" dirty="0">
                <a:latin typeface="Arial"/>
                <a:cs typeface="Arial"/>
              </a:rPr>
              <a:t> </a:t>
            </a:r>
            <a:r>
              <a:rPr sz="2000" b="1" spc="-45" dirty="0">
                <a:latin typeface="Arial"/>
                <a:cs typeface="Arial"/>
              </a:rPr>
              <a:t>t</a:t>
            </a:r>
            <a:r>
              <a:rPr sz="2000" b="1" spc="20" dirty="0">
                <a:latin typeface="Arial"/>
                <a:cs typeface="Arial"/>
              </a:rPr>
              <a:t>ru</a:t>
            </a:r>
            <a:r>
              <a:rPr sz="2000" b="1" spc="-5" dirty="0">
                <a:latin typeface="Arial"/>
                <a:cs typeface="Arial"/>
              </a:rPr>
              <a:t>c</a:t>
            </a:r>
            <a:r>
              <a:rPr sz="2000" b="1" spc="30" dirty="0">
                <a:latin typeface="Arial"/>
                <a:cs typeface="Arial"/>
              </a:rPr>
              <a:t>k</a:t>
            </a:r>
            <a:r>
              <a:rPr sz="2000" b="1" dirty="0">
                <a:latin typeface="Arial"/>
                <a:cs typeface="Arial"/>
              </a:rPr>
              <a:t>		</a:t>
            </a:r>
            <a:r>
              <a:rPr sz="2000" b="1" spc="-45" dirty="0">
                <a:latin typeface="Arial"/>
                <a:cs typeface="Arial"/>
              </a:rPr>
              <a:t>(</a:t>
            </a:r>
            <a:r>
              <a:rPr sz="2000" b="1" spc="-5" dirty="0">
                <a:latin typeface="Arial"/>
                <a:cs typeface="Arial"/>
              </a:rPr>
              <a:t>2</a:t>
            </a:r>
            <a:r>
              <a:rPr sz="2000" b="1" spc="75" dirty="0">
                <a:latin typeface="Arial"/>
                <a:cs typeface="Arial"/>
              </a:rPr>
              <a:t>,</a:t>
            </a:r>
            <a:r>
              <a:rPr sz="2000" b="1" spc="-5" dirty="0">
                <a:latin typeface="Arial"/>
                <a:cs typeface="Arial"/>
              </a:rPr>
              <a:t>000</a:t>
            </a:r>
            <a:r>
              <a:rPr sz="2000" b="1" spc="15" dirty="0">
                <a:latin typeface="Arial"/>
                <a:cs typeface="Arial"/>
              </a:rPr>
              <a:t>)</a:t>
            </a:r>
            <a:endParaRPr sz="2000">
              <a:latin typeface="Arial"/>
              <a:cs typeface="Arial"/>
            </a:endParaRPr>
          </a:p>
          <a:p>
            <a:pPr marL="162560">
              <a:lnSpc>
                <a:spcPts val="2630"/>
              </a:lnSpc>
              <a:spcBef>
                <a:spcPts val="114"/>
              </a:spcBef>
              <a:tabLst>
                <a:tab pos="6109335" algn="l"/>
                <a:tab pos="6330315" algn="l"/>
              </a:tabLst>
            </a:pPr>
            <a:r>
              <a:rPr sz="2000" b="1" spc="40" dirty="0">
                <a:latin typeface="Arial"/>
                <a:cs typeface="Arial"/>
              </a:rPr>
              <a:t>Collection </a:t>
            </a:r>
            <a:r>
              <a:rPr sz="2000" b="1" spc="10" dirty="0">
                <a:latin typeface="Arial"/>
                <a:cs typeface="Arial"/>
              </a:rPr>
              <a:t>for </a:t>
            </a:r>
            <a:r>
              <a:rPr sz="2000" b="1" spc="20" dirty="0">
                <a:latin typeface="Arial"/>
                <a:cs typeface="Arial"/>
              </a:rPr>
              <a:t>sale  of</a:t>
            </a:r>
            <a:r>
              <a:rPr sz="2000" b="1" spc="-220" dirty="0">
                <a:latin typeface="Arial"/>
                <a:cs typeface="Arial"/>
              </a:rPr>
              <a:t> </a:t>
            </a:r>
            <a:r>
              <a:rPr sz="2000" b="1" spc="70" dirty="0">
                <a:latin typeface="Arial"/>
                <a:cs typeface="Arial"/>
              </a:rPr>
              <a:t>repair</a:t>
            </a:r>
            <a:r>
              <a:rPr sz="2000" b="1" spc="80" dirty="0">
                <a:latin typeface="Arial"/>
                <a:cs typeface="Arial"/>
              </a:rPr>
              <a:t> </a:t>
            </a:r>
            <a:r>
              <a:rPr sz="2000" b="1" spc="35" dirty="0">
                <a:latin typeface="Arial"/>
                <a:cs typeface="Arial"/>
              </a:rPr>
              <a:t>parts		</a:t>
            </a:r>
            <a:r>
              <a:rPr sz="2000" b="1" spc="10" dirty="0">
                <a:latin typeface="Arial"/>
                <a:cs typeface="Arial"/>
              </a:rPr>
              <a:t>75  </a:t>
            </a:r>
            <a:r>
              <a:rPr sz="2000" b="1" spc="80" dirty="0">
                <a:latin typeface="Arial"/>
                <a:cs typeface="Arial"/>
              </a:rPr>
              <a:t>P</a:t>
            </a:r>
            <a:r>
              <a:rPr sz="2000" b="1" spc="135" dirty="0">
                <a:latin typeface="Arial"/>
                <a:cs typeface="Arial"/>
              </a:rPr>
              <a:t>a</a:t>
            </a:r>
            <a:r>
              <a:rPr sz="2000" b="1" spc="-5" dirty="0">
                <a:latin typeface="Arial"/>
                <a:cs typeface="Arial"/>
              </a:rPr>
              <a:t>y</a:t>
            </a:r>
            <a:r>
              <a:rPr sz="2000" b="1" spc="125" dirty="0">
                <a:latin typeface="Arial"/>
                <a:cs typeface="Arial"/>
              </a:rPr>
              <a:t>m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35" dirty="0">
                <a:latin typeface="Arial"/>
                <a:cs typeface="Arial"/>
              </a:rPr>
              <a:t>n</a:t>
            </a:r>
            <a:r>
              <a:rPr sz="2000" b="1" spc="15" dirty="0">
                <a:latin typeface="Arial"/>
                <a:cs typeface="Arial"/>
              </a:rPr>
              <a:t>t</a:t>
            </a:r>
            <a:r>
              <a:rPr sz="2000" b="1" spc="30" dirty="0">
                <a:latin typeface="Arial"/>
                <a:cs typeface="Arial"/>
              </a:rPr>
              <a:t> </a:t>
            </a:r>
            <a:r>
              <a:rPr sz="2000" b="1" spc="-35" dirty="0">
                <a:latin typeface="Arial"/>
                <a:cs typeface="Arial"/>
              </a:rPr>
              <a:t>f</a:t>
            </a:r>
            <a:r>
              <a:rPr sz="2000" b="1" spc="35" dirty="0">
                <a:latin typeface="Arial"/>
                <a:cs typeface="Arial"/>
              </a:rPr>
              <a:t>o</a:t>
            </a:r>
            <a:r>
              <a:rPr sz="2000" b="1" spc="20" dirty="0">
                <a:latin typeface="Arial"/>
                <a:cs typeface="Arial"/>
              </a:rPr>
              <a:t>r</a:t>
            </a:r>
            <a:r>
              <a:rPr sz="2000" b="1" spc="65" dirty="0">
                <a:latin typeface="Arial"/>
                <a:cs typeface="Arial"/>
              </a:rPr>
              <a:t> </a:t>
            </a:r>
            <a:r>
              <a:rPr sz="2000" b="1" spc="10" dirty="0">
                <a:latin typeface="Arial"/>
                <a:cs typeface="Arial"/>
              </a:rPr>
              <a:t>r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45" dirty="0">
                <a:latin typeface="Arial"/>
                <a:cs typeface="Arial"/>
              </a:rPr>
              <a:t>p</a:t>
            </a:r>
            <a:r>
              <a:rPr sz="2000" b="1" spc="135" dirty="0">
                <a:latin typeface="Arial"/>
                <a:cs typeface="Arial"/>
              </a:rPr>
              <a:t>a</a:t>
            </a:r>
            <a:r>
              <a:rPr sz="2000" b="1" spc="85" dirty="0">
                <a:latin typeface="Arial"/>
                <a:cs typeface="Arial"/>
              </a:rPr>
              <a:t>i</a:t>
            </a:r>
            <a:r>
              <a:rPr sz="2000" b="1" spc="20" dirty="0">
                <a:latin typeface="Arial"/>
                <a:cs typeface="Arial"/>
              </a:rPr>
              <a:t>r</a:t>
            </a:r>
            <a:r>
              <a:rPr sz="2000" b="1" spc="70" dirty="0">
                <a:latin typeface="Arial"/>
                <a:cs typeface="Arial"/>
              </a:rPr>
              <a:t> </a:t>
            </a:r>
            <a:r>
              <a:rPr sz="2000" b="1" spc="25" dirty="0">
                <a:latin typeface="Arial"/>
                <a:cs typeface="Arial"/>
              </a:rPr>
              <a:t>p</a:t>
            </a:r>
            <a:r>
              <a:rPr sz="2000" b="1" spc="155" dirty="0">
                <a:latin typeface="Arial"/>
                <a:cs typeface="Arial"/>
              </a:rPr>
              <a:t>a</a:t>
            </a:r>
            <a:r>
              <a:rPr sz="2000" b="1" spc="10" dirty="0">
                <a:latin typeface="Arial"/>
                <a:cs typeface="Arial"/>
              </a:rPr>
              <a:t>r</a:t>
            </a:r>
            <a:r>
              <a:rPr sz="2000" b="1" spc="-35" dirty="0">
                <a:latin typeface="Arial"/>
                <a:cs typeface="Arial"/>
              </a:rPr>
              <a:t>t</a:t>
            </a:r>
            <a:r>
              <a:rPr sz="2000" b="1" spc="30" dirty="0">
                <a:latin typeface="Arial"/>
                <a:cs typeface="Arial"/>
              </a:rPr>
              <a:t>s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45" dirty="0">
                <a:latin typeface="Arial"/>
                <a:cs typeface="Arial"/>
              </a:rPr>
              <a:t>(</a:t>
            </a:r>
            <a:r>
              <a:rPr sz="2000" b="1" spc="-5" dirty="0">
                <a:latin typeface="Arial"/>
                <a:cs typeface="Arial"/>
              </a:rPr>
              <a:t>150</a:t>
            </a:r>
            <a:r>
              <a:rPr sz="2000" b="1" spc="15" dirty="0">
                <a:latin typeface="Arial"/>
                <a:cs typeface="Arial"/>
              </a:rPr>
              <a:t>)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035040" y="2183764"/>
            <a:ext cx="1327150" cy="40005"/>
            <a:chOff x="6035040" y="2183764"/>
            <a:chExt cx="1327150" cy="40005"/>
          </a:xfrm>
        </p:grpSpPr>
        <p:sp>
          <p:nvSpPr>
            <p:cNvPr id="5" name="object 5"/>
            <p:cNvSpPr/>
            <p:nvPr/>
          </p:nvSpPr>
          <p:spPr>
            <a:xfrm>
              <a:off x="6035040" y="2184399"/>
              <a:ext cx="1305560" cy="0"/>
            </a:xfrm>
            <a:custGeom>
              <a:avLst/>
              <a:gdLst/>
              <a:ahLst/>
              <a:cxnLst/>
              <a:rect l="l" t="t" r="r" b="b"/>
              <a:pathLst>
                <a:path w="1305559">
                  <a:moveTo>
                    <a:pt x="0" y="0"/>
                  </a:moveTo>
                  <a:lnTo>
                    <a:pt x="13055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35040" y="2184399"/>
              <a:ext cx="1327150" cy="39370"/>
            </a:xfrm>
            <a:custGeom>
              <a:avLst/>
              <a:gdLst/>
              <a:ahLst/>
              <a:cxnLst/>
              <a:rect l="l" t="t" r="r" b="b"/>
              <a:pathLst>
                <a:path w="1327150" h="39369">
                  <a:moveTo>
                    <a:pt x="1327150" y="0"/>
                  </a:moveTo>
                  <a:lnTo>
                    <a:pt x="0" y="0"/>
                  </a:lnTo>
                  <a:lnTo>
                    <a:pt x="0" y="39370"/>
                  </a:lnTo>
                  <a:lnTo>
                    <a:pt x="1327150" y="39370"/>
                  </a:lnTo>
                  <a:lnTo>
                    <a:pt x="13271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603310" y="2579430"/>
            <a:ext cx="7946390" cy="1640839"/>
            <a:chOff x="603310" y="2579430"/>
            <a:chExt cx="7946390" cy="1640839"/>
          </a:xfrm>
        </p:grpSpPr>
        <p:sp>
          <p:nvSpPr>
            <p:cNvPr id="8" name="object 8"/>
            <p:cNvSpPr/>
            <p:nvPr/>
          </p:nvSpPr>
          <p:spPr>
            <a:xfrm>
              <a:off x="6035040" y="4212589"/>
              <a:ext cx="1327150" cy="7620"/>
            </a:xfrm>
            <a:custGeom>
              <a:avLst/>
              <a:gdLst/>
              <a:ahLst/>
              <a:cxnLst/>
              <a:rect l="l" t="t" r="r" b="b"/>
              <a:pathLst>
                <a:path w="1327150" h="7620">
                  <a:moveTo>
                    <a:pt x="0" y="7620"/>
                  </a:moveTo>
                  <a:lnTo>
                    <a:pt x="1327150" y="7620"/>
                  </a:lnTo>
                  <a:lnTo>
                    <a:pt x="1327150" y="0"/>
                  </a:lnTo>
                  <a:lnTo>
                    <a:pt x="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85800" y="2661919"/>
              <a:ext cx="7857490" cy="1550670"/>
            </a:xfrm>
            <a:custGeom>
              <a:avLst/>
              <a:gdLst/>
              <a:ahLst/>
              <a:cxnLst/>
              <a:rect l="l" t="t" r="r" b="b"/>
              <a:pathLst>
                <a:path w="7857490" h="1550670">
                  <a:moveTo>
                    <a:pt x="7857490" y="0"/>
                  </a:moveTo>
                  <a:lnTo>
                    <a:pt x="0" y="0"/>
                  </a:lnTo>
                  <a:lnTo>
                    <a:pt x="0" y="1474470"/>
                  </a:lnTo>
                  <a:lnTo>
                    <a:pt x="0" y="1550670"/>
                  </a:lnTo>
                  <a:lnTo>
                    <a:pt x="7857490" y="1550670"/>
                  </a:lnTo>
                  <a:lnTo>
                    <a:pt x="7857490" y="1474470"/>
                  </a:lnTo>
                  <a:lnTo>
                    <a:pt x="785749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85799" y="2661920"/>
              <a:ext cx="7857490" cy="1550670"/>
            </a:xfrm>
            <a:custGeom>
              <a:avLst/>
              <a:gdLst/>
              <a:ahLst/>
              <a:cxnLst/>
              <a:rect l="l" t="t" r="r" b="b"/>
              <a:pathLst>
                <a:path w="7857490" h="1550670">
                  <a:moveTo>
                    <a:pt x="3929379" y="1550669"/>
                  </a:moveTo>
                  <a:lnTo>
                    <a:pt x="0" y="1550669"/>
                  </a:lnTo>
                  <a:lnTo>
                    <a:pt x="0" y="0"/>
                  </a:lnTo>
                  <a:lnTo>
                    <a:pt x="7857490" y="0"/>
                  </a:lnTo>
                  <a:lnTo>
                    <a:pt x="7857490" y="1550669"/>
                  </a:lnTo>
                  <a:lnTo>
                    <a:pt x="3929379" y="155066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09599" y="2585720"/>
              <a:ext cx="7857490" cy="1550670"/>
            </a:xfrm>
            <a:custGeom>
              <a:avLst/>
              <a:gdLst/>
              <a:ahLst/>
              <a:cxnLst/>
              <a:rect l="l" t="t" r="r" b="b"/>
              <a:pathLst>
                <a:path w="7857490" h="1550670">
                  <a:moveTo>
                    <a:pt x="7857490" y="0"/>
                  </a:moveTo>
                  <a:lnTo>
                    <a:pt x="0" y="0"/>
                  </a:lnTo>
                  <a:lnTo>
                    <a:pt x="0" y="1550669"/>
                  </a:lnTo>
                  <a:lnTo>
                    <a:pt x="7857490" y="1550669"/>
                  </a:lnTo>
                  <a:close/>
                </a:path>
              </a:pathLst>
            </a:custGeom>
            <a:solidFill>
              <a:srgbClr val="FF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09599" y="2585720"/>
              <a:ext cx="7857490" cy="1550670"/>
            </a:xfrm>
            <a:custGeom>
              <a:avLst/>
              <a:gdLst/>
              <a:ahLst/>
              <a:cxnLst/>
              <a:rect l="l" t="t" r="r" b="b"/>
              <a:pathLst>
                <a:path w="7857490" h="1550670">
                  <a:moveTo>
                    <a:pt x="3929379" y="1550669"/>
                  </a:moveTo>
                  <a:lnTo>
                    <a:pt x="0" y="1550669"/>
                  </a:lnTo>
                  <a:lnTo>
                    <a:pt x="0" y="0"/>
                  </a:lnTo>
                  <a:lnTo>
                    <a:pt x="7857490" y="0"/>
                  </a:lnTo>
                  <a:lnTo>
                    <a:pt x="7857490" y="1550669"/>
                  </a:lnTo>
                  <a:lnTo>
                    <a:pt x="3929379" y="155066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526415" y="186054"/>
          <a:ext cx="8078469" cy="61979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74815"/>
                <a:gridCol w="1303654"/>
              </a:tblGrid>
              <a:tr h="988377">
                <a:tc gridSpan="2">
                  <a:txBody>
                    <a:bodyPr/>
                    <a:lstStyle/>
                    <a:p>
                      <a:pPr marR="6985" algn="ctr">
                        <a:lnSpc>
                          <a:spcPts val="228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2000" b="1" spc="10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 Service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2000" b="1" spc="70" dirty="0">
                          <a:latin typeface="Arial"/>
                          <a:cs typeface="Arial"/>
                        </a:rPr>
                        <a:t>Statement 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Cash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Flows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3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Month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Ended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4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T w="28575">
                      <a:solidFill>
                        <a:srgbClr val="BFBFBF"/>
                      </a:solidFill>
                      <a:prstDash val="solid"/>
                    </a:lnT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332230">
                <a:tc gridSpan="2">
                  <a:txBody>
                    <a:bodyPr/>
                    <a:lstStyle/>
                    <a:p>
                      <a:pPr marL="40640">
                        <a:lnSpc>
                          <a:spcPts val="2360"/>
                        </a:lnSpc>
                      </a:pP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operating</a:t>
                      </a:r>
                      <a:r>
                        <a:rPr sz="2000" b="1" spc="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 marR="1329055">
                        <a:lnSpc>
                          <a:spcPct val="109200"/>
                        </a:lnSpc>
                        <a:spcBef>
                          <a:spcPts val="10"/>
                        </a:spcBef>
                        <a:tabLst>
                          <a:tab pos="5627370" algn="l"/>
                          <a:tab pos="6230620" algn="l"/>
                          <a:tab pos="6291580" algn="l"/>
                        </a:tabLst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5" dirty="0">
                          <a:latin typeface="Arial"/>
                          <a:cs typeface="Arial"/>
                        </a:rPr>
                        <a:t>received 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from</a:t>
                      </a:r>
                      <a:r>
                        <a:rPr sz="2000" b="1" spc="2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revenue</a:t>
                      </a:r>
                      <a:r>
                        <a:rPr sz="2000" b="1" spc="2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latin typeface="Arial"/>
                          <a:cs typeface="Arial"/>
                        </a:rPr>
                        <a:t>transactions	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750  </a:t>
                      </a:r>
                      <a:r>
                        <a:rPr sz="2000" b="1" spc="-7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x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-21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		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>
                        <a:lnSpc>
                          <a:spcPct val="100000"/>
                        </a:lnSpc>
                        <a:spcBef>
                          <a:spcPts val="219"/>
                        </a:spcBef>
                        <a:tabLst>
                          <a:tab pos="6913880" algn="l"/>
                          <a:tab pos="7517130" algn="l"/>
                        </a:tabLst>
                      </a:pPr>
                      <a:r>
                        <a:rPr sz="2000" b="1" spc="40" dirty="0">
                          <a:latin typeface="Arial"/>
                          <a:cs typeface="Arial"/>
                        </a:rPr>
                        <a:t>Net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provided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by</a:t>
                      </a:r>
                      <a:r>
                        <a:rPr sz="2000" b="1" spc="20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operating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activities	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700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682557">
                <a:tc gridSpan="2">
                  <a:txBody>
                    <a:bodyPr/>
                    <a:lstStyle/>
                    <a:p>
                      <a:pPr marL="448309" marR="546100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32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Operating </a:t>
                      </a:r>
                      <a:r>
                        <a:rPr sz="32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activities </a:t>
                      </a:r>
                      <a:r>
                        <a:rPr sz="32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include the </a:t>
                      </a:r>
                      <a:r>
                        <a:rPr sz="32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cash  effects </a:t>
                      </a:r>
                      <a:r>
                        <a:rPr sz="32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of revenue </a:t>
                      </a:r>
                      <a:r>
                        <a:rPr sz="32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and expense  </a:t>
                      </a:r>
                      <a:r>
                        <a:rPr sz="32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transactions.</a:t>
                      </a:r>
                      <a:endParaRPr sz="3200">
                        <a:latin typeface="Arial"/>
                        <a:cs typeface="Arial"/>
                      </a:endParaRPr>
                    </a:p>
                    <a:p>
                      <a:pPr marL="40640" marR="39370" indent="162560">
                        <a:lnSpc>
                          <a:spcPct val="109600"/>
                        </a:lnSpc>
                        <a:spcBef>
                          <a:spcPts val="420"/>
                        </a:spcBef>
                        <a:tabLst>
                          <a:tab pos="7216140" algn="l"/>
                        </a:tabLst>
                      </a:pPr>
                      <a:r>
                        <a:rPr sz="2000" b="1" spc="-7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u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2000" b="1" spc="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y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v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-20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g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v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	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575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  </a:t>
                      </a: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4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financing</a:t>
                      </a:r>
                      <a:r>
                        <a:rPr sz="2000" b="1" spc="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>
                        <a:lnSpc>
                          <a:spcPct val="100000"/>
                        </a:lnSpc>
                        <a:spcBef>
                          <a:spcPts val="219"/>
                        </a:spcBef>
                        <a:tabLst>
                          <a:tab pos="7296150" algn="l"/>
                        </a:tabLst>
                      </a:pPr>
                      <a:r>
                        <a:rPr sz="2000" b="1" spc="35" dirty="0">
                          <a:latin typeface="Arial"/>
                          <a:cs typeface="Arial"/>
                        </a:rPr>
                        <a:t>Investment by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owners	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8,000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13030" marB="0">
                    <a:lnL w="53975">
                      <a:solidFill>
                        <a:srgbClr val="BFBFB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7865">
                <a:tc>
                  <a:txBody>
                    <a:bodyPr/>
                    <a:lstStyle/>
                    <a:p>
                      <a:pPr marL="40640">
                        <a:lnSpc>
                          <a:spcPts val="2205"/>
                        </a:lnSpc>
                      </a:pPr>
                      <a:r>
                        <a:rPr sz="2000" b="1" spc="35" dirty="0">
                          <a:latin typeface="Arial"/>
                          <a:cs typeface="Arial"/>
                        </a:rPr>
                        <a:t>Increase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for</a:t>
                      </a:r>
                      <a:r>
                        <a:rPr sz="2000" b="1" spc="3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40" dirty="0">
                          <a:latin typeface="Arial"/>
                          <a:cs typeface="Arial"/>
                        </a:rPr>
                        <a:t>month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ts val="2205"/>
                        </a:lnSpc>
                        <a:tabLst>
                          <a:tab pos="521334" algn="l"/>
                        </a:tabLst>
                      </a:pP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4,125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  <a:tr h="357614"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balance,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2000" b="1" spc="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03275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40640">
                        <a:lnSpc>
                          <a:spcPts val="2210"/>
                        </a:lnSpc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balance,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ts val="2210"/>
                        </a:lnSpc>
                        <a:tabLst>
                          <a:tab pos="521334" algn="l"/>
                        </a:tabLst>
                      </a:pP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4,125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793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768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793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4" name="object 14"/>
          <p:cNvSpPr/>
          <p:nvPr/>
        </p:nvSpPr>
        <p:spPr>
          <a:xfrm>
            <a:off x="0" y="5080"/>
            <a:ext cx="1437640" cy="13195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8009" y="5199310"/>
            <a:ext cx="73025" cy="283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210"/>
              </a:lnSpc>
            </a:pPr>
            <a:r>
              <a:rPr sz="2000" b="1" spc="15" dirty="0">
                <a:latin typeface="Arial"/>
                <a:cs typeface="Arial"/>
              </a:rPr>
              <a:t>I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8009" y="4533830"/>
            <a:ext cx="7905750" cy="1614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210"/>
              </a:lnSpc>
            </a:pPr>
            <a:r>
              <a:rPr sz="2000" b="1" spc="-5" dirty="0">
                <a:solidFill>
                  <a:srgbClr val="0000FF"/>
                </a:solidFill>
                <a:latin typeface="Arial"/>
                <a:cs typeface="Arial"/>
              </a:rPr>
              <a:t>Cash </a:t>
            </a:r>
            <a:r>
              <a:rPr sz="2000" b="1" spc="60" dirty="0">
                <a:solidFill>
                  <a:srgbClr val="0000FF"/>
                </a:solidFill>
                <a:latin typeface="Arial"/>
                <a:cs typeface="Arial"/>
              </a:rPr>
              <a:t>flows </a:t>
            </a:r>
            <a:r>
              <a:rPr sz="2000" b="1" spc="15" dirty="0">
                <a:solidFill>
                  <a:srgbClr val="0000FF"/>
                </a:solidFill>
                <a:latin typeface="Arial"/>
                <a:cs typeface="Arial"/>
              </a:rPr>
              <a:t>from </a:t>
            </a:r>
            <a:r>
              <a:rPr sz="2000" b="1" spc="45" dirty="0">
                <a:solidFill>
                  <a:srgbClr val="0000FF"/>
                </a:solidFill>
                <a:latin typeface="Arial"/>
                <a:cs typeface="Arial"/>
              </a:rPr>
              <a:t>financing</a:t>
            </a:r>
            <a:r>
              <a:rPr sz="2000" b="1" spc="114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2000" b="1" spc="25" dirty="0">
                <a:solidFill>
                  <a:srgbClr val="0000FF"/>
                </a:solidFill>
                <a:latin typeface="Arial"/>
                <a:cs typeface="Arial"/>
              </a:rPr>
              <a:t>activities:</a:t>
            </a:r>
            <a:endParaRPr sz="2000">
              <a:latin typeface="Arial"/>
              <a:cs typeface="Arial"/>
            </a:endParaRPr>
          </a:p>
          <a:p>
            <a:pPr marL="162560">
              <a:lnSpc>
                <a:spcPct val="100000"/>
              </a:lnSpc>
              <a:spcBef>
                <a:spcPts val="219"/>
              </a:spcBef>
              <a:tabLst>
                <a:tab pos="7254875" algn="l"/>
              </a:tabLst>
            </a:pPr>
            <a:r>
              <a:rPr sz="2000" b="1" spc="65" dirty="0">
                <a:latin typeface="Arial"/>
                <a:cs typeface="Arial"/>
              </a:rPr>
              <a:t>I</a:t>
            </a:r>
            <a:r>
              <a:rPr sz="2000" b="1" spc="45" dirty="0">
                <a:latin typeface="Arial"/>
                <a:cs typeface="Arial"/>
              </a:rPr>
              <a:t>n</a:t>
            </a:r>
            <a:r>
              <a:rPr sz="2000" b="1" spc="-15" dirty="0">
                <a:latin typeface="Arial"/>
                <a:cs typeface="Arial"/>
              </a:rPr>
              <a:t>v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-160" dirty="0">
                <a:latin typeface="Arial"/>
                <a:cs typeface="Arial"/>
              </a:rPr>
              <a:t>s</a:t>
            </a:r>
            <a:r>
              <a:rPr sz="2000" b="1" spc="-35" dirty="0">
                <a:latin typeface="Arial"/>
                <a:cs typeface="Arial"/>
              </a:rPr>
              <a:t>t</a:t>
            </a:r>
            <a:r>
              <a:rPr sz="2000" b="1" spc="114" dirty="0">
                <a:latin typeface="Arial"/>
                <a:cs typeface="Arial"/>
              </a:rPr>
              <a:t>m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35" dirty="0">
                <a:latin typeface="Arial"/>
                <a:cs typeface="Arial"/>
              </a:rPr>
              <a:t>n</a:t>
            </a:r>
            <a:r>
              <a:rPr sz="2000" b="1" spc="15" dirty="0">
                <a:latin typeface="Arial"/>
                <a:cs typeface="Arial"/>
              </a:rPr>
              <a:t>t</a:t>
            </a:r>
            <a:r>
              <a:rPr sz="2000" b="1" spc="30" dirty="0">
                <a:latin typeface="Arial"/>
                <a:cs typeface="Arial"/>
              </a:rPr>
              <a:t> </a:t>
            </a:r>
            <a:r>
              <a:rPr sz="2000" b="1" spc="35" dirty="0">
                <a:latin typeface="Arial"/>
                <a:cs typeface="Arial"/>
              </a:rPr>
              <a:t>b</a:t>
            </a:r>
            <a:r>
              <a:rPr sz="2000" b="1" spc="30" dirty="0">
                <a:latin typeface="Arial"/>
                <a:cs typeface="Arial"/>
              </a:rPr>
              <a:t>y</a:t>
            </a:r>
            <a:r>
              <a:rPr sz="2000" b="1" spc="45" dirty="0">
                <a:latin typeface="Arial"/>
                <a:cs typeface="Arial"/>
              </a:rPr>
              <a:t> </a:t>
            </a:r>
            <a:r>
              <a:rPr sz="2000" b="1" spc="35" dirty="0">
                <a:latin typeface="Arial"/>
                <a:cs typeface="Arial"/>
              </a:rPr>
              <a:t>o</a:t>
            </a:r>
            <a:r>
              <a:rPr sz="2000" b="1" spc="175" dirty="0">
                <a:latin typeface="Arial"/>
                <a:cs typeface="Arial"/>
              </a:rPr>
              <a:t>w</a:t>
            </a:r>
            <a:r>
              <a:rPr sz="2000" b="1" spc="45" dirty="0">
                <a:latin typeface="Arial"/>
                <a:cs typeface="Arial"/>
              </a:rPr>
              <a:t>n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10" dirty="0">
                <a:latin typeface="Arial"/>
                <a:cs typeface="Arial"/>
              </a:rPr>
              <a:t>r</a:t>
            </a:r>
            <a:r>
              <a:rPr sz="2000" b="1" spc="30" dirty="0">
                <a:latin typeface="Arial"/>
                <a:cs typeface="Arial"/>
              </a:rPr>
              <a:t>s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5" dirty="0">
                <a:latin typeface="Arial"/>
                <a:cs typeface="Arial"/>
              </a:rPr>
              <a:t>8</a:t>
            </a:r>
            <a:r>
              <a:rPr sz="2000" b="1" spc="85" dirty="0">
                <a:latin typeface="Arial"/>
                <a:cs typeface="Arial"/>
              </a:rPr>
              <a:t>,</a:t>
            </a:r>
            <a:r>
              <a:rPr sz="2000" b="1" spc="-5" dirty="0">
                <a:latin typeface="Arial"/>
                <a:cs typeface="Arial"/>
              </a:rPr>
              <a:t>00</a:t>
            </a:r>
            <a:r>
              <a:rPr sz="2000" b="1" spc="30" dirty="0"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  <a:p>
            <a:pPr indent="80645">
              <a:lnSpc>
                <a:spcPct val="109200"/>
              </a:lnSpc>
              <a:tabLst>
                <a:tab pos="6872605" algn="l"/>
                <a:tab pos="7254875" algn="l"/>
                <a:tab pos="7536815" algn="l"/>
              </a:tabLst>
            </a:pPr>
            <a:r>
              <a:rPr sz="2000" b="1" spc="45" dirty="0">
                <a:latin typeface="Arial"/>
                <a:cs typeface="Arial"/>
              </a:rPr>
              <a:t>n</a:t>
            </a:r>
            <a:r>
              <a:rPr sz="2000" b="1" spc="-5" dirty="0">
                <a:latin typeface="Arial"/>
                <a:cs typeface="Arial"/>
              </a:rPr>
              <a:t>c</a:t>
            </a:r>
            <a:r>
              <a:rPr sz="2000" b="1" spc="10" dirty="0">
                <a:latin typeface="Arial"/>
                <a:cs typeface="Arial"/>
              </a:rPr>
              <a:t>r</a:t>
            </a:r>
            <a:r>
              <a:rPr sz="2000" b="1" spc="135" dirty="0">
                <a:latin typeface="Arial"/>
                <a:cs typeface="Arial"/>
              </a:rPr>
              <a:t>e</a:t>
            </a:r>
            <a:r>
              <a:rPr sz="2000" b="1" spc="155" dirty="0">
                <a:latin typeface="Arial"/>
                <a:cs typeface="Arial"/>
              </a:rPr>
              <a:t>a</a:t>
            </a:r>
            <a:r>
              <a:rPr sz="2000" b="1" spc="-170" dirty="0">
                <a:latin typeface="Arial"/>
                <a:cs typeface="Arial"/>
              </a:rPr>
              <a:t>s</a:t>
            </a:r>
            <a:r>
              <a:rPr sz="2000" b="1" spc="30" dirty="0">
                <a:latin typeface="Arial"/>
                <a:cs typeface="Arial"/>
              </a:rPr>
              <a:t>e</a:t>
            </a:r>
            <a:r>
              <a:rPr sz="2000" b="1" spc="195" dirty="0">
                <a:latin typeface="Arial"/>
                <a:cs typeface="Arial"/>
              </a:rPr>
              <a:t> </a:t>
            </a:r>
            <a:r>
              <a:rPr sz="2000" b="1" spc="75" dirty="0">
                <a:latin typeface="Arial"/>
                <a:cs typeface="Arial"/>
              </a:rPr>
              <a:t>i</a:t>
            </a:r>
            <a:r>
              <a:rPr sz="2000" b="1" spc="30" dirty="0">
                <a:latin typeface="Arial"/>
                <a:cs typeface="Arial"/>
              </a:rPr>
              <a:t>n</a:t>
            </a:r>
            <a:r>
              <a:rPr sz="2000" b="1" spc="85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c</a:t>
            </a:r>
            <a:r>
              <a:rPr sz="2000" b="1" spc="155" dirty="0">
                <a:latin typeface="Arial"/>
                <a:cs typeface="Arial"/>
              </a:rPr>
              <a:t>a</a:t>
            </a:r>
            <a:r>
              <a:rPr sz="2000" b="1" spc="-180" dirty="0">
                <a:latin typeface="Arial"/>
                <a:cs typeface="Arial"/>
              </a:rPr>
              <a:t>s</a:t>
            </a:r>
            <a:r>
              <a:rPr sz="2000" b="1" spc="30" dirty="0">
                <a:latin typeface="Arial"/>
                <a:cs typeface="Arial"/>
              </a:rPr>
              <a:t>h</a:t>
            </a:r>
            <a:r>
              <a:rPr sz="2000" b="1" spc="95" dirty="0">
                <a:latin typeface="Arial"/>
                <a:cs typeface="Arial"/>
              </a:rPr>
              <a:t> </a:t>
            </a:r>
            <a:r>
              <a:rPr sz="2000" b="1" spc="-45" dirty="0">
                <a:latin typeface="Arial"/>
                <a:cs typeface="Arial"/>
              </a:rPr>
              <a:t>f</a:t>
            </a:r>
            <a:r>
              <a:rPr sz="2000" b="1" spc="45" dirty="0">
                <a:latin typeface="Arial"/>
                <a:cs typeface="Arial"/>
              </a:rPr>
              <a:t>o</a:t>
            </a:r>
            <a:r>
              <a:rPr sz="2000" b="1" spc="20" dirty="0">
                <a:latin typeface="Arial"/>
                <a:cs typeface="Arial"/>
              </a:rPr>
              <a:t>r</a:t>
            </a:r>
            <a:r>
              <a:rPr sz="2000" b="1" spc="70" dirty="0">
                <a:latin typeface="Arial"/>
                <a:cs typeface="Arial"/>
              </a:rPr>
              <a:t> </a:t>
            </a:r>
            <a:r>
              <a:rPr sz="2000" b="1" spc="114" dirty="0">
                <a:latin typeface="Arial"/>
                <a:cs typeface="Arial"/>
              </a:rPr>
              <a:t>m</a:t>
            </a:r>
            <a:r>
              <a:rPr sz="2000" b="1" spc="35" dirty="0">
                <a:latin typeface="Arial"/>
                <a:cs typeface="Arial"/>
              </a:rPr>
              <a:t>on</a:t>
            </a:r>
            <a:r>
              <a:rPr sz="2000" b="1" spc="-35" dirty="0">
                <a:latin typeface="Arial"/>
                <a:cs typeface="Arial"/>
              </a:rPr>
              <a:t>t</a:t>
            </a:r>
            <a:r>
              <a:rPr sz="2000" b="1" spc="30" dirty="0">
                <a:latin typeface="Arial"/>
                <a:cs typeface="Arial"/>
              </a:rPr>
              <a:t>h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30" dirty="0">
                <a:latin typeface="Arial"/>
                <a:cs typeface="Arial"/>
              </a:rPr>
              <a:t>$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5" dirty="0">
                <a:latin typeface="Arial"/>
                <a:cs typeface="Arial"/>
              </a:rPr>
              <a:t>4</a:t>
            </a:r>
            <a:r>
              <a:rPr sz="2000" b="1" spc="85" dirty="0">
                <a:latin typeface="Arial"/>
                <a:cs typeface="Arial"/>
              </a:rPr>
              <a:t>,</a:t>
            </a:r>
            <a:r>
              <a:rPr sz="2000" b="1" spc="-5" dirty="0">
                <a:latin typeface="Arial"/>
                <a:cs typeface="Arial"/>
              </a:rPr>
              <a:t>12</a:t>
            </a:r>
            <a:r>
              <a:rPr sz="2000" b="1" spc="20" dirty="0">
                <a:latin typeface="Arial"/>
                <a:cs typeface="Arial"/>
              </a:rPr>
              <a:t>5  </a:t>
            </a:r>
            <a:r>
              <a:rPr sz="2000" b="1" spc="-5" dirty="0">
                <a:latin typeface="Arial"/>
                <a:cs typeface="Arial"/>
              </a:rPr>
              <a:t>Cash </a:t>
            </a:r>
            <a:r>
              <a:rPr sz="2000" b="1" spc="75" dirty="0">
                <a:latin typeface="Arial"/>
                <a:cs typeface="Arial"/>
              </a:rPr>
              <a:t>balance, </a:t>
            </a:r>
            <a:r>
              <a:rPr sz="2000" b="1" spc="80" dirty="0">
                <a:latin typeface="Arial"/>
                <a:cs typeface="Arial"/>
              </a:rPr>
              <a:t>May</a:t>
            </a:r>
            <a:r>
              <a:rPr sz="2000" b="1" spc="215" dirty="0">
                <a:latin typeface="Arial"/>
                <a:cs typeface="Arial"/>
              </a:rPr>
              <a:t> </a:t>
            </a:r>
            <a:r>
              <a:rPr sz="2000" b="1" spc="5" dirty="0">
                <a:latin typeface="Arial"/>
                <a:cs typeface="Arial"/>
              </a:rPr>
              <a:t>1,</a:t>
            </a:r>
            <a:r>
              <a:rPr sz="2000" b="1" spc="15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2003			</a:t>
            </a:r>
            <a:r>
              <a:rPr sz="2000" b="1" spc="15" dirty="0">
                <a:latin typeface="Arial"/>
                <a:cs typeface="Arial"/>
              </a:rPr>
              <a:t>-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19"/>
              </a:spcBef>
              <a:tabLst>
                <a:tab pos="6872605" algn="l"/>
                <a:tab pos="7254875" algn="l"/>
              </a:tabLst>
            </a:pPr>
            <a:r>
              <a:rPr sz="2000" b="1" spc="-20" dirty="0">
                <a:latin typeface="Arial"/>
                <a:cs typeface="Arial"/>
              </a:rPr>
              <a:t>C</a:t>
            </a:r>
            <a:r>
              <a:rPr sz="2000" b="1" spc="145" dirty="0">
                <a:latin typeface="Arial"/>
                <a:cs typeface="Arial"/>
              </a:rPr>
              <a:t>a</a:t>
            </a:r>
            <a:r>
              <a:rPr sz="2000" b="1" spc="-170" dirty="0">
                <a:latin typeface="Arial"/>
                <a:cs typeface="Arial"/>
              </a:rPr>
              <a:t>s</a:t>
            </a:r>
            <a:r>
              <a:rPr sz="2000" b="1" spc="30" dirty="0">
                <a:latin typeface="Arial"/>
                <a:cs typeface="Arial"/>
              </a:rPr>
              <a:t>h</a:t>
            </a:r>
            <a:r>
              <a:rPr sz="2000" b="1" spc="85" dirty="0">
                <a:latin typeface="Arial"/>
                <a:cs typeface="Arial"/>
              </a:rPr>
              <a:t> </a:t>
            </a:r>
            <a:r>
              <a:rPr sz="2000" b="1" spc="45" dirty="0">
                <a:latin typeface="Arial"/>
                <a:cs typeface="Arial"/>
              </a:rPr>
              <a:t>b</a:t>
            </a:r>
            <a:r>
              <a:rPr sz="2000" b="1" spc="135" dirty="0">
                <a:latin typeface="Arial"/>
                <a:cs typeface="Arial"/>
              </a:rPr>
              <a:t>a</a:t>
            </a:r>
            <a:r>
              <a:rPr sz="2000" b="1" spc="85" dirty="0">
                <a:latin typeface="Arial"/>
                <a:cs typeface="Arial"/>
              </a:rPr>
              <a:t>l</a:t>
            </a:r>
            <a:r>
              <a:rPr sz="2000" b="1" spc="145" dirty="0">
                <a:latin typeface="Arial"/>
                <a:cs typeface="Arial"/>
              </a:rPr>
              <a:t>a</a:t>
            </a:r>
            <a:r>
              <a:rPr sz="2000" b="1" spc="35" dirty="0">
                <a:latin typeface="Arial"/>
                <a:cs typeface="Arial"/>
              </a:rPr>
              <a:t>n</a:t>
            </a:r>
            <a:r>
              <a:rPr sz="2000" b="1" spc="-5" dirty="0">
                <a:latin typeface="Arial"/>
                <a:cs typeface="Arial"/>
              </a:rPr>
              <a:t>c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15" dirty="0">
                <a:latin typeface="Arial"/>
                <a:cs typeface="Arial"/>
              </a:rPr>
              <a:t>,</a:t>
            </a:r>
            <a:r>
              <a:rPr sz="2000" b="1" spc="140" dirty="0">
                <a:latin typeface="Arial"/>
                <a:cs typeface="Arial"/>
              </a:rPr>
              <a:t> </a:t>
            </a:r>
            <a:r>
              <a:rPr sz="2000" b="1" spc="65" dirty="0">
                <a:latin typeface="Arial"/>
                <a:cs typeface="Arial"/>
              </a:rPr>
              <a:t>M</a:t>
            </a:r>
            <a:r>
              <a:rPr sz="2000" b="1" spc="155" dirty="0">
                <a:latin typeface="Arial"/>
                <a:cs typeface="Arial"/>
              </a:rPr>
              <a:t>a</a:t>
            </a:r>
            <a:r>
              <a:rPr sz="2000" b="1" spc="30" dirty="0">
                <a:latin typeface="Arial"/>
                <a:cs typeface="Arial"/>
              </a:rPr>
              <a:t>y</a:t>
            </a:r>
            <a:r>
              <a:rPr sz="2000" b="1" spc="35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31</a:t>
            </a:r>
            <a:r>
              <a:rPr sz="2000" b="1" spc="15" dirty="0">
                <a:latin typeface="Arial"/>
                <a:cs typeface="Arial"/>
              </a:rPr>
              <a:t>,</a:t>
            </a:r>
            <a:r>
              <a:rPr sz="2000" b="1" spc="140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200</a:t>
            </a:r>
            <a:r>
              <a:rPr sz="2000" b="1" spc="30" dirty="0">
                <a:latin typeface="Arial"/>
                <a:cs typeface="Arial"/>
              </a:rPr>
              <a:t>3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30" dirty="0">
                <a:latin typeface="Arial"/>
                <a:cs typeface="Arial"/>
              </a:rPr>
              <a:t>$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5" dirty="0">
                <a:latin typeface="Arial"/>
                <a:cs typeface="Arial"/>
              </a:rPr>
              <a:t>4</a:t>
            </a:r>
            <a:r>
              <a:rPr sz="2000" b="1" spc="85" dirty="0">
                <a:latin typeface="Arial"/>
                <a:cs typeface="Arial"/>
              </a:rPr>
              <a:t>,</a:t>
            </a:r>
            <a:r>
              <a:rPr sz="2000" b="1" spc="-5" dirty="0">
                <a:latin typeface="Arial"/>
                <a:cs typeface="Arial"/>
              </a:rPr>
              <a:t>12</a:t>
            </a:r>
            <a:r>
              <a:rPr sz="2000" b="1" spc="30" dirty="0">
                <a:latin typeface="Arial"/>
                <a:cs typeface="Arial"/>
              </a:rPr>
              <a:t>5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035040" y="2183764"/>
            <a:ext cx="1327150" cy="40005"/>
            <a:chOff x="6035040" y="2183764"/>
            <a:chExt cx="1327150" cy="40005"/>
          </a:xfrm>
        </p:grpSpPr>
        <p:sp>
          <p:nvSpPr>
            <p:cNvPr id="5" name="object 5"/>
            <p:cNvSpPr/>
            <p:nvPr/>
          </p:nvSpPr>
          <p:spPr>
            <a:xfrm>
              <a:off x="6035040" y="2184399"/>
              <a:ext cx="1305560" cy="0"/>
            </a:xfrm>
            <a:custGeom>
              <a:avLst/>
              <a:gdLst/>
              <a:ahLst/>
              <a:cxnLst/>
              <a:rect l="l" t="t" r="r" b="b"/>
              <a:pathLst>
                <a:path w="1305559">
                  <a:moveTo>
                    <a:pt x="0" y="0"/>
                  </a:moveTo>
                  <a:lnTo>
                    <a:pt x="13055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35040" y="2184399"/>
              <a:ext cx="1327150" cy="39370"/>
            </a:xfrm>
            <a:custGeom>
              <a:avLst/>
              <a:gdLst/>
              <a:ahLst/>
              <a:cxnLst/>
              <a:rect l="l" t="t" r="r" b="b"/>
              <a:pathLst>
                <a:path w="1327150" h="39369">
                  <a:moveTo>
                    <a:pt x="1327150" y="0"/>
                  </a:moveTo>
                  <a:lnTo>
                    <a:pt x="0" y="0"/>
                  </a:lnTo>
                  <a:lnTo>
                    <a:pt x="0" y="39370"/>
                  </a:lnTo>
                  <a:lnTo>
                    <a:pt x="1327150" y="39370"/>
                  </a:lnTo>
                  <a:lnTo>
                    <a:pt x="13271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6035040" y="4180204"/>
            <a:ext cx="1327150" cy="40005"/>
            <a:chOff x="6035040" y="4180204"/>
            <a:chExt cx="1327150" cy="40005"/>
          </a:xfrm>
        </p:grpSpPr>
        <p:sp>
          <p:nvSpPr>
            <p:cNvPr id="8" name="object 8"/>
            <p:cNvSpPr/>
            <p:nvPr/>
          </p:nvSpPr>
          <p:spPr>
            <a:xfrm>
              <a:off x="6035040" y="4180839"/>
              <a:ext cx="1305560" cy="0"/>
            </a:xfrm>
            <a:custGeom>
              <a:avLst/>
              <a:gdLst/>
              <a:ahLst/>
              <a:cxnLst/>
              <a:rect l="l" t="t" r="r" b="b"/>
              <a:pathLst>
                <a:path w="1305559">
                  <a:moveTo>
                    <a:pt x="0" y="0"/>
                  </a:moveTo>
                  <a:lnTo>
                    <a:pt x="13055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35040" y="4180839"/>
              <a:ext cx="1327150" cy="39370"/>
            </a:xfrm>
            <a:custGeom>
              <a:avLst/>
              <a:gdLst/>
              <a:ahLst/>
              <a:cxnLst/>
              <a:rect l="l" t="t" r="r" b="b"/>
              <a:pathLst>
                <a:path w="1327150" h="39370">
                  <a:moveTo>
                    <a:pt x="1327150" y="0"/>
                  </a:moveTo>
                  <a:lnTo>
                    <a:pt x="0" y="0"/>
                  </a:lnTo>
                  <a:lnTo>
                    <a:pt x="0" y="39369"/>
                  </a:lnTo>
                  <a:lnTo>
                    <a:pt x="1327150" y="39369"/>
                  </a:lnTo>
                  <a:lnTo>
                    <a:pt x="13271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0" name="objec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115470"/>
              </p:ext>
            </p:extLst>
          </p:nvPr>
        </p:nvGraphicFramePr>
        <p:xfrm>
          <a:off x="526415" y="186054"/>
          <a:ext cx="8077835" cy="61979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11465"/>
                <a:gridCol w="82550"/>
                <a:gridCol w="83820"/>
              </a:tblGrid>
              <a:tr h="988377">
                <a:tc gridSpan="3">
                  <a:txBody>
                    <a:bodyPr/>
                    <a:lstStyle/>
                    <a:p>
                      <a:pPr marR="6985" algn="ctr">
                        <a:lnSpc>
                          <a:spcPts val="228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2000" b="1" spc="10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 Service</a:t>
                      </a:r>
                      <a:endParaRPr sz="2000" dirty="0">
                        <a:latin typeface="Arial"/>
                        <a:cs typeface="Arial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2000" b="1" spc="70" dirty="0">
                          <a:latin typeface="Arial"/>
                          <a:cs typeface="Arial"/>
                        </a:rPr>
                        <a:t>Statement 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Cash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Flows</a:t>
                      </a:r>
                      <a:endParaRPr sz="2000" dirty="0">
                        <a:latin typeface="Arial"/>
                        <a:cs typeface="Arial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3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Month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Ended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4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T w="28575">
                      <a:solidFill>
                        <a:srgbClr val="BFBFBF"/>
                      </a:solidFill>
                      <a:prstDash val="solid"/>
                    </a:lnT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332230">
                <a:tc gridSpan="3">
                  <a:txBody>
                    <a:bodyPr/>
                    <a:lstStyle/>
                    <a:p>
                      <a:pPr marL="40640">
                        <a:lnSpc>
                          <a:spcPts val="2360"/>
                        </a:lnSpc>
                      </a:pP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operating</a:t>
                      </a:r>
                      <a:r>
                        <a:rPr sz="2000" b="1" spc="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 marR="1329055">
                        <a:lnSpc>
                          <a:spcPct val="109200"/>
                        </a:lnSpc>
                        <a:spcBef>
                          <a:spcPts val="10"/>
                        </a:spcBef>
                        <a:tabLst>
                          <a:tab pos="5627370" algn="l"/>
                          <a:tab pos="6230620" algn="l"/>
                          <a:tab pos="6291580" algn="l"/>
                        </a:tabLst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5" dirty="0">
                          <a:latin typeface="Arial"/>
                          <a:cs typeface="Arial"/>
                        </a:rPr>
                        <a:t>received 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from</a:t>
                      </a:r>
                      <a:r>
                        <a:rPr sz="2000" b="1" spc="2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revenue</a:t>
                      </a:r>
                      <a:r>
                        <a:rPr sz="2000" b="1" spc="2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latin typeface="Arial"/>
                          <a:cs typeface="Arial"/>
                        </a:rPr>
                        <a:t>transactions	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750  </a:t>
                      </a:r>
                      <a:r>
                        <a:rPr sz="2000" b="1" spc="-7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x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-21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		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>
                        <a:lnSpc>
                          <a:spcPct val="100000"/>
                        </a:lnSpc>
                        <a:spcBef>
                          <a:spcPts val="219"/>
                        </a:spcBef>
                        <a:tabLst>
                          <a:tab pos="6913880" algn="l"/>
                          <a:tab pos="7517130" algn="l"/>
                        </a:tabLst>
                      </a:pPr>
                      <a:r>
                        <a:rPr sz="2000" b="1" spc="40" dirty="0">
                          <a:latin typeface="Arial"/>
                          <a:cs typeface="Arial"/>
                        </a:rPr>
                        <a:t>Net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provided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by</a:t>
                      </a:r>
                      <a:r>
                        <a:rPr sz="2000" b="1" spc="20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operating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activities	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700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997709">
                <a:tc gridSpan="3">
                  <a:txBody>
                    <a:bodyPr/>
                    <a:lstStyle/>
                    <a:p>
                      <a:pPr marL="40640">
                        <a:lnSpc>
                          <a:spcPts val="2360"/>
                        </a:lnSpc>
                      </a:pP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investing</a:t>
                      </a:r>
                      <a:r>
                        <a:rPr sz="2000" b="1" spc="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 marR="1328420">
                        <a:lnSpc>
                          <a:spcPct val="109200"/>
                        </a:lnSpc>
                        <a:tabLst>
                          <a:tab pos="5627370" algn="l"/>
                          <a:tab pos="5929630" algn="l"/>
                        </a:tabLst>
                      </a:pPr>
                      <a:r>
                        <a:rPr sz="2000" b="1" spc="4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ur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135" dirty="0">
                          <a:latin typeface="Arial"/>
                          <a:cs typeface="Arial"/>
                        </a:rPr>
                        <a:t>w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spc="135" dirty="0">
                          <a:latin typeface="Arial"/>
                          <a:cs typeface="Arial"/>
                        </a:rPr>
                        <a:t>w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	$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 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ur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ru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k	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 marR="1329055">
                        <a:lnSpc>
                          <a:spcPts val="2630"/>
                        </a:lnSpc>
                        <a:spcBef>
                          <a:spcPts val="114"/>
                        </a:spcBef>
                        <a:tabLst>
                          <a:tab pos="6150610" algn="l"/>
                          <a:tab pos="6371590" algn="l"/>
                        </a:tabLst>
                      </a:pPr>
                      <a:r>
                        <a:rPr sz="2000" b="1" spc="40" dirty="0">
                          <a:latin typeface="Arial"/>
                          <a:cs typeface="Arial"/>
                        </a:rPr>
                        <a:t>Collection 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sale  of</a:t>
                      </a:r>
                      <a:r>
                        <a:rPr sz="2000" b="1" spc="-2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repair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parts		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75 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y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150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>
                        <a:lnSpc>
                          <a:spcPct val="100000"/>
                        </a:lnSpc>
                        <a:spcBef>
                          <a:spcPts val="85"/>
                        </a:spcBef>
                        <a:tabLst>
                          <a:tab pos="7216140" algn="l"/>
                        </a:tabLst>
                      </a:pPr>
                      <a:r>
                        <a:rPr sz="2000" b="1" spc="40" dirty="0">
                          <a:latin typeface="Arial"/>
                          <a:cs typeface="Arial"/>
                        </a:rPr>
                        <a:t>Net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10" dirty="0">
                          <a:latin typeface="Arial"/>
                          <a:cs typeface="Arial"/>
                        </a:rPr>
                        <a:t>used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by</a:t>
                      </a:r>
                      <a:r>
                        <a:rPr sz="2000" b="1" spc="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investing</a:t>
                      </a:r>
                      <a:r>
                        <a:rPr sz="2000" b="1" spc="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activities	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(4,575)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52069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00269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632777">
                <a:tc rowSpan="3">
                  <a:txBody>
                    <a:bodyPr/>
                    <a:lstStyle/>
                    <a:p>
                      <a:pPr marL="506730" marR="4591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en-US" sz="3200" dirty="0" smtClean="0"/>
                        <a:t> Investing activities include the cash effects of purchasing and selling assets</a:t>
                      </a:r>
                      <a:endParaRPr sz="3200" dirty="0">
                        <a:latin typeface="Arial"/>
                        <a:cs typeface="Arial"/>
                      </a:endParaRPr>
                    </a:p>
                  </a:txBody>
                  <a:tcPr marL="0" marR="0" marT="4445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00269E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00269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6547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00269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00269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5241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00269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00269E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8096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00269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95897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1" name="object 11"/>
          <p:cNvSpPr/>
          <p:nvPr/>
        </p:nvSpPr>
        <p:spPr>
          <a:xfrm>
            <a:off x="0" y="5080"/>
            <a:ext cx="1437640" cy="13195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6100" y="1184910"/>
            <a:ext cx="8078470" cy="3329940"/>
          </a:xfrm>
          <a:custGeom>
            <a:avLst/>
            <a:gdLst/>
            <a:ahLst/>
            <a:cxnLst/>
            <a:rect l="l" t="t" r="r" b="b"/>
            <a:pathLst>
              <a:path w="8078470" h="3329940">
                <a:moveTo>
                  <a:pt x="0" y="3329940"/>
                </a:moveTo>
                <a:lnTo>
                  <a:pt x="8078470" y="3329940"/>
                </a:lnTo>
                <a:lnTo>
                  <a:pt x="8078470" y="0"/>
                </a:lnTo>
                <a:lnTo>
                  <a:pt x="0" y="0"/>
                </a:lnTo>
                <a:lnTo>
                  <a:pt x="0" y="33299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50659" y="2868860"/>
            <a:ext cx="7827009" cy="1614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210"/>
              </a:lnSpc>
              <a:tabLst>
                <a:tab pos="5423535" algn="l"/>
                <a:tab pos="5725795" algn="l"/>
              </a:tabLst>
            </a:pPr>
            <a:r>
              <a:rPr sz="2000" b="1" spc="20" dirty="0">
                <a:latin typeface="Arial"/>
                <a:cs typeface="Arial"/>
              </a:rPr>
              <a:t>Purchase of</a:t>
            </a:r>
            <a:r>
              <a:rPr sz="2000" b="1" spc="235" dirty="0">
                <a:latin typeface="Arial"/>
                <a:cs typeface="Arial"/>
              </a:rPr>
              <a:t> </a:t>
            </a:r>
            <a:r>
              <a:rPr sz="2000" b="1" spc="105" dirty="0">
                <a:latin typeface="Arial"/>
                <a:cs typeface="Arial"/>
              </a:rPr>
              <a:t>lawn</a:t>
            </a:r>
            <a:r>
              <a:rPr sz="2000" b="1" spc="100" dirty="0">
                <a:latin typeface="Arial"/>
                <a:cs typeface="Arial"/>
              </a:rPr>
              <a:t> mower	</a:t>
            </a:r>
            <a:r>
              <a:rPr sz="2000" b="1" spc="30" dirty="0">
                <a:latin typeface="Arial"/>
                <a:cs typeface="Arial"/>
              </a:rPr>
              <a:t>$	</a:t>
            </a:r>
            <a:r>
              <a:rPr sz="2000" b="1" spc="5" dirty="0">
                <a:latin typeface="Arial"/>
                <a:cs typeface="Arial"/>
              </a:rPr>
              <a:t>(2,500)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0"/>
              </a:spcBef>
              <a:tabLst>
                <a:tab pos="5725795" algn="l"/>
              </a:tabLst>
            </a:pPr>
            <a:r>
              <a:rPr sz="2000" b="1" spc="20" dirty="0">
                <a:latin typeface="Arial"/>
                <a:cs typeface="Arial"/>
              </a:rPr>
              <a:t>Purchase</a:t>
            </a:r>
            <a:r>
              <a:rPr sz="2000" b="1" spc="204" dirty="0">
                <a:latin typeface="Arial"/>
                <a:cs typeface="Arial"/>
              </a:rPr>
              <a:t> </a:t>
            </a:r>
            <a:r>
              <a:rPr sz="2000" b="1" spc="20" dirty="0">
                <a:latin typeface="Arial"/>
                <a:cs typeface="Arial"/>
              </a:rPr>
              <a:t>of</a:t>
            </a:r>
            <a:r>
              <a:rPr sz="2000" b="1" spc="45" dirty="0">
                <a:latin typeface="Arial"/>
                <a:cs typeface="Arial"/>
              </a:rPr>
              <a:t> </a:t>
            </a:r>
            <a:r>
              <a:rPr sz="2000" b="1" spc="5" dirty="0">
                <a:latin typeface="Arial"/>
                <a:cs typeface="Arial"/>
              </a:rPr>
              <a:t>truck	(2,000)</a:t>
            </a:r>
            <a:endParaRPr sz="2000">
              <a:latin typeface="Arial"/>
              <a:cs typeface="Arial"/>
            </a:endParaRPr>
          </a:p>
          <a:p>
            <a:pPr marR="1282065">
              <a:lnSpc>
                <a:spcPts val="2630"/>
              </a:lnSpc>
              <a:spcBef>
                <a:spcPts val="114"/>
              </a:spcBef>
              <a:tabLst>
                <a:tab pos="5946775" algn="l"/>
                <a:tab pos="6167755" algn="l"/>
              </a:tabLst>
            </a:pPr>
            <a:r>
              <a:rPr sz="2000" b="1" spc="40" dirty="0">
                <a:latin typeface="Arial"/>
                <a:cs typeface="Arial"/>
              </a:rPr>
              <a:t>Collection </a:t>
            </a:r>
            <a:r>
              <a:rPr sz="2000" b="1" spc="10" dirty="0">
                <a:latin typeface="Arial"/>
                <a:cs typeface="Arial"/>
              </a:rPr>
              <a:t>for </a:t>
            </a:r>
            <a:r>
              <a:rPr sz="2000" b="1" spc="20" dirty="0">
                <a:latin typeface="Arial"/>
                <a:cs typeface="Arial"/>
              </a:rPr>
              <a:t>sale  of</a:t>
            </a:r>
            <a:r>
              <a:rPr sz="2000" b="1" spc="-220" dirty="0">
                <a:latin typeface="Arial"/>
                <a:cs typeface="Arial"/>
              </a:rPr>
              <a:t> </a:t>
            </a:r>
            <a:r>
              <a:rPr sz="2000" b="1" spc="70" dirty="0">
                <a:latin typeface="Arial"/>
                <a:cs typeface="Arial"/>
              </a:rPr>
              <a:t>repair</a:t>
            </a:r>
            <a:r>
              <a:rPr sz="2000" b="1" spc="80" dirty="0">
                <a:latin typeface="Arial"/>
                <a:cs typeface="Arial"/>
              </a:rPr>
              <a:t> </a:t>
            </a:r>
            <a:r>
              <a:rPr sz="2000" b="1" spc="35" dirty="0">
                <a:latin typeface="Arial"/>
                <a:cs typeface="Arial"/>
              </a:rPr>
              <a:t>parts		</a:t>
            </a:r>
            <a:r>
              <a:rPr sz="2000" b="1" spc="10" dirty="0">
                <a:latin typeface="Arial"/>
                <a:cs typeface="Arial"/>
              </a:rPr>
              <a:t>75  </a:t>
            </a:r>
            <a:r>
              <a:rPr sz="2000" b="1" spc="80" dirty="0">
                <a:latin typeface="Arial"/>
                <a:cs typeface="Arial"/>
              </a:rPr>
              <a:t>P</a:t>
            </a:r>
            <a:r>
              <a:rPr sz="2000" b="1" spc="135" dirty="0">
                <a:latin typeface="Arial"/>
                <a:cs typeface="Arial"/>
              </a:rPr>
              <a:t>a</a:t>
            </a:r>
            <a:r>
              <a:rPr sz="2000" b="1" spc="-5" dirty="0">
                <a:latin typeface="Arial"/>
                <a:cs typeface="Arial"/>
              </a:rPr>
              <a:t>y</a:t>
            </a:r>
            <a:r>
              <a:rPr sz="2000" b="1" spc="125" dirty="0">
                <a:latin typeface="Arial"/>
                <a:cs typeface="Arial"/>
              </a:rPr>
              <a:t>m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35" dirty="0">
                <a:latin typeface="Arial"/>
                <a:cs typeface="Arial"/>
              </a:rPr>
              <a:t>n</a:t>
            </a:r>
            <a:r>
              <a:rPr sz="2000" b="1" spc="15" dirty="0">
                <a:latin typeface="Arial"/>
                <a:cs typeface="Arial"/>
              </a:rPr>
              <a:t>t</a:t>
            </a:r>
            <a:r>
              <a:rPr sz="2000" b="1" spc="30" dirty="0">
                <a:latin typeface="Arial"/>
                <a:cs typeface="Arial"/>
              </a:rPr>
              <a:t> </a:t>
            </a:r>
            <a:r>
              <a:rPr sz="2000" b="1" spc="-35" dirty="0">
                <a:latin typeface="Arial"/>
                <a:cs typeface="Arial"/>
              </a:rPr>
              <a:t>f</a:t>
            </a:r>
            <a:r>
              <a:rPr sz="2000" b="1" spc="35" dirty="0">
                <a:latin typeface="Arial"/>
                <a:cs typeface="Arial"/>
              </a:rPr>
              <a:t>o</a:t>
            </a:r>
            <a:r>
              <a:rPr sz="2000" b="1" spc="20" dirty="0">
                <a:latin typeface="Arial"/>
                <a:cs typeface="Arial"/>
              </a:rPr>
              <a:t>r</a:t>
            </a:r>
            <a:r>
              <a:rPr sz="2000" b="1" spc="65" dirty="0">
                <a:latin typeface="Arial"/>
                <a:cs typeface="Arial"/>
              </a:rPr>
              <a:t> </a:t>
            </a:r>
            <a:r>
              <a:rPr sz="2000" b="1" spc="10" dirty="0">
                <a:latin typeface="Arial"/>
                <a:cs typeface="Arial"/>
              </a:rPr>
              <a:t>r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45" dirty="0">
                <a:latin typeface="Arial"/>
                <a:cs typeface="Arial"/>
              </a:rPr>
              <a:t>p</a:t>
            </a:r>
            <a:r>
              <a:rPr sz="2000" b="1" spc="135" dirty="0">
                <a:latin typeface="Arial"/>
                <a:cs typeface="Arial"/>
              </a:rPr>
              <a:t>a</a:t>
            </a:r>
            <a:r>
              <a:rPr sz="2000" b="1" spc="85" dirty="0">
                <a:latin typeface="Arial"/>
                <a:cs typeface="Arial"/>
              </a:rPr>
              <a:t>i</a:t>
            </a:r>
            <a:r>
              <a:rPr sz="2000" b="1" spc="20" dirty="0">
                <a:latin typeface="Arial"/>
                <a:cs typeface="Arial"/>
              </a:rPr>
              <a:t>r</a:t>
            </a:r>
            <a:r>
              <a:rPr sz="2000" b="1" spc="70" dirty="0">
                <a:latin typeface="Arial"/>
                <a:cs typeface="Arial"/>
              </a:rPr>
              <a:t> </a:t>
            </a:r>
            <a:r>
              <a:rPr sz="2000" b="1" spc="25" dirty="0">
                <a:latin typeface="Arial"/>
                <a:cs typeface="Arial"/>
              </a:rPr>
              <a:t>p</a:t>
            </a:r>
            <a:r>
              <a:rPr sz="2000" b="1" spc="155" dirty="0">
                <a:latin typeface="Arial"/>
                <a:cs typeface="Arial"/>
              </a:rPr>
              <a:t>a</a:t>
            </a:r>
            <a:r>
              <a:rPr sz="2000" b="1" spc="10" dirty="0">
                <a:latin typeface="Arial"/>
                <a:cs typeface="Arial"/>
              </a:rPr>
              <a:t>r</a:t>
            </a:r>
            <a:r>
              <a:rPr sz="2000" b="1" spc="-35" dirty="0">
                <a:latin typeface="Arial"/>
                <a:cs typeface="Arial"/>
              </a:rPr>
              <a:t>t</a:t>
            </a:r>
            <a:r>
              <a:rPr sz="2000" b="1" spc="30" dirty="0">
                <a:latin typeface="Arial"/>
                <a:cs typeface="Arial"/>
              </a:rPr>
              <a:t>s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45" dirty="0">
                <a:latin typeface="Arial"/>
                <a:cs typeface="Arial"/>
              </a:rPr>
              <a:t>(</a:t>
            </a:r>
            <a:r>
              <a:rPr sz="2000" b="1" spc="-5" dirty="0">
                <a:latin typeface="Arial"/>
                <a:cs typeface="Arial"/>
              </a:rPr>
              <a:t>150</a:t>
            </a:r>
            <a:r>
              <a:rPr sz="2000" b="1" spc="15" dirty="0">
                <a:latin typeface="Arial"/>
                <a:cs typeface="Arial"/>
              </a:rPr>
              <a:t>)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5"/>
              </a:spcBef>
              <a:tabLst>
                <a:tab pos="7012305" algn="l"/>
              </a:tabLst>
            </a:pPr>
            <a:r>
              <a:rPr sz="2000" b="1" spc="-30" dirty="0">
                <a:latin typeface="Arial"/>
                <a:cs typeface="Arial"/>
              </a:rPr>
              <a:t>N</a:t>
            </a:r>
            <a:r>
              <a:rPr sz="2000" b="1" spc="135" dirty="0">
                <a:latin typeface="Arial"/>
                <a:cs typeface="Arial"/>
              </a:rPr>
              <a:t>e</a:t>
            </a:r>
            <a:r>
              <a:rPr sz="2000" b="1" spc="15" dirty="0">
                <a:latin typeface="Arial"/>
                <a:cs typeface="Arial"/>
              </a:rPr>
              <a:t>t</a:t>
            </a:r>
            <a:r>
              <a:rPr sz="2000" b="1" spc="40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c</a:t>
            </a:r>
            <a:r>
              <a:rPr sz="2000" b="1" spc="135" dirty="0">
                <a:latin typeface="Arial"/>
                <a:cs typeface="Arial"/>
              </a:rPr>
              <a:t>a</a:t>
            </a:r>
            <a:r>
              <a:rPr sz="2000" b="1" spc="-160" dirty="0">
                <a:latin typeface="Arial"/>
                <a:cs typeface="Arial"/>
              </a:rPr>
              <a:t>s</a:t>
            </a:r>
            <a:r>
              <a:rPr sz="2000" b="1" spc="30" dirty="0">
                <a:latin typeface="Arial"/>
                <a:cs typeface="Arial"/>
              </a:rPr>
              <a:t>h</a:t>
            </a:r>
            <a:r>
              <a:rPr sz="2000" b="1" spc="85" dirty="0">
                <a:latin typeface="Arial"/>
                <a:cs typeface="Arial"/>
              </a:rPr>
              <a:t> </a:t>
            </a:r>
            <a:r>
              <a:rPr sz="2000" b="1" spc="35" dirty="0">
                <a:latin typeface="Arial"/>
                <a:cs typeface="Arial"/>
              </a:rPr>
              <a:t>u</a:t>
            </a:r>
            <a:r>
              <a:rPr sz="2000" b="1" spc="-160" dirty="0">
                <a:latin typeface="Arial"/>
                <a:cs typeface="Arial"/>
              </a:rPr>
              <a:t>s</a:t>
            </a:r>
            <a:r>
              <a:rPr sz="2000" b="1" spc="135" dirty="0">
                <a:latin typeface="Arial"/>
                <a:cs typeface="Arial"/>
              </a:rPr>
              <a:t>e</a:t>
            </a:r>
            <a:r>
              <a:rPr sz="2000" b="1" spc="30" dirty="0">
                <a:latin typeface="Arial"/>
                <a:cs typeface="Arial"/>
              </a:rPr>
              <a:t>d</a:t>
            </a:r>
            <a:r>
              <a:rPr sz="2000" b="1" spc="95" dirty="0">
                <a:latin typeface="Arial"/>
                <a:cs typeface="Arial"/>
              </a:rPr>
              <a:t> </a:t>
            </a:r>
            <a:r>
              <a:rPr sz="2000" b="1" spc="35" dirty="0">
                <a:latin typeface="Arial"/>
                <a:cs typeface="Arial"/>
              </a:rPr>
              <a:t>b</a:t>
            </a:r>
            <a:r>
              <a:rPr sz="2000" b="1" spc="30" dirty="0">
                <a:latin typeface="Arial"/>
                <a:cs typeface="Arial"/>
              </a:rPr>
              <a:t>y</a:t>
            </a:r>
            <a:r>
              <a:rPr sz="2000" b="1" spc="45" dirty="0">
                <a:latin typeface="Arial"/>
                <a:cs typeface="Arial"/>
              </a:rPr>
              <a:t> </a:t>
            </a:r>
            <a:r>
              <a:rPr sz="2000" b="1" spc="65" dirty="0">
                <a:latin typeface="Arial"/>
                <a:cs typeface="Arial"/>
              </a:rPr>
              <a:t>i</a:t>
            </a:r>
            <a:r>
              <a:rPr sz="2000" b="1" spc="45" dirty="0">
                <a:latin typeface="Arial"/>
                <a:cs typeface="Arial"/>
              </a:rPr>
              <a:t>n</a:t>
            </a:r>
            <a:r>
              <a:rPr sz="2000" b="1" spc="-5" dirty="0">
                <a:latin typeface="Arial"/>
                <a:cs typeface="Arial"/>
              </a:rPr>
              <a:t>v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-170" dirty="0">
                <a:latin typeface="Arial"/>
                <a:cs typeface="Arial"/>
              </a:rPr>
              <a:t>s</a:t>
            </a:r>
            <a:r>
              <a:rPr sz="2000" b="1" spc="-35" dirty="0">
                <a:latin typeface="Arial"/>
                <a:cs typeface="Arial"/>
              </a:rPr>
              <a:t>t</a:t>
            </a:r>
            <a:r>
              <a:rPr sz="2000" b="1" spc="75" dirty="0">
                <a:latin typeface="Arial"/>
                <a:cs typeface="Arial"/>
              </a:rPr>
              <a:t>i</a:t>
            </a:r>
            <a:r>
              <a:rPr sz="2000" b="1" spc="35" dirty="0">
                <a:latin typeface="Arial"/>
                <a:cs typeface="Arial"/>
              </a:rPr>
              <a:t>n</a:t>
            </a:r>
            <a:r>
              <a:rPr sz="2000" b="1" spc="30" dirty="0">
                <a:latin typeface="Arial"/>
                <a:cs typeface="Arial"/>
              </a:rPr>
              <a:t>g</a:t>
            </a:r>
            <a:r>
              <a:rPr sz="2000" b="1" spc="85" dirty="0">
                <a:latin typeface="Arial"/>
                <a:cs typeface="Arial"/>
              </a:rPr>
              <a:t> </a:t>
            </a:r>
            <a:r>
              <a:rPr sz="2000" b="1" spc="145" dirty="0">
                <a:latin typeface="Arial"/>
                <a:cs typeface="Arial"/>
              </a:rPr>
              <a:t>a</a:t>
            </a:r>
            <a:r>
              <a:rPr sz="2000" b="1" spc="-5" dirty="0">
                <a:latin typeface="Arial"/>
                <a:cs typeface="Arial"/>
              </a:rPr>
              <a:t>c</a:t>
            </a:r>
            <a:r>
              <a:rPr sz="2000" b="1" spc="-25" dirty="0">
                <a:latin typeface="Arial"/>
                <a:cs typeface="Arial"/>
              </a:rPr>
              <a:t>t</a:t>
            </a:r>
            <a:r>
              <a:rPr sz="2000" b="1" spc="65" dirty="0">
                <a:latin typeface="Arial"/>
                <a:cs typeface="Arial"/>
              </a:rPr>
              <a:t>i</a:t>
            </a:r>
            <a:r>
              <a:rPr sz="2000" b="1" spc="-5" dirty="0">
                <a:latin typeface="Arial"/>
                <a:cs typeface="Arial"/>
              </a:rPr>
              <a:t>v</a:t>
            </a:r>
            <a:r>
              <a:rPr sz="2000" b="1" spc="75" dirty="0">
                <a:latin typeface="Arial"/>
                <a:cs typeface="Arial"/>
              </a:rPr>
              <a:t>i</a:t>
            </a:r>
            <a:r>
              <a:rPr sz="2000" b="1" spc="-45" dirty="0">
                <a:latin typeface="Arial"/>
                <a:cs typeface="Arial"/>
              </a:rPr>
              <a:t>t</a:t>
            </a:r>
            <a:r>
              <a:rPr sz="2000" b="1" spc="85" dirty="0">
                <a:latin typeface="Arial"/>
                <a:cs typeface="Arial"/>
              </a:rPr>
              <a:t>i</a:t>
            </a:r>
            <a:r>
              <a:rPr sz="2000" b="1" spc="145" dirty="0">
                <a:latin typeface="Arial"/>
                <a:cs typeface="Arial"/>
              </a:rPr>
              <a:t>e</a:t>
            </a:r>
            <a:r>
              <a:rPr sz="2000" b="1" spc="30" dirty="0">
                <a:latin typeface="Arial"/>
                <a:cs typeface="Arial"/>
              </a:rPr>
              <a:t>s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35" dirty="0">
                <a:latin typeface="Arial"/>
                <a:cs typeface="Arial"/>
              </a:rPr>
              <a:t>(</a:t>
            </a:r>
            <a:r>
              <a:rPr sz="2000" b="1" spc="-5" dirty="0">
                <a:latin typeface="Arial"/>
                <a:cs typeface="Arial"/>
              </a:rPr>
              <a:t>4</a:t>
            </a:r>
            <a:r>
              <a:rPr sz="2000" b="1" spc="85" dirty="0">
                <a:latin typeface="Arial"/>
                <a:cs typeface="Arial"/>
              </a:rPr>
              <a:t>,</a:t>
            </a:r>
            <a:r>
              <a:rPr sz="2000" b="1" spc="-5" dirty="0">
                <a:latin typeface="Arial"/>
                <a:cs typeface="Arial"/>
              </a:rPr>
              <a:t>575</a:t>
            </a:r>
            <a:r>
              <a:rPr sz="2000" b="1" spc="15" dirty="0">
                <a:latin typeface="Arial"/>
                <a:cs typeface="Arial"/>
              </a:rPr>
              <a:t>)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03310" y="2183764"/>
            <a:ext cx="7946390" cy="2339975"/>
            <a:chOff x="603310" y="2183764"/>
            <a:chExt cx="7946390" cy="2339975"/>
          </a:xfrm>
        </p:grpSpPr>
        <p:sp>
          <p:nvSpPr>
            <p:cNvPr id="5" name="object 5"/>
            <p:cNvSpPr/>
            <p:nvPr/>
          </p:nvSpPr>
          <p:spPr>
            <a:xfrm>
              <a:off x="6035040" y="2184399"/>
              <a:ext cx="1305560" cy="0"/>
            </a:xfrm>
            <a:custGeom>
              <a:avLst/>
              <a:gdLst/>
              <a:ahLst/>
              <a:cxnLst/>
              <a:rect l="l" t="t" r="r" b="b"/>
              <a:pathLst>
                <a:path w="1305559">
                  <a:moveTo>
                    <a:pt x="0" y="0"/>
                  </a:moveTo>
                  <a:lnTo>
                    <a:pt x="13055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35040" y="2184399"/>
              <a:ext cx="1327150" cy="39370"/>
            </a:xfrm>
            <a:custGeom>
              <a:avLst/>
              <a:gdLst/>
              <a:ahLst/>
              <a:cxnLst/>
              <a:rect l="l" t="t" r="r" b="b"/>
              <a:pathLst>
                <a:path w="1327150" h="39369">
                  <a:moveTo>
                    <a:pt x="1327150" y="0"/>
                  </a:moveTo>
                  <a:lnTo>
                    <a:pt x="0" y="0"/>
                  </a:lnTo>
                  <a:lnTo>
                    <a:pt x="0" y="39370"/>
                  </a:lnTo>
                  <a:lnTo>
                    <a:pt x="1327150" y="39370"/>
                  </a:lnTo>
                  <a:lnTo>
                    <a:pt x="13271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85800" y="2966719"/>
              <a:ext cx="7857490" cy="1550670"/>
            </a:xfrm>
            <a:custGeom>
              <a:avLst/>
              <a:gdLst/>
              <a:ahLst/>
              <a:cxnLst/>
              <a:rect l="l" t="t" r="r" b="b"/>
              <a:pathLst>
                <a:path w="7857490" h="1550670">
                  <a:moveTo>
                    <a:pt x="7857490" y="0"/>
                  </a:moveTo>
                  <a:lnTo>
                    <a:pt x="0" y="0"/>
                  </a:lnTo>
                  <a:lnTo>
                    <a:pt x="0" y="1474470"/>
                  </a:lnTo>
                  <a:lnTo>
                    <a:pt x="0" y="1550670"/>
                  </a:lnTo>
                  <a:lnTo>
                    <a:pt x="7857490" y="1550670"/>
                  </a:lnTo>
                  <a:lnTo>
                    <a:pt x="7857490" y="1474470"/>
                  </a:lnTo>
                  <a:lnTo>
                    <a:pt x="785749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85799" y="2966719"/>
              <a:ext cx="7857490" cy="1550670"/>
            </a:xfrm>
            <a:custGeom>
              <a:avLst/>
              <a:gdLst/>
              <a:ahLst/>
              <a:cxnLst/>
              <a:rect l="l" t="t" r="r" b="b"/>
              <a:pathLst>
                <a:path w="7857490" h="1550670">
                  <a:moveTo>
                    <a:pt x="3929379" y="1550669"/>
                  </a:moveTo>
                  <a:lnTo>
                    <a:pt x="0" y="1550669"/>
                  </a:lnTo>
                  <a:lnTo>
                    <a:pt x="0" y="0"/>
                  </a:lnTo>
                  <a:lnTo>
                    <a:pt x="7857490" y="0"/>
                  </a:lnTo>
                  <a:lnTo>
                    <a:pt x="7857490" y="1550669"/>
                  </a:lnTo>
                  <a:lnTo>
                    <a:pt x="3929379" y="155066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9599" y="2890519"/>
              <a:ext cx="7857490" cy="1550670"/>
            </a:xfrm>
            <a:custGeom>
              <a:avLst/>
              <a:gdLst/>
              <a:ahLst/>
              <a:cxnLst/>
              <a:rect l="l" t="t" r="r" b="b"/>
              <a:pathLst>
                <a:path w="7857490" h="1550670">
                  <a:moveTo>
                    <a:pt x="7857490" y="0"/>
                  </a:moveTo>
                  <a:lnTo>
                    <a:pt x="0" y="0"/>
                  </a:lnTo>
                  <a:lnTo>
                    <a:pt x="0" y="1550669"/>
                  </a:lnTo>
                  <a:lnTo>
                    <a:pt x="7857490" y="1550669"/>
                  </a:lnTo>
                  <a:close/>
                </a:path>
              </a:pathLst>
            </a:custGeom>
            <a:solidFill>
              <a:srgbClr val="FF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9599" y="2890519"/>
              <a:ext cx="7857490" cy="1550670"/>
            </a:xfrm>
            <a:custGeom>
              <a:avLst/>
              <a:gdLst/>
              <a:ahLst/>
              <a:cxnLst/>
              <a:rect l="l" t="t" r="r" b="b"/>
              <a:pathLst>
                <a:path w="7857490" h="1550670">
                  <a:moveTo>
                    <a:pt x="3929379" y="1550669"/>
                  </a:moveTo>
                  <a:lnTo>
                    <a:pt x="0" y="1550669"/>
                  </a:lnTo>
                  <a:lnTo>
                    <a:pt x="0" y="0"/>
                  </a:lnTo>
                  <a:lnTo>
                    <a:pt x="7857490" y="0"/>
                  </a:lnTo>
                  <a:lnTo>
                    <a:pt x="7857490" y="1550669"/>
                  </a:lnTo>
                  <a:lnTo>
                    <a:pt x="3929379" y="155066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526415" y="186054"/>
          <a:ext cx="8078469" cy="61979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74815"/>
                <a:gridCol w="1303654"/>
              </a:tblGrid>
              <a:tr h="988377">
                <a:tc gridSpan="2">
                  <a:txBody>
                    <a:bodyPr/>
                    <a:lstStyle/>
                    <a:p>
                      <a:pPr marR="6985" algn="ctr">
                        <a:lnSpc>
                          <a:spcPts val="228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JJ's </a:t>
                      </a:r>
                      <a:r>
                        <a:rPr sz="2000" b="1" spc="100" dirty="0">
                          <a:latin typeface="Arial"/>
                          <a:cs typeface="Arial"/>
                        </a:rPr>
                        <a:t>Lawn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Care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 Service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2000" b="1" spc="70" dirty="0">
                          <a:latin typeface="Arial"/>
                          <a:cs typeface="Arial"/>
                        </a:rPr>
                        <a:t>Statement </a:t>
                      </a:r>
                      <a:r>
                        <a:rPr sz="2000" b="1" spc="2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Cash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Flows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3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Month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Ended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4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lnT w="28575">
                      <a:solidFill>
                        <a:srgbClr val="BFBFBF"/>
                      </a:solidFill>
                      <a:prstDash val="solid"/>
                    </a:lnT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329940">
                <a:tc gridSpan="2">
                  <a:txBody>
                    <a:bodyPr/>
                    <a:lstStyle/>
                    <a:p>
                      <a:pPr marL="40640">
                        <a:lnSpc>
                          <a:spcPts val="2360"/>
                        </a:lnSpc>
                      </a:pP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operating</a:t>
                      </a:r>
                      <a:r>
                        <a:rPr sz="2000" b="1" spc="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 marR="1329055">
                        <a:lnSpc>
                          <a:spcPct val="109200"/>
                        </a:lnSpc>
                        <a:spcBef>
                          <a:spcPts val="10"/>
                        </a:spcBef>
                        <a:tabLst>
                          <a:tab pos="5627370" algn="l"/>
                          <a:tab pos="6230620" algn="l"/>
                          <a:tab pos="6291580" algn="l"/>
                        </a:tabLst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5" dirty="0">
                          <a:latin typeface="Arial"/>
                          <a:cs typeface="Arial"/>
                        </a:rPr>
                        <a:t>received 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from</a:t>
                      </a:r>
                      <a:r>
                        <a:rPr sz="2000" b="1" spc="2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5" dirty="0">
                          <a:latin typeface="Arial"/>
                          <a:cs typeface="Arial"/>
                        </a:rPr>
                        <a:t>revenue</a:t>
                      </a:r>
                      <a:r>
                        <a:rPr sz="2000" b="1" spc="2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latin typeface="Arial"/>
                          <a:cs typeface="Arial"/>
                        </a:rPr>
                        <a:t>transactions	</a:t>
                      </a:r>
                      <a:r>
                        <a:rPr sz="2000" b="1" spc="30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750  </a:t>
                      </a:r>
                      <a:r>
                        <a:rPr sz="2000" b="1" spc="-7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x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-21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			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)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40640" marR="125095" indent="162560">
                        <a:lnSpc>
                          <a:spcPct val="109200"/>
                        </a:lnSpc>
                        <a:tabLst>
                          <a:tab pos="6913880" algn="l"/>
                          <a:tab pos="7517130" algn="l"/>
                        </a:tabLst>
                      </a:pPr>
                      <a:r>
                        <a:rPr sz="2000" b="1" spc="-7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19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000" b="1" spc="-1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v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20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y</a:t>
                      </a:r>
                      <a:r>
                        <a:rPr sz="2000" b="1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op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spc="-2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2000" b="1" spc="12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g</a:t>
                      </a:r>
                      <a:r>
                        <a:rPr sz="2000" b="1" spc="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v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spc="11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	$	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70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  </a:t>
                      </a: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investing</a:t>
                      </a:r>
                      <a:r>
                        <a:rPr sz="2000" b="1" spc="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19710" marR="320040" algn="ctr"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r>
                        <a:rPr sz="32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Financing activities include </a:t>
                      </a:r>
                      <a:r>
                        <a:rPr sz="32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the cash  effects of transactions with the</a:t>
                      </a:r>
                      <a:r>
                        <a:rPr sz="3200" b="1" spc="-9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owners  and</a:t>
                      </a:r>
                      <a:r>
                        <a:rPr sz="3200" b="1" spc="-1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200" b="1" spc="-5" dirty="0">
                          <a:solidFill>
                            <a:srgbClr val="00269E"/>
                          </a:solidFill>
                          <a:latin typeface="Arial"/>
                          <a:cs typeface="Arial"/>
                        </a:rPr>
                        <a:t>creditors.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684847">
                <a:tc>
                  <a:txBody>
                    <a:bodyPr/>
                    <a:lstStyle/>
                    <a:p>
                      <a:pPr marL="40640">
                        <a:lnSpc>
                          <a:spcPts val="2360"/>
                        </a:lnSpc>
                      </a:pPr>
                      <a:r>
                        <a:rPr sz="2000" b="1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flows </a:t>
                      </a:r>
                      <a:r>
                        <a:rPr sz="2000" b="1" spc="1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2000" b="1" spc="4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financing</a:t>
                      </a:r>
                      <a:r>
                        <a:rPr sz="2000" b="1" spc="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activities: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03200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2000" b="1" spc="35" dirty="0">
                          <a:latin typeface="Arial"/>
                          <a:cs typeface="Arial"/>
                        </a:rPr>
                        <a:t>Investment by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owners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9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 marR="123189" algn="r">
                        <a:lnSpc>
                          <a:spcPct val="100000"/>
                        </a:lnSpc>
                      </a:pPr>
                      <a:r>
                        <a:rPr sz="2000" b="1" spc="-3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00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B w="539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8"/>
                    </a:solidFill>
                  </a:tcPr>
                </a:tc>
              </a:tr>
              <a:tr h="307865">
                <a:tc>
                  <a:txBody>
                    <a:bodyPr/>
                    <a:lstStyle/>
                    <a:p>
                      <a:pPr marL="40640">
                        <a:lnSpc>
                          <a:spcPts val="2205"/>
                        </a:lnSpc>
                      </a:pPr>
                      <a:r>
                        <a:rPr sz="2000" b="1" spc="35" dirty="0">
                          <a:latin typeface="Arial"/>
                          <a:cs typeface="Arial"/>
                        </a:rPr>
                        <a:t>Increase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for</a:t>
                      </a:r>
                      <a:r>
                        <a:rPr sz="2000" b="1" spc="3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40" dirty="0">
                          <a:latin typeface="Arial"/>
                          <a:cs typeface="Arial"/>
                        </a:rPr>
                        <a:t>month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23189" algn="r">
                        <a:lnSpc>
                          <a:spcPts val="2205"/>
                        </a:lnSpc>
                        <a:tabLst>
                          <a:tab pos="381635" algn="l"/>
                        </a:tabLst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12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39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  <a:tr h="357614"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balance,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2000" b="1" spc="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03275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40640">
                        <a:lnSpc>
                          <a:spcPts val="2210"/>
                        </a:lnSpc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Cash 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balance, </a:t>
                      </a:r>
                      <a:r>
                        <a:rPr sz="2000" b="1" spc="8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31,</a:t>
                      </a:r>
                      <a:r>
                        <a:rPr sz="2000" b="1" spc="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2003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23189" algn="r">
                        <a:lnSpc>
                          <a:spcPts val="2210"/>
                        </a:lnSpc>
                        <a:tabLst>
                          <a:tab pos="381635" algn="l"/>
                        </a:tabLst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$	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2000" b="1" spc="7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12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793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768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BFBFB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79375">
                      <a:solidFill>
                        <a:srgbClr val="00000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0" y="5080"/>
            <a:ext cx="1437640" cy="13195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8905" rIns="0" bIns="0" rtlCol="0">
            <a:spAutoFit/>
          </a:bodyPr>
          <a:lstStyle/>
          <a:p>
            <a:pPr marL="2688590" marR="582295" indent="-2105660">
              <a:lnSpc>
                <a:spcPts val="4079"/>
              </a:lnSpc>
              <a:spcBef>
                <a:spcPts val="1015"/>
              </a:spcBef>
            </a:pPr>
            <a:r>
              <a:rPr spc="-5" dirty="0"/>
              <a:t>Relationships Among Financial  Statements</a:t>
            </a:r>
          </a:p>
        </p:txBody>
      </p:sp>
      <p:sp>
        <p:nvSpPr>
          <p:cNvPr id="8" name="object 8"/>
          <p:cNvSpPr/>
          <p:nvPr/>
        </p:nvSpPr>
        <p:spPr>
          <a:xfrm>
            <a:off x="762000" y="3481070"/>
            <a:ext cx="7620000" cy="481330"/>
          </a:xfrm>
          <a:custGeom>
            <a:avLst/>
            <a:gdLst/>
            <a:ahLst/>
            <a:cxnLst/>
            <a:rect l="l" t="t" r="r" b="b"/>
            <a:pathLst>
              <a:path w="7620000" h="481329">
                <a:moveTo>
                  <a:pt x="0" y="24129"/>
                </a:moveTo>
                <a:lnTo>
                  <a:pt x="7620000" y="24129"/>
                </a:lnTo>
              </a:path>
              <a:path w="7620000" h="481329">
                <a:moveTo>
                  <a:pt x="0" y="0"/>
                </a:moveTo>
                <a:lnTo>
                  <a:pt x="0" y="457199"/>
                </a:lnTo>
              </a:path>
              <a:path w="7620000" h="481329">
                <a:moveTo>
                  <a:pt x="7620000" y="24129"/>
                </a:moveTo>
                <a:lnTo>
                  <a:pt x="7620000" y="481329"/>
                </a:lnTo>
              </a:path>
            </a:pathLst>
          </a:custGeom>
          <a:ln w="50676">
            <a:solidFill>
              <a:srgbClr val="005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1280" y="2547620"/>
            <a:ext cx="15138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139" marR="5080" indent="-9144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B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eg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in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n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ing  of</a:t>
            </a:r>
            <a:r>
              <a:rPr sz="2400" b="1" spc="-4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period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57490" y="2547620"/>
            <a:ext cx="97218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685" marR="5080" indent="-762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6D0042"/>
                </a:solidFill>
                <a:latin typeface="Arial"/>
                <a:cs typeface="Arial"/>
              </a:rPr>
              <a:t>End</a:t>
            </a:r>
            <a:r>
              <a:rPr sz="2400" b="1" spc="-11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6D0042"/>
                </a:solidFill>
                <a:latin typeface="Arial"/>
                <a:cs typeface="Arial"/>
              </a:rPr>
              <a:t>of  </a:t>
            </a:r>
            <a:r>
              <a:rPr sz="2400" b="1" spc="-10" dirty="0">
                <a:solidFill>
                  <a:srgbClr val="6D0042"/>
                </a:solidFill>
                <a:latin typeface="Arial"/>
                <a:cs typeface="Arial"/>
              </a:rPr>
              <a:t>p</a:t>
            </a:r>
            <a:r>
              <a:rPr sz="2400" b="1" dirty="0">
                <a:solidFill>
                  <a:srgbClr val="6D0042"/>
                </a:solidFill>
                <a:latin typeface="Arial"/>
                <a:cs typeface="Arial"/>
              </a:rPr>
              <a:t>e</a:t>
            </a:r>
            <a:r>
              <a:rPr sz="2400" b="1" spc="-10" dirty="0">
                <a:solidFill>
                  <a:srgbClr val="6D0042"/>
                </a:solidFill>
                <a:latin typeface="Arial"/>
                <a:cs typeface="Arial"/>
              </a:rPr>
              <a:t>r</a:t>
            </a:r>
            <a:r>
              <a:rPr sz="2400" b="1" spc="10" dirty="0">
                <a:solidFill>
                  <a:srgbClr val="6D0042"/>
                </a:solidFill>
                <a:latin typeface="Arial"/>
                <a:cs typeface="Arial"/>
              </a:rPr>
              <a:t>i</a:t>
            </a:r>
            <a:r>
              <a:rPr sz="2400" b="1" spc="-10" dirty="0">
                <a:solidFill>
                  <a:srgbClr val="6D0042"/>
                </a:solidFill>
                <a:latin typeface="Arial"/>
                <a:cs typeface="Arial"/>
              </a:rPr>
              <a:t>o</a:t>
            </a:r>
            <a:r>
              <a:rPr sz="2400" b="1" dirty="0">
                <a:solidFill>
                  <a:srgbClr val="6D0042"/>
                </a:solidFill>
                <a:latin typeface="Arial"/>
                <a:cs typeface="Arial"/>
              </a:rPr>
              <a:t>d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5100" y="3995420"/>
            <a:ext cx="11925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1610" marR="5080" indent="-16891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B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a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l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a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n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c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e  </a:t>
            </a: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Sheet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708900" y="3995420"/>
            <a:ext cx="11925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0975" marR="5080" indent="-16891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6D0042"/>
                </a:solidFill>
                <a:latin typeface="Arial"/>
                <a:cs typeface="Arial"/>
              </a:rPr>
              <a:t>B</a:t>
            </a:r>
            <a:r>
              <a:rPr sz="2400" b="1" spc="-10" dirty="0">
                <a:solidFill>
                  <a:srgbClr val="6D0042"/>
                </a:solidFill>
                <a:latin typeface="Arial"/>
                <a:cs typeface="Arial"/>
              </a:rPr>
              <a:t>a</a:t>
            </a:r>
            <a:r>
              <a:rPr sz="2400" b="1" dirty="0">
                <a:solidFill>
                  <a:srgbClr val="6D0042"/>
                </a:solidFill>
                <a:latin typeface="Arial"/>
                <a:cs typeface="Arial"/>
              </a:rPr>
              <a:t>l</a:t>
            </a:r>
            <a:r>
              <a:rPr sz="2400" b="1" spc="-10" dirty="0">
                <a:solidFill>
                  <a:srgbClr val="6D0042"/>
                </a:solidFill>
                <a:latin typeface="Arial"/>
                <a:cs typeface="Arial"/>
              </a:rPr>
              <a:t>a</a:t>
            </a:r>
            <a:r>
              <a:rPr sz="2400" b="1" dirty="0">
                <a:solidFill>
                  <a:srgbClr val="6D0042"/>
                </a:solidFill>
                <a:latin typeface="Arial"/>
                <a:cs typeface="Arial"/>
              </a:rPr>
              <a:t>n</a:t>
            </a:r>
            <a:r>
              <a:rPr sz="2400" b="1" spc="-10" dirty="0">
                <a:solidFill>
                  <a:srgbClr val="6D0042"/>
                </a:solidFill>
                <a:latin typeface="Arial"/>
                <a:cs typeface="Arial"/>
              </a:rPr>
              <a:t>c</a:t>
            </a:r>
            <a:r>
              <a:rPr sz="2400" b="1" dirty="0">
                <a:solidFill>
                  <a:srgbClr val="6D0042"/>
                </a:solidFill>
                <a:latin typeface="Arial"/>
                <a:cs typeface="Arial"/>
              </a:rPr>
              <a:t>e  </a:t>
            </a:r>
            <a:r>
              <a:rPr sz="2400" b="1" spc="-5" dirty="0">
                <a:solidFill>
                  <a:srgbClr val="6D0042"/>
                </a:solidFill>
                <a:latin typeface="Arial"/>
                <a:cs typeface="Arial"/>
              </a:rPr>
              <a:t>Sheet</a:t>
            </a:r>
            <a:endParaRPr sz="24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62729" y="2928620"/>
            <a:ext cx="972819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10" dirty="0">
                <a:solidFill>
                  <a:srgbClr val="005300"/>
                </a:solidFill>
                <a:latin typeface="Arial"/>
                <a:cs typeface="Arial"/>
              </a:rPr>
              <a:t>Ti</a:t>
            </a:r>
            <a:r>
              <a:rPr sz="3200" b="1" dirty="0">
                <a:solidFill>
                  <a:srgbClr val="005300"/>
                </a:solidFill>
                <a:latin typeface="Arial"/>
                <a:cs typeface="Arial"/>
              </a:rPr>
              <a:t>me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820670" y="5100320"/>
            <a:ext cx="3652520" cy="1137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01650">
              <a:lnSpc>
                <a:spcPct val="1521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B0027"/>
                </a:solidFill>
                <a:latin typeface="Arial"/>
                <a:cs typeface="Arial"/>
              </a:rPr>
              <a:t>Income Statement  Statement of </a:t>
            </a:r>
            <a:r>
              <a:rPr sz="2400" b="1" spc="-10" dirty="0">
                <a:solidFill>
                  <a:srgbClr val="FB0027"/>
                </a:solidFill>
                <a:latin typeface="Arial"/>
                <a:cs typeface="Arial"/>
              </a:rPr>
              <a:t>Cash</a:t>
            </a:r>
            <a:r>
              <a:rPr sz="2400" b="1" spc="-25" dirty="0">
                <a:solidFill>
                  <a:srgbClr val="FB0027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B0027"/>
                </a:solidFill>
                <a:latin typeface="Arial"/>
                <a:cs typeface="Arial"/>
              </a:rPr>
              <a:t>Flows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441510" y="4337110"/>
            <a:ext cx="6216650" cy="946150"/>
            <a:chOff x="1441510" y="4337110"/>
            <a:chExt cx="6216650" cy="946150"/>
          </a:xfrm>
        </p:grpSpPr>
        <p:sp>
          <p:nvSpPr>
            <p:cNvPr id="16" name="object 16"/>
            <p:cNvSpPr/>
            <p:nvPr/>
          </p:nvSpPr>
          <p:spPr>
            <a:xfrm>
              <a:off x="1447800" y="4343400"/>
              <a:ext cx="6203950" cy="932180"/>
            </a:xfrm>
            <a:custGeom>
              <a:avLst/>
              <a:gdLst/>
              <a:ahLst/>
              <a:cxnLst/>
              <a:rect l="l" t="t" r="r" b="b"/>
              <a:pathLst>
                <a:path w="6203950" h="932179">
                  <a:moveTo>
                    <a:pt x="3194050" y="527050"/>
                  </a:moveTo>
                  <a:lnTo>
                    <a:pt x="3009900" y="527050"/>
                  </a:lnTo>
                  <a:lnTo>
                    <a:pt x="3098800" y="932180"/>
                  </a:lnTo>
                  <a:lnTo>
                    <a:pt x="3194050" y="527050"/>
                  </a:lnTo>
                  <a:close/>
                </a:path>
                <a:path w="6203950" h="932179">
                  <a:moveTo>
                    <a:pt x="0" y="0"/>
                  </a:moveTo>
                  <a:lnTo>
                    <a:pt x="3809" y="59689"/>
                  </a:lnTo>
                  <a:lnTo>
                    <a:pt x="10159" y="106680"/>
                  </a:lnTo>
                  <a:lnTo>
                    <a:pt x="26669" y="162560"/>
                  </a:lnTo>
                  <a:lnTo>
                    <a:pt x="48259" y="218439"/>
                  </a:lnTo>
                  <a:lnTo>
                    <a:pt x="67309" y="266700"/>
                  </a:lnTo>
                  <a:lnTo>
                    <a:pt x="97790" y="313689"/>
                  </a:lnTo>
                  <a:lnTo>
                    <a:pt x="135890" y="356869"/>
                  </a:lnTo>
                  <a:lnTo>
                    <a:pt x="179069" y="393700"/>
                  </a:lnTo>
                  <a:lnTo>
                    <a:pt x="217169" y="429260"/>
                  </a:lnTo>
                  <a:lnTo>
                    <a:pt x="262889" y="463550"/>
                  </a:lnTo>
                  <a:lnTo>
                    <a:pt x="368300" y="506730"/>
                  </a:lnTo>
                  <a:lnTo>
                    <a:pt x="421639" y="515619"/>
                  </a:lnTo>
                  <a:lnTo>
                    <a:pt x="478789" y="527050"/>
                  </a:lnTo>
                  <a:lnTo>
                    <a:pt x="3098800" y="527050"/>
                  </a:lnTo>
                  <a:lnTo>
                    <a:pt x="3061597" y="429260"/>
                  </a:lnTo>
                  <a:lnTo>
                    <a:pt x="478789" y="429260"/>
                  </a:lnTo>
                  <a:lnTo>
                    <a:pt x="431800" y="426719"/>
                  </a:lnTo>
                  <a:lnTo>
                    <a:pt x="372110" y="415289"/>
                  </a:lnTo>
                  <a:lnTo>
                    <a:pt x="325119" y="400050"/>
                  </a:lnTo>
                  <a:lnTo>
                    <a:pt x="274319" y="377189"/>
                  </a:lnTo>
                  <a:lnTo>
                    <a:pt x="226060" y="345439"/>
                  </a:lnTo>
                  <a:lnTo>
                    <a:pt x="184150" y="325119"/>
                  </a:lnTo>
                  <a:lnTo>
                    <a:pt x="142240" y="281939"/>
                  </a:lnTo>
                  <a:lnTo>
                    <a:pt x="105409" y="240030"/>
                  </a:lnTo>
                  <a:lnTo>
                    <a:pt x="73659" y="196850"/>
                  </a:lnTo>
                  <a:lnTo>
                    <a:pt x="48259" y="148589"/>
                  </a:lnTo>
                  <a:lnTo>
                    <a:pt x="26669" y="95250"/>
                  </a:lnTo>
                  <a:lnTo>
                    <a:pt x="10159" y="41910"/>
                  </a:lnTo>
                  <a:lnTo>
                    <a:pt x="0" y="0"/>
                  </a:lnTo>
                  <a:close/>
                </a:path>
                <a:path w="6203950" h="932179">
                  <a:moveTo>
                    <a:pt x="3194050" y="293369"/>
                  </a:moveTo>
                  <a:lnTo>
                    <a:pt x="3098800" y="527050"/>
                  </a:lnTo>
                  <a:lnTo>
                    <a:pt x="5723890" y="527050"/>
                  </a:lnTo>
                  <a:lnTo>
                    <a:pt x="5777230" y="515619"/>
                  </a:lnTo>
                  <a:lnTo>
                    <a:pt x="5834380" y="506730"/>
                  </a:lnTo>
                  <a:lnTo>
                    <a:pt x="5939790" y="463550"/>
                  </a:lnTo>
                  <a:lnTo>
                    <a:pt x="5981700" y="429260"/>
                  </a:lnTo>
                  <a:lnTo>
                    <a:pt x="5666740" y="429260"/>
                  </a:lnTo>
                  <a:lnTo>
                    <a:pt x="3194050" y="293369"/>
                  </a:lnTo>
                  <a:close/>
                </a:path>
                <a:path w="6203950" h="932179">
                  <a:moveTo>
                    <a:pt x="3009900" y="293369"/>
                  </a:moveTo>
                  <a:lnTo>
                    <a:pt x="535939" y="429260"/>
                  </a:lnTo>
                  <a:lnTo>
                    <a:pt x="3061597" y="429260"/>
                  </a:lnTo>
                  <a:lnTo>
                    <a:pt x="3009900" y="293369"/>
                  </a:lnTo>
                  <a:close/>
                </a:path>
                <a:path w="6203950" h="932179">
                  <a:moveTo>
                    <a:pt x="6203950" y="0"/>
                  </a:moveTo>
                  <a:lnTo>
                    <a:pt x="6192520" y="41910"/>
                  </a:lnTo>
                  <a:lnTo>
                    <a:pt x="6174740" y="95250"/>
                  </a:lnTo>
                  <a:lnTo>
                    <a:pt x="6154420" y="148589"/>
                  </a:lnTo>
                  <a:lnTo>
                    <a:pt x="6127750" y="196850"/>
                  </a:lnTo>
                  <a:lnTo>
                    <a:pt x="6090920" y="240030"/>
                  </a:lnTo>
                  <a:lnTo>
                    <a:pt x="6060440" y="281939"/>
                  </a:lnTo>
                  <a:lnTo>
                    <a:pt x="6019800" y="325119"/>
                  </a:lnTo>
                  <a:lnTo>
                    <a:pt x="5976620" y="345439"/>
                  </a:lnTo>
                  <a:lnTo>
                    <a:pt x="5928359" y="377189"/>
                  </a:lnTo>
                  <a:lnTo>
                    <a:pt x="5875020" y="400050"/>
                  </a:lnTo>
                  <a:lnTo>
                    <a:pt x="5824220" y="415289"/>
                  </a:lnTo>
                  <a:lnTo>
                    <a:pt x="5772150" y="426719"/>
                  </a:lnTo>
                  <a:lnTo>
                    <a:pt x="5715000" y="429260"/>
                  </a:lnTo>
                  <a:lnTo>
                    <a:pt x="5981700" y="429260"/>
                  </a:lnTo>
                  <a:lnTo>
                    <a:pt x="6028690" y="393700"/>
                  </a:lnTo>
                  <a:lnTo>
                    <a:pt x="6070600" y="356869"/>
                  </a:lnTo>
                  <a:lnTo>
                    <a:pt x="6097270" y="313689"/>
                  </a:lnTo>
                  <a:lnTo>
                    <a:pt x="6127750" y="266700"/>
                  </a:lnTo>
                  <a:lnTo>
                    <a:pt x="6154420" y="218439"/>
                  </a:lnTo>
                  <a:lnTo>
                    <a:pt x="6174740" y="162560"/>
                  </a:lnTo>
                  <a:lnTo>
                    <a:pt x="6192520" y="106680"/>
                  </a:lnTo>
                  <a:lnTo>
                    <a:pt x="6203950" y="59689"/>
                  </a:lnTo>
                  <a:lnTo>
                    <a:pt x="62039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447800" y="4343400"/>
              <a:ext cx="6205220" cy="933450"/>
            </a:xfrm>
            <a:custGeom>
              <a:avLst/>
              <a:gdLst/>
              <a:ahLst/>
              <a:cxnLst/>
              <a:rect l="l" t="t" r="r" b="b"/>
              <a:pathLst>
                <a:path w="6205220" h="933450">
                  <a:moveTo>
                    <a:pt x="3098800" y="932180"/>
                  </a:moveTo>
                  <a:lnTo>
                    <a:pt x="3194050" y="527050"/>
                  </a:lnTo>
                  <a:lnTo>
                    <a:pt x="5670550" y="527050"/>
                  </a:lnTo>
                  <a:lnTo>
                    <a:pt x="5723890" y="527050"/>
                  </a:lnTo>
                  <a:lnTo>
                    <a:pt x="5777230" y="515619"/>
                  </a:lnTo>
                  <a:lnTo>
                    <a:pt x="5834380" y="506730"/>
                  </a:lnTo>
                  <a:lnTo>
                    <a:pt x="5886450" y="485139"/>
                  </a:lnTo>
                  <a:lnTo>
                    <a:pt x="5939790" y="463550"/>
                  </a:lnTo>
                  <a:lnTo>
                    <a:pt x="5981700" y="429260"/>
                  </a:lnTo>
                  <a:lnTo>
                    <a:pt x="6028690" y="393700"/>
                  </a:lnTo>
                  <a:lnTo>
                    <a:pt x="6070600" y="356869"/>
                  </a:lnTo>
                  <a:lnTo>
                    <a:pt x="6097270" y="313689"/>
                  </a:lnTo>
                  <a:lnTo>
                    <a:pt x="6127750" y="266700"/>
                  </a:lnTo>
                  <a:lnTo>
                    <a:pt x="6154420" y="218439"/>
                  </a:lnTo>
                  <a:lnTo>
                    <a:pt x="6174740" y="162560"/>
                  </a:lnTo>
                  <a:lnTo>
                    <a:pt x="6192520" y="106680"/>
                  </a:lnTo>
                  <a:lnTo>
                    <a:pt x="6203950" y="59689"/>
                  </a:lnTo>
                  <a:lnTo>
                    <a:pt x="6203950" y="0"/>
                  </a:lnTo>
                  <a:lnTo>
                    <a:pt x="6192520" y="41910"/>
                  </a:lnTo>
                  <a:lnTo>
                    <a:pt x="6174740" y="95250"/>
                  </a:lnTo>
                  <a:lnTo>
                    <a:pt x="6154420" y="148589"/>
                  </a:lnTo>
                  <a:lnTo>
                    <a:pt x="6127750" y="196850"/>
                  </a:lnTo>
                  <a:lnTo>
                    <a:pt x="6090920" y="240030"/>
                  </a:lnTo>
                  <a:lnTo>
                    <a:pt x="6060440" y="281939"/>
                  </a:lnTo>
                  <a:lnTo>
                    <a:pt x="6019800" y="325119"/>
                  </a:lnTo>
                  <a:lnTo>
                    <a:pt x="5976620" y="345439"/>
                  </a:lnTo>
                  <a:lnTo>
                    <a:pt x="5928359" y="377189"/>
                  </a:lnTo>
                  <a:lnTo>
                    <a:pt x="5875020" y="400050"/>
                  </a:lnTo>
                  <a:lnTo>
                    <a:pt x="5824220" y="415289"/>
                  </a:lnTo>
                  <a:lnTo>
                    <a:pt x="5772150" y="426719"/>
                  </a:lnTo>
                  <a:lnTo>
                    <a:pt x="5715000" y="429260"/>
                  </a:lnTo>
                  <a:lnTo>
                    <a:pt x="5666740" y="429260"/>
                  </a:lnTo>
                  <a:lnTo>
                    <a:pt x="3194050" y="293369"/>
                  </a:lnTo>
                  <a:lnTo>
                    <a:pt x="3098800" y="527050"/>
                  </a:lnTo>
                  <a:lnTo>
                    <a:pt x="3009900" y="293369"/>
                  </a:lnTo>
                  <a:lnTo>
                    <a:pt x="535939" y="429260"/>
                  </a:lnTo>
                  <a:lnTo>
                    <a:pt x="478789" y="429260"/>
                  </a:lnTo>
                  <a:lnTo>
                    <a:pt x="431800" y="426719"/>
                  </a:lnTo>
                  <a:lnTo>
                    <a:pt x="372110" y="415289"/>
                  </a:lnTo>
                  <a:lnTo>
                    <a:pt x="325119" y="400050"/>
                  </a:lnTo>
                  <a:lnTo>
                    <a:pt x="274319" y="377189"/>
                  </a:lnTo>
                  <a:lnTo>
                    <a:pt x="226060" y="345439"/>
                  </a:lnTo>
                  <a:lnTo>
                    <a:pt x="184150" y="325119"/>
                  </a:lnTo>
                  <a:lnTo>
                    <a:pt x="142240" y="281939"/>
                  </a:lnTo>
                  <a:lnTo>
                    <a:pt x="105409" y="240030"/>
                  </a:lnTo>
                  <a:lnTo>
                    <a:pt x="73659" y="196850"/>
                  </a:lnTo>
                  <a:lnTo>
                    <a:pt x="48259" y="148589"/>
                  </a:lnTo>
                  <a:lnTo>
                    <a:pt x="26669" y="95250"/>
                  </a:lnTo>
                  <a:lnTo>
                    <a:pt x="10159" y="41910"/>
                  </a:lnTo>
                  <a:lnTo>
                    <a:pt x="0" y="0"/>
                  </a:lnTo>
                  <a:lnTo>
                    <a:pt x="3809" y="59689"/>
                  </a:lnTo>
                  <a:lnTo>
                    <a:pt x="10159" y="106680"/>
                  </a:lnTo>
                  <a:lnTo>
                    <a:pt x="26669" y="162560"/>
                  </a:lnTo>
                  <a:lnTo>
                    <a:pt x="48259" y="218439"/>
                  </a:lnTo>
                  <a:lnTo>
                    <a:pt x="67309" y="266700"/>
                  </a:lnTo>
                  <a:lnTo>
                    <a:pt x="97790" y="313689"/>
                  </a:lnTo>
                  <a:lnTo>
                    <a:pt x="135890" y="356869"/>
                  </a:lnTo>
                  <a:lnTo>
                    <a:pt x="179069" y="393700"/>
                  </a:lnTo>
                  <a:lnTo>
                    <a:pt x="217169" y="429260"/>
                  </a:lnTo>
                  <a:lnTo>
                    <a:pt x="262889" y="463550"/>
                  </a:lnTo>
                  <a:lnTo>
                    <a:pt x="314960" y="485139"/>
                  </a:lnTo>
                  <a:lnTo>
                    <a:pt x="368300" y="506730"/>
                  </a:lnTo>
                  <a:lnTo>
                    <a:pt x="421639" y="515619"/>
                  </a:lnTo>
                  <a:lnTo>
                    <a:pt x="478789" y="527050"/>
                  </a:lnTo>
                  <a:lnTo>
                    <a:pt x="530860" y="527050"/>
                  </a:lnTo>
                  <a:lnTo>
                    <a:pt x="3009900" y="527050"/>
                  </a:lnTo>
                  <a:lnTo>
                    <a:pt x="3098800" y="932180"/>
                  </a:lnTo>
                  <a:close/>
                </a:path>
                <a:path w="6205220" h="933450">
                  <a:moveTo>
                    <a:pt x="0" y="0"/>
                  </a:moveTo>
                  <a:lnTo>
                    <a:pt x="0" y="0"/>
                  </a:lnTo>
                </a:path>
                <a:path w="6205220" h="933450">
                  <a:moveTo>
                    <a:pt x="6205220" y="933450"/>
                  </a:moveTo>
                  <a:lnTo>
                    <a:pt x="6205220" y="93345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421640">
              <a:lnSpc>
                <a:spcPct val="100000"/>
              </a:lnSpc>
            </a:pPr>
            <a:r>
              <a:rPr spc="-5" dirty="0"/>
              <a:t>Forms </a:t>
            </a:r>
            <a:r>
              <a:rPr dirty="0"/>
              <a:t>of Business</a:t>
            </a:r>
            <a:r>
              <a:rPr spc="-50" dirty="0"/>
              <a:t> </a:t>
            </a:r>
            <a:r>
              <a:rPr spc="-5" dirty="0"/>
              <a:t>Organizations</a:t>
            </a:r>
          </a:p>
        </p:txBody>
      </p:sp>
      <p:sp>
        <p:nvSpPr>
          <p:cNvPr id="8" name="object 8"/>
          <p:cNvSpPr/>
          <p:nvPr/>
        </p:nvSpPr>
        <p:spPr>
          <a:xfrm>
            <a:off x="1042669" y="3586479"/>
            <a:ext cx="810259" cy="26454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28010" y="4004309"/>
            <a:ext cx="2362200" cy="1809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369630" y="2274630"/>
            <a:ext cx="2308860" cy="833119"/>
            <a:chOff x="369630" y="2274630"/>
            <a:chExt cx="2308860" cy="833119"/>
          </a:xfrm>
        </p:grpSpPr>
        <p:sp>
          <p:nvSpPr>
            <p:cNvPr id="11" name="object 11"/>
            <p:cNvSpPr/>
            <p:nvPr/>
          </p:nvSpPr>
          <p:spPr>
            <a:xfrm>
              <a:off x="375920" y="2280919"/>
              <a:ext cx="2296160" cy="820419"/>
            </a:xfrm>
            <a:custGeom>
              <a:avLst/>
              <a:gdLst/>
              <a:ahLst/>
              <a:cxnLst/>
              <a:rect l="l" t="t" r="r" b="b"/>
              <a:pathLst>
                <a:path w="2296160" h="820419">
                  <a:moveTo>
                    <a:pt x="2296160" y="0"/>
                  </a:moveTo>
                  <a:lnTo>
                    <a:pt x="0" y="0"/>
                  </a:lnTo>
                  <a:lnTo>
                    <a:pt x="0" y="744220"/>
                  </a:lnTo>
                  <a:lnTo>
                    <a:pt x="0" y="820420"/>
                  </a:lnTo>
                  <a:lnTo>
                    <a:pt x="2296160" y="820420"/>
                  </a:lnTo>
                  <a:lnTo>
                    <a:pt x="2296160" y="744220"/>
                  </a:lnTo>
                  <a:lnTo>
                    <a:pt x="229616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75919" y="2280920"/>
              <a:ext cx="2296160" cy="820419"/>
            </a:xfrm>
            <a:custGeom>
              <a:avLst/>
              <a:gdLst/>
              <a:ahLst/>
              <a:cxnLst/>
              <a:rect l="l" t="t" r="r" b="b"/>
              <a:pathLst>
                <a:path w="2296160" h="820419">
                  <a:moveTo>
                    <a:pt x="1148080" y="820419"/>
                  </a:moveTo>
                  <a:lnTo>
                    <a:pt x="0" y="820419"/>
                  </a:lnTo>
                  <a:lnTo>
                    <a:pt x="0" y="0"/>
                  </a:lnTo>
                  <a:lnTo>
                    <a:pt x="2296160" y="0"/>
                  </a:lnTo>
                  <a:lnTo>
                    <a:pt x="2296160" y="820419"/>
                  </a:lnTo>
                  <a:lnTo>
                    <a:pt x="1148080" y="82041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99720" y="2204720"/>
            <a:ext cx="2294890" cy="820419"/>
          </a:xfrm>
          <a:prstGeom prst="rect">
            <a:avLst/>
          </a:prstGeom>
          <a:solidFill>
            <a:srgbClr val="BFFDF8"/>
          </a:solidFill>
          <a:ln w="12579">
            <a:solidFill>
              <a:srgbClr val="33001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97155" marR="91440" indent="728980">
              <a:lnSpc>
                <a:spcPct val="100000"/>
              </a:lnSpc>
              <a:spcBef>
                <a:spcPts val="350"/>
              </a:spcBef>
            </a:pP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Sole  P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r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o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pr</a:t>
            </a:r>
            <a:r>
              <a:rPr sz="2400" b="1" spc="10" dirty="0">
                <a:solidFill>
                  <a:srgbClr val="00269E"/>
                </a:solidFill>
                <a:latin typeface="Arial"/>
                <a:cs typeface="Arial"/>
              </a:rPr>
              <a:t>i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e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to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r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s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h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ip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232210" y="2457510"/>
            <a:ext cx="2307590" cy="467359"/>
            <a:chOff x="3232210" y="2457510"/>
            <a:chExt cx="2307590" cy="467359"/>
          </a:xfrm>
        </p:grpSpPr>
        <p:sp>
          <p:nvSpPr>
            <p:cNvPr id="15" name="object 15"/>
            <p:cNvSpPr/>
            <p:nvPr/>
          </p:nvSpPr>
          <p:spPr>
            <a:xfrm>
              <a:off x="3238500" y="2463799"/>
              <a:ext cx="2294890" cy="454659"/>
            </a:xfrm>
            <a:custGeom>
              <a:avLst/>
              <a:gdLst/>
              <a:ahLst/>
              <a:cxnLst/>
              <a:rect l="l" t="t" r="r" b="b"/>
              <a:pathLst>
                <a:path w="2294890" h="454660">
                  <a:moveTo>
                    <a:pt x="2294890" y="0"/>
                  </a:moveTo>
                  <a:lnTo>
                    <a:pt x="0" y="0"/>
                  </a:lnTo>
                  <a:lnTo>
                    <a:pt x="0" y="378460"/>
                  </a:lnTo>
                  <a:lnTo>
                    <a:pt x="0" y="454660"/>
                  </a:lnTo>
                  <a:lnTo>
                    <a:pt x="2294890" y="454660"/>
                  </a:lnTo>
                  <a:lnTo>
                    <a:pt x="2294890" y="378460"/>
                  </a:lnTo>
                  <a:lnTo>
                    <a:pt x="229489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238499" y="2463799"/>
              <a:ext cx="2294890" cy="454659"/>
            </a:xfrm>
            <a:custGeom>
              <a:avLst/>
              <a:gdLst/>
              <a:ahLst/>
              <a:cxnLst/>
              <a:rect l="l" t="t" r="r" b="b"/>
              <a:pathLst>
                <a:path w="2294890" h="454660">
                  <a:moveTo>
                    <a:pt x="1148079" y="454660"/>
                  </a:moveTo>
                  <a:lnTo>
                    <a:pt x="0" y="454660"/>
                  </a:lnTo>
                  <a:lnTo>
                    <a:pt x="0" y="0"/>
                  </a:lnTo>
                  <a:lnTo>
                    <a:pt x="2294890" y="0"/>
                  </a:lnTo>
                  <a:lnTo>
                    <a:pt x="2294890" y="454660"/>
                  </a:lnTo>
                  <a:lnTo>
                    <a:pt x="1148079" y="454660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162300" y="2387600"/>
            <a:ext cx="2294890" cy="454659"/>
          </a:xfrm>
          <a:prstGeom prst="rect">
            <a:avLst/>
          </a:prstGeom>
          <a:solidFill>
            <a:srgbClr val="BFFDF8"/>
          </a:solidFill>
          <a:ln w="12579">
            <a:solidFill>
              <a:srgbClr val="33001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300355">
              <a:lnSpc>
                <a:spcPct val="100000"/>
              </a:lnSpc>
              <a:spcBef>
                <a:spcPts val="350"/>
              </a:spcBef>
            </a:pP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Partnership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6494840" y="2457510"/>
            <a:ext cx="2307590" cy="467359"/>
            <a:chOff x="6494840" y="2457510"/>
            <a:chExt cx="2307590" cy="467359"/>
          </a:xfrm>
        </p:grpSpPr>
        <p:sp>
          <p:nvSpPr>
            <p:cNvPr id="19" name="object 19"/>
            <p:cNvSpPr/>
            <p:nvPr/>
          </p:nvSpPr>
          <p:spPr>
            <a:xfrm>
              <a:off x="6501130" y="2463799"/>
              <a:ext cx="2294890" cy="454659"/>
            </a:xfrm>
            <a:custGeom>
              <a:avLst/>
              <a:gdLst/>
              <a:ahLst/>
              <a:cxnLst/>
              <a:rect l="l" t="t" r="r" b="b"/>
              <a:pathLst>
                <a:path w="2294890" h="454660">
                  <a:moveTo>
                    <a:pt x="2294890" y="0"/>
                  </a:moveTo>
                  <a:lnTo>
                    <a:pt x="0" y="0"/>
                  </a:lnTo>
                  <a:lnTo>
                    <a:pt x="0" y="378460"/>
                  </a:lnTo>
                  <a:lnTo>
                    <a:pt x="0" y="454660"/>
                  </a:lnTo>
                  <a:lnTo>
                    <a:pt x="2294890" y="454660"/>
                  </a:lnTo>
                  <a:lnTo>
                    <a:pt x="2294890" y="378460"/>
                  </a:lnTo>
                  <a:lnTo>
                    <a:pt x="229489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501130" y="2463799"/>
              <a:ext cx="2294890" cy="454659"/>
            </a:xfrm>
            <a:custGeom>
              <a:avLst/>
              <a:gdLst/>
              <a:ahLst/>
              <a:cxnLst/>
              <a:rect l="l" t="t" r="r" b="b"/>
              <a:pathLst>
                <a:path w="2294890" h="454660">
                  <a:moveTo>
                    <a:pt x="1146810" y="454660"/>
                  </a:moveTo>
                  <a:lnTo>
                    <a:pt x="0" y="454660"/>
                  </a:lnTo>
                  <a:lnTo>
                    <a:pt x="0" y="0"/>
                  </a:lnTo>
                  <a:lnTo>
                    <a:pt x="2294890" y="0"/>
                  </a:lnTo>
                  <a:lnTo>
                    <a:pt x="2294890" y="454660"/>
                  </a:lnTo>
                  <a:lnTo>
                    <a:pt x="1146810" y="454660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6423659" y="2387600"/>
            <a:ext cx="2296160" cy="454659"/>
          </a:xfrm>
          <a:prstGeom prst="rect">
            <a:avLst/>
          </a:prstGeom>
          <a:solidFill>
            <a:srgbClr val="BFFDF8"/>
          </a:solidFill>
          <a:ln w="12579">
            <a:solidFill>
              <a:srgbClr val="33001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276860">
              <a:lnSpc>
                <a:spcPct val="100000"/>
              </a:lnSpc>
              <a:spcBef>
                <a:spcPts val="350"/>
              </a:spcBef>
            </a:pP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Corporation</a:t>
            </a:r>
            <a:endParaRPr sz="24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023609" y="3900170"/>
            <a:ext cx="2948940" cy="18935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blinds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8905" rIns="0" bIns="0" rtlCol="0">
            <a:spAutoFit/>
          </a:bodyPr>
          <a:lstStyle/>
          <a:p>
            <a:pPr marL="2357120" marR="230504" indent="-2128520">
              <a:lnSpc>
                <a:spcPts val="4079"/>
              </a:lnSpc>
              <a:spcBef>
                <a:spcPts val="1015"/>
              </a:spcBef>
            </a:pPr>
            <a:r>
              <a:rPr spc="-5" dirty="0"/>
              <a:t>Reporting Ownership Equity </a:t>
            </a:r>
            <a:r>
              <a:rPr dirty="0"/>
              <a:t>in the  </a:t>
            </a:r>
            <a:r>
              <a:rPr spc="-5" dirty="0"/>
              <a:t>Balance</a:t>
            </a:r>
            <a:r>
              <a:rPr spc="-15" dirty="0"/>
              <a:t> </a:t>
            </a:r>
            <a:r>
              <a:rPr spc="-5" dirty="0"/>
              <a:t>Sheet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3510915" y="1605914"/>
            <a:ext cx="5497830" cy="988060"/>
            <a:chOff x="3510915" y="1605914"/>
            <a:chExt cx="5497830" cy="988060"/>
          </a:xfrm>
        </p:grpSpPr>
        <p:sp>
          <p:nvSpPr>
            <p:cNvPr id="9" name="object 9"/>
            <p:cNvSpPr/>
            <p:nvPr/>
          </p:nvSpPr>
          <p:spPr>
            <a:xfrm>
              <a:off x="3511550" y="1606549"/>
              <a:ext cx="5496560" cy="0"/>
            </a:xfrm>
            <a:custGeom>
              <a:avLst/>
              <a:gdLst/>
              <a:ahLst/>
              <a:cxnLst/>
              <a:rect l="l" t="t" r="r" b="b"/>
              <a:pathLst>
                <a:path w="5496559">
                  <a:moveTo>
                    <a:pt x="0" y="0"/>
                  </a:moveTo>
                  <a:lnTo>
                    <a:pt x="5496559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511550" y="1606549"/>
              <a:ext cx="5496560" cy="27940"/>
            </a:xfrm>
            <a:custGeom>
              <a:avLst/>
              <a:gdLst/>
              <a:ahLst/>
              <a:cxnLst/>
              <a:rect l="l" t="t" r="r" b="b"/>
              <a:pathLst>
                <a:path w="5496559" h="27939">
                  <a:moveTo>
                    <a:pt x="5496559" y="0"/>
                  </a:moveTo>
                  <a:lnTo>
                    <a:pt x="0" y="0"/>
                  </a:lnTo>
                  <a:lnTo>
                    <a:pt x="0" y="27939"/>
                  </a:lnTo>
                  <a:lnTo>
                    <a:pt x="5496559" y="27939"/>
                  </a:lnTo>
                  <a:lnTo>
                    <a:pt x="5496559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511550" y="1606549"/>
              <a:ext cx="0" cy="986790"/>
            </a:xfrm>
            <a:custGeom>
              <a:avLst/>
              <a:gdLst/>
              <a:ahLst/>
              <a:cxnLst/>
              <a:rect l="l" t="t" r="r" b="b"/>
              <a:pathLst>
                <a:path h="986789">
                  <a:moveTo>
                    <a:pt x="0" y="0"/>
                  </a:moveTo>
                  <a:lnTo>
                    <a:pt x="0" y="986789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511550" y="1607819"/>
              <a:ext cx="29209" cy="985519"/>
            </a:xfrm>
            <a:custGeom>
              <a:avLst/>
              <a:gdLst/>
              <a:ahLst/>
              <a:cxnLst/>
              <a:rect l="l" t="t" r="r" b="b"/>
              <a:pathLst>
                <a:path w="29210" h="985519">
                  <a:moveTo>
                    <a:pt x="29210" y="0"/>
                  </a:moveTo>
                  <a:lnTo>
                    <a:pt x="0" y="0"/>
                  </a:lnTo>
                  <a:lnTo>
                    <a:pt x="0" y="985519"/>
                  </a:lnTo>
                  <a:lnTo>
                    <a:pt x="29210" y="985519"/>
                  </a:lnTo>
                  <a:lnTo>
                    <a:pt x="2921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540760" y="1635759"/>
              <a:ext cx="5467350" cy="957580"/>
            </a:xfrm>
            <a:custGeom>
              <a:avLst/>
              <a:gdLst/>
              <a:ahLst/>
              <a:cxnLst/>
              <a:rect l="l" t="t" r="r" b="b"/>
              <a:pathLst>
                <a:path w="5467350" h="957580">
                  <a:moveTo>
                    <a:pt x="5467349" y="0"/>
                  </a:moveTo>
                  <a:lnTo>
                    <a:pt x="0" y="0"/>
                  </a:lnTo>
                  <a:lnTo>
                    <a:pt x="0" y="957580"/>
                  </a:lnTo>
                  <a:lnTo>
                    <a:pt x="5467349" y="957580"/>
                  </a:lnTo>
                  <a:lnTo>
                    <a:pt x="54673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596640" y="1542795"/>
            <a:ext cx="2836545" cy="982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2085" marR="5080" indent="-172720">
              <a:lnSpc>
                <a:spcPct val="128200"/>
              </a:lnSpc>
              <a:spcBef>
                <a:spcPts val="100"/>
              </a:spcBef>
            </a:pPr>
            <a:r>
              <a:rPr sz="2450" b="1" spc="-50" dirty="0">
                <a:solidFill>
                  <a:srgbClr val="00007F"/>
                </a:solidFill>
                <a:latin typeface="Arial"/>
                <a:cs typeface="Arial"/>
              </a:rPr>
              <a:t>Ow </a:t>
            </a:r>
            <a:r>
              <a:rPr sz="2450" b="1" spc="100" dirty="0">
                <a:solidFill>
                  <a:srgbClr val="00007F"/>
                </a:solidFill>
                <a:latin typeface="Arial"/>
                <a:cs typeface="Arial"/>
              </a:rPr>
              <a:t>ner's </a:t>
            </a:r>
            <a:r>
              <a:rPr sz="2450" b="1" spc="55" dirty="0">
                <a:solidFill>
                  <a:srgbClr val="00007F"/>
                </a:solidFill>
                <a:latin typeface="Arial"/>
                <a:cs typeface="Arial"/>
              </a:rPr>
              <a:t>equity:  </a:t>
            </a:r>
            <a:r>
              <a:rPr sz="2450" b="1" spc="-10" dirty="0">
                <a:solidFill>
                  <a:srgbClr val="00007F"/>
                </a:solidFill>
                <a:latin typeface="Arial"/>
                <a:cs typeface="Arial"/>
              </a:rPr>
              <a:t>Jill </a:t>
            </a:r>
            <a:r>
              <a:rPr sz="2450" b="1" spc="85" dirty="0">
                <a:solidFill>
                  <a:srgbClr val="00007F"/>
                </a:solidFill>
                <a:latin typeface="Arial"/>
                <a:cs typeface="Arial"/>
              </a:rPr>
              <a:t>Jones,</a:t>
            </a:r>
            <a:r>
              <a:rPr sz="2450" b="1" spc="-80" dirty="0">
                <a:solidFill>
                  <a:srgbClr val="00007F"/>
                </a:solidFill>
                <a:latin typeface="Arial"/>
                <a:cs typeface="Arial"/>
              </a:rPr>
              <a:t> </a:t>
            </a:r>
            <a:r>
              <a:rPr sz="2450" b="1" spc="10" dirty="0">
                <a:solidFill>
                  <a:srgbClr val="00007F"/>
                </a:solidFill>
                <a:latin typeface="Arial"/>
                <a:cs typeface="Arial"/>
              </a:rPr>
              <a:t>capital</a:t>
            </a:r>
            <a:endParaRPr sz="24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355840" y="2128520"/>
            <a:ext cx="1470660" cy="3975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683895" algn="l"/>
              </a:tabLst>
            </a:pPr>
            <a:r>
              <a:rPr sz="2450" b="1" spc="5" dirty="0">
                <a:solidFill>
                  <a:srgbClr val="00007F"/>
                </a:solidFill>
                <a:latin typeface="Arial"/>
                <a:cs typeface="Arial"/>
              </a:rPr>
              <a:t>$	</a:t>
            </a:r>
            <a:r>
              <a:rPr sz="2450" b="1" spc="-15" dirty="0">
                <a:solidFill>
                  <a:srgbClr val="00007F"/>
                </a:solidFill>
                <a:latin typeface="Arial"/>
                <a:cs typeface="Arial"/>
              </a:rPr>
              <a:t>8,</a:t>
            </a:r>
            <a:r>
              <a:rPr sz="2450" b="1" spc="-25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r>
              <a:rPr sz="2450" b="1" spc="-15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r>
              <a:rPr sz="2450" b="1" spc="5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endParaRPr sz="245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470275" y="2977514"/>
            <a:ext cx="5516880" cy="1451610"/>
            <a:chOff x="3470275" y="2977514"/>
            <a:chExt cx="5516880" cy="1451610"/>
          </a:xfrm>
        </p:grpSpPr>
        <p:sp>
          <p:nvSpPr>
            <p:cNvPr id="17" name="object 17"/>
            <p:cNvSpPr/>
            <p:nvPr/>
          </p:nvSpPr>
          <p:spPr>
            <a:xfrm>
              <a:off x="3470910" y="2978149"/>
              <a:ext cx="5515610" cy="0"/>
            </a:xfrm>
            <a:custGeom>
              <a:avLst/>
              <a:gdLst/>
              <a:ahLst/>
              <a:cxnLst/>
              <a:rect l="l" t="t" r="r" b="b"/>
              <a:pathLst>
                <a:path w="5515609">
                  <a:moveTo>
                    <a:pt x="0" y="0"/>
                  </a:moveTo>
                  <a:lnTo>
                    <a:pt x="5515610" y="0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470910" y="2978149"/>
              <a:ext cx="5515610" cy="21590"/>
            </a:xfrm>
            <a:custGeom>
              <a:avLst/>
              <a:gdLst/>
              <a:ahLst/>
              <a:cxnLst/>
              <a:rect l="l" t="t" r="r" b="b"/>
              <a:pathLst>
                <a:path w="5515609" h="21589">
                  <a:moveTo>
                    <a:pt x="551561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5515610" y="21589"/>
                  </a:lnTo>
                  <a:lnTo>
                    <a:pt x="5515610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70910" y="2978149"/>
              <a:ext cx="0" cy="1450340"/>
            </a:xfrm>
            <a:custGeom>
              <a:avLst/>
              <a:gdLst/>
              <a:ahLst/>
              <a:cxnLst/>
              <a:rect l="l" t="t" r="r" b="b"/>
              <a:pathLst>
                <a:path h="1450339">
                  <a:moveTo>
                    <a:pt x="0" y="0"/>
                  </a:moveTo>
                  <a:lnTo>
                    <a:pt x="0" y="1450339"/>
                  </a:lnTo>
                </a:path>
              </a:pathLst>
            </a:custGeom>
            <a:ln w="3175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70910" y="2978149"/>
              <a:ext cx="21590" cy="1450340"/>
            </a:xfrm>
            <a:custGeom>
              <a:avLst/>
              <a:gdLst/>
              <a:ahLst/>
              <a:cxnLst/>
              <a:rect l="l" t="t" r="r" b="b"/>
              <a:pathLst>
                <a:path w="21589" h="1450339">
                  <a:moveTo>
                    <a:pt x="21589" y="0"/>
                  </a:moveTo>
                  <a:lnTo>
                    <a:pt x="0" y="0"/>
                  </a:lnTo>
                  <a:lnTo>
                    <a:pt x="0" y="1450339"/>
                  </a:lnTo>
                  <a:lnTo>
                    <a:pt x="21589" y="1450339"/>
                  </a:lnTo>
                  <a:lnTo>
                    <a:pt x="21589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492500" y="2999739"/>
              <a:ext cx="5494020" cy="1428750"/>
            </a:xfrm>
            <a:custGeom>
              <a:avLst/>
              <a:gdLst/>
              <a:ahLst/>
              <a:cxnLst/>
              <a:rect l="l" t="t" r="r" b="b"/>
              <a:pathLst>
                <a:path w="5494020" h="1428750">
                  <a:moveTo>
                    <a:pt x="5494020" y="0"/>
                  </a:moveTo>
                  <a:lnTo>
                    <a:pt x="0" y="0"/>
                  </a:lnTo>
                  <a:lnTo>
                    <a:pt x="0" y="1428750"/>
                  </a:lnTo>
                  <a:lnTo>
                    <a:pt x="5494020" y="1428750"/>
                  </a:lnTo>
                  <a:lnTo>
                    <a:pt x="54940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217920" y="4050029"/>
              <a:ext cx="1394460" cy="0"/>
            </a:xfrm>
            <a:custGeom>
              <a:avLst/>
              <a:gdLst/>
              <a:ahLst/>
              <a:cxnLst/>
              <a:rect l="l" t="t" r="r" b="b"/>
              <a:pathLst>
                <a:path w="1394459">
                  <a:moveTo>
                    <a:pt x="0" y="0"/>
                  </a:moveTo>
                  <a:lnTo>
                    <a:pt x="139445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217920" y="4050029"/>
              <a:ext cx="1394460" cy="21590"/>
            </a:xfrm>
            <a:custGeom>
              <a:avLst/>
              <a:gdLst/>
              <a:ahLst/>
              <a:cxnLst/>
              <a:rect l="l" t="t" r="r" b="b"/>
              <a:pathLst>
                <a:path w="1394459" h="21589">
                  <a:moveTo>
                    <a:pt x="1394459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1394459" y="21590"/>
                  </a:lnTo>
                  <a:lnTo>
                    <a:pt x="139445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823460" y="2998469"/>
              <a:ext cx="64769" cy="1050290"/>
            </a:xfrm>
            <a:custGeom>
              <a:avLst/>
              <a:gdLst/>
              <a:ahLst/>
              <a:cxnLst/>
              <a:rect l="l" t="t" r="r" b="b"/>
              <a:pathLst>
                <a:path w="64770" h="1050289">
                  <a:moveTo>
                    <a:pt x="64770" y="713740"/>
                  </a:moveTo>
                  <a:lnTo>
                    <a:pt x="43180" y="713740"/>
                  </a:lnTo>
                  <a:lnTo>
                    <a:pt x="21590" y="713740"/>
                  </a:lnTo>
                  <a:lnTo>
                    <a:pt x="0" y="713740"/>
                  </a:lnTo>
                  <a:lnTo>
                    <a:pt x="0" y="1050290"/>
                  </a:lnTo>
                  <a:lnTo>
                    <a:pt x="21590" y="1050290"/>
                  </a:lnTo>
                  <a:lnTo>
                    <a:pt x="43180" y="1050290"/>
                  </a:lnTo>
                  <a:lnTo>
                    <a:pt x="64770" y="1050290"/>
                  </a:lnTo>
                  <a:lnTo>
                    <a:pt x="64770" y="713740"/>
                  </a:lnTo>
                  <a:close/>
                </a:path>
                <a:path w="64770" h="1050289">
                  <a:moveTo>
                    <a:pt x="64770" y="356870"/>
                  </a:moveTo>
                  <a:lnTo>
                    <a:pt x="43180" y="356870"/>
                  </a:lnTo>
                  <a:lnTo>
                    <a:pt x="21590" y="356870"/>
                  </a:lnTo>
                  <a:lnTo>
                    <a:pt x="0" y="356870"/>
                  </a:lnTo>
                  <a:lnTo>
                    <a:pt x="0" y="693420"/>
                  </a:lnTo>
                  <a:lnTo>
                    <a:pt x="21590" y="693420"/>
                  </a:lnTo>
                  <a:lnTo>
                    <a:pt x="43180" y="693420"/>
                  </a:lnTo>
                  <a:lnTo>
                    <a:pt x="64770" y="693420"/>
                  </a:lnTo>
                  <a:lnTo>
                    <a:pt x="64770" y="356870"/>
                  </a:lnTo>
                  <a:close/>
                </a:path>
                <a:path w="64770" h="1050289">
                  <a:moveTo>
                    <a:pt x="64770" y="0"/>
                  </a:moveTo>
                  <a:lnTo>
                    <a:pt x="43180" y="0"/>
                  </a:lnTo>
                  <a:lnTo>
                    <a:pt x="21590" y="0"/>
                  </a:lnTo>
                  <a:lnTo>
                    <a:pt x="0" y="0"/>
                  </a:lnTo>
                  <a:lnTo>
                    <a:pt x="0" y="336550"/>
                  </a:lnTo>
                  <a:lnTo>
                    <a:pt x="21590" y="336550"/>
                  </a:lnTo>
                  <a:lnTo>
                    <a:pt x="43180" y="336550"/>
                  </a:lnTo>
                  <a:lnTo>
                    <a:pt x="64770" y="336550"/>
                  </a:lnTo>
                  <a:lnTo>
                    <a:pt x="647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535679" y="2932430"/>
            <a:ext cx="2592070" cy="10960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5080" indent="-170815">
              <a:lnSpc>
                <a:spcPct val="108900"/>
              </a:lnSpc>
              <a:spcBef>
                <a:spcPts val="100"/>
              </a:spcBef>
            </a:pPr>
            <a:r>
              <a:rPr sz="2150" b="1" spc="20" dirty="0">
                <a:solidFill>
                  <a:srgbClr val="00007F"/>
                </a:solidFill>
                <a:latin typeface="Arial"/>
                <a:cs typeface="Arial"/>
              </a:rPr>
              <a:t>Partners' </a:t>
            </a:r>
            <a:r>
              <a:rPr sz="2150" b="1" spc="40" dirty="0">
                <a:solidFill>
                  <a:srgbClr val="00007F"/>
                </a:solidFill>
                <a:latin typeface="Arial"/>
                <a:cs typeface="Arial"/>
              </a:rPr>
              <a:t>equity  </a:t>
            </a:r>
            <a:r>
              <a:rPr sz="2150" b="1" spc="30" dirty="0">
                <a:solidFill>
                  <a:srgbClr val="00007F"/>
                </a:solidFill>
                <a:latin typeface="Arial"/>
                <a:cs typeface="Arial"/>
              </a:rPr>
              <a:t>Jill </a:t>
            </a:r>
            <a:r>
              <a:rPr sz="2150" b="1" dirty="0">
                <a:solidFill>
                  <a:srgbClr val="00007F"/>
                </a:solidFill>
                <a:latin typeface="Arial"/>
                <a:cs typeface="Arial"/>
              </a:rPr>
              <a:t>Jones, </a:t>
            </a:r>
            <a:r>
              <a:rPr sz="2150" b="1" spc="50" dirty="0">
                <a:solidFill>
                  <a:srgbClr val="00007F"/>
                </a:solidFill>
                <a:latin typeface="Arial"/>
                <a:cs typeface="Arial"/>
              </a:rPr>
              <a:t>capital  </a:t>
            </a:r>
            <a:r>
              <a:rPr sz="2150" b="1" spc="30" dirty="0">
                <a:solidFill>
                  <a:srgbClr val="00007F"/>
                </a:solidFill>
                <a:latin typeface="Arial"/>
                <a:cs typeface="Arial"/>
              </a:rPr>
              <a:t>Bill </a:t>
            </a:r>
            <a:r>
              <a:rPr sz="2150" b="1" dirty="0">
                <a:solidFill>
                  <a:srgbClr val="00007F"/>
                </a:solidFill>
                <a:latin typeface="Arial"/>
                <a:cs typeface="Arial"/>
              </a:rPr>
              <a:t>Jones,</a:t>
            </a:r>
            <a:r>
              <a:rPr sz="2150" b="1" spc="195" dirty="0">
                <a:solidFill>
                  <a:srgbClr val="00007F"/>
                </a:solidFill>
                <a:latin typeface="Arial"/>
                <a:cs typeface="Arial"/>
              </a:rPr>
              <a:t> </a:t>
            </a:r>
            <a:r>
              <a:rPr sz="2150" b="1" spc="45" dirty="0">
                <a:solidFill>
                  <a:srgbClr val="00007F"/>
                </a:solidFill>
                <a:latin typeface="Arial"/>
                <a:cs typeface="Arial"/>
              </a:rPr>
              <a:t>capital</a:t>
            </a:r>
            <a:endParaRPr sz="215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369050" y="3289299"/>
            <a:ext cx="1111885" cy="73914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330"/>
              </a:spcBef>
              <a:tabLst>
                <a:tab pos="405765" algn="l"/>
              </a:tabLst>
            </a:pPr>
            <a:r>
              <a:rPr sz="2150" b="1" spc="20" dirty="0">
                <a:solidFill>
                  <a:srgbClr val="00007F"/>
                </a:solidFill>
                <a:latin typeface="Arial"/>
                <a:cs typeface="Arial"/>
              </a:rPr>
              <a:t>$	</a:t>
            </a:r>
            <a:r>
              <a:rPr sz="2150" b="1" spc="-20" dirty="0">
                <a:solidFill>
                  <a:srgbClr val="00007F"/>
                </a:solidFill>
                <a:latin typeface="Arial"/>
                <a:cs typeface="Arial"/>
              </a:rPr>
              <a:t>4</a:t>
            </a:r>
            <a:r>
              <a:rPr sz="2150" b="1" spc="70" dirty="0">
                <a:solidFill>
                  <a:srgbClr val="00007F"/>
                </a:solidFill>
                <a:latin typeface="Arial"/>
                <a:cs typeface="Arial"/>
              </a:rPr>
              <a:t>,</a:t>
            </a:r>
            <a:r>
              <a:rPr sz="2150" b="1" spc="-2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r>
              <a:rPr sz="2150" b="1" spc="-1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r>
              <a:rPr sz="2150" b="1" spc="2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endParaRPr sz="215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229"/>
              </a:spcBef>
            </a:pPr>
            <a:r>
              <a:rPr sz="2150" b="1" spc="-20" dirty="0">
                <a:solidFill>
                  <a:srgbClr val="00007F"/>
                </a:solidFill>
                <a:latin typeface="Arial"/>
                <a:cs typeface="Arial"/>
              </a:rPr>
              <a:t>4</a:t>
            </a:r>
            <a:r>
              <a:rPr sz="2150" b="1" spc="70" dirty="0">
                <a:solidFill>
                  <a:srgbClr val="00007F"/>
                </a:solidFill>
                <a:latin typeface="Arial"/>
                <a:cs typeface="Arial"/>
              </a:rPr>
              <a:t>,</a:t>
            </a:r>
            <a:r>
              <a:rPr sz="2150" b="1" spc="-2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r>
              <a:rPr sz="2150" b="1" spc="-1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r>
              <a:rPr sz="2150" b="1" spc="2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endParaRPr sz="215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823460" y="4070350"/>
            <a:ext cx="1437640" cy="336550"/>
          </a:xfrm>
          <a:custGeom>
            <a:avLst/>
            <a:gdLst/>
            <a:ahLst/>
            <a:cxnLst/>
            <a:rect l="l" t="t" r="r" b="b"/>
            <a:pathLst>
              <a:path w="1437639" h="336550">
                <a:moveTo>
                  <a:pt x="64770" y="0"/>
                </a:moveTo>
                <a:lnTo>
                  <a:pt x="43180" y="0"/>
                </a:lnTo>
                <a:lnTo>
                  <a:pt x="21590" y="0"/>
                </a:lnTo>
                <a:lnTo>
                  <a:pt x="0" y="0"/>
                </a:lnTo>
                <a:lnTo>
                  <a:pt x="0" y="336550"/>
                </a:lnTo>
                <a:lnTo>
                  <a:pt x="21590" y="336550"/>
                </a:lnTo>
                <a:lnTo>
                  <a:pt x="43180" y="336550"/>
                </a:lnTo>
                <a:lnTo>
                  <a:pt x="64770" y="336550"/>
                </a:lnTo>
                <a:lnTo>
                  <a:pt x="64770" y="0"/>
                </a:lnTo>
                <a:close/>
              </a:path>
              <a:path w="1437639" h="336550">
                <a:moveTo>
                  <a:pt x="1437640" y="0"/>
                </a:moveTo>
                <a:lnTo>
                  <a:pt x="1416037" y="0"/>
                </a:lnTo>
                <a:lnTo>
                  <a:pt x="1394460" y="0"/>
                </a:lnTo>
                <a:lnTo>
                  <a:pt x="1372870" y="0"/>
                </a:lnTo>
                <a:lnTo>
                  <a:pt x="1372870" y="336550"/>
                </a:lnTo>
                <a:lnTo>
                  <a:pt x="1394460" y="336550"/>
                </a:lnTo>
                <a:lnTo>
                  <a:pt x="1416037" y="336550"/>
                </a:lnTo>
                <a:lnTo>
                  <a:pt x="1437640" y="336550"/>
                </a:lnTo>
                <a:lnTo>
                  <a:pt x="14376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3876570" y="4033520"/>
            <a:ext cx="4977130" cy="353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865245" algn="l"/>
                <a:tab pos="4272915" algn="l"/>
              </a:tabLst>
            </a:pPr>
            <a:r>
              <a:rPr sz="2150" b="1" spc="35" dirty="0">
                <a:solidFill>
                  <a:srgbClr val="00007F"/>
                </a:solidFill>
                <a:latin typeface="Arial"/>
                <a:cs typeface="Arial"/>
              </a:rPr>
              <a:t>Total</a:t>
            </a:r>
            <a:r>
              <a:rPr sz="2150" b="1" spc="145" dirty="0">
                <a:solidFill>
                  <a:srgbClr val="00007F"/>
                </a:solidFill>
                <a:latin typeface="Arial"/>
                <a:cs typeface="Arial"/>
              </a:rPr>
              <a:t> </a:t>
            </a:r>
            <a:r>
              <a:rPr sz="2150" b="1" spc="15" dirty="0">
                <a:solidFill>
                  <a:srgbClr val="00007F"/>
                </a:solidFill>
                <a:latin typeface="Arial"/>
                <a:cs typeface="Arial"/>
              </a:rPr>
              <a:t>partners'</a:t>
            </a:r>
            <a:r>
              <a:rPr sz="2150" b="1" spc="65" dirty="0">
                <a:solidFill>
                  <a:srgbClr val="00007F"/>
                </a:solidFill>
                <a:latin typeface="Arial"/>
                <a:cs typeface="Arial"/>
              </a:rPr>
              <a:t> </a:t>
            </a:r>
            <a:r>
              <a:rPr sz="2150" b="1" spc="40" dirty="0">
                <a:solidFill>
                  <a:srgbClr val="00007F"/>
                </a:solidFill>
                <a:latin typeface="Arial"/>
                <a:cs typeface="Arial"/>
              </a:rPr>
              <a:t>equity	</a:t>
            </a:r>
            <a:r>
              <a:rPr sz="2150" b="1" spc="20" dirty="0">
                <a:solidFill>
                  <a:srgbClr val="00007F"/>
                </a:solidFill>
                <a:latin typeface="Arial"/>
                <a:cs typeface="Arial"/>
              </a:rPr>
              <a:t>$	</a:t>
            </a:r>
            <a:r>
              <a:rPr sz="2150" b="1" spc="5" dirty="0">
                <a:solidFill>
                  <a:srgbClr val="00007F"/>
                </a:solidFill>
                <a:latin typeface="Arial"/>
                <a:cs typeface="Arial"/>
              </a:rPr>
              <a:t>8,000</a:t>
            </a:r>
            <a:endParaRPr sz="2150">
              <a:latin typeface="Arial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99720" y="1752600"/>
            <a:ext cx="3205480" cy="902969"/>
            <a:chOff x="299720" y="1752600"/>
            <a:chExt cx="3205480" cy="902969"/>
          </a:xfrm>
        </p:grpSpPr>
        <p:sp>
          <p:nvSpPr>
            <p:cNvPr id="30" name="object 30"/>
            <p:cNvSpPr/>
            <p:nvPr/>
          </p:nvSpPr>
          <p:spPr>
            <a:xfrm>
              <a:off x="2594609" y="2209800"/>
              <a:ext cx="788670" cy="0"/>
            </a:xfrm>
            <a:custGeom>
              <a:avLst/>
              <a:gdLst/>
              <a:ahLst/>
              <a:cxnLst/>
              <a:rect l="l" t="t" r="r" b="b"/>
              <a:pathLst>
                <a:path w="788670">
                  <a:moveTo>
                    <a:pt x="0" y="0"/>
                  </a:moveTo>
                  <a:lnTo>
                    <a:pt x="788669" y="0"/>
                  </a:lnTo>
                </a:path>
              </a:pathLst>
            </a:custGeom>
            <a:ln w="50800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75920" y="1828799"/>
              <a:ext cx="3129280" cy="820419"/>
            </a:xfrm>
            <a:custGeom>
              <a:avLst/>
              <a:gdLst/>
              <a:ahLst/>
              <a:cxnLst/>
              <a:rect l="l" t="t" r="r" b="b"/>
              <a:pathLst>
                <a:path w="3129279" h="820419">
                  <a:moveTo>
                    <a:pt x="2296160" y="0"/>
                  </a:moveTo>
                  <a:lnTo>
                    <a:pt x="0" y="0"/>
                  </a:lnTo>
                  <a:lnTo>
                    <a:pt x="0" y="744220"/>
                  </a:lnTo>
                  <a:lnTo>
                    <a:pt x="0" y="820420"/>
                  </a:lnTo>
                  <a:lnTo>
                    <a:pt x="2296160" y="820420"/>
                  </a:lnTo>
                  <a:lnTo>
                    <a:pt x="2296160" y="744220"/>
                  </a:lnTo>
                  <a:lnTo>
                    <a:pt x="2296160" y="0"/>
                  </a:lnTo>
                  <a:close/>
                </a:path>
                <a:path w="3129279" h="820419">
                  <a:moveTo>
                    <a:pt x="3129280" y="381000"/>
                  </a:moveTo>
                  <a:lnTo>
                    <a:pt x="2976880" y="304800"/>
                  </a:lnTo>
                  <a:lnTo>
                    <a:pt x="2976880" y="457200"/>
                  </a:lnTo>
                  <a:lnTo>
                    <a:pt x="3129280" y="38100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75920" y="1828800"/>
              <a:ext cx="2296160" cy="820419"/>
            </a:xfrm>
            <a:custGeom>
              <a:avLst/>
              <a:gdLst/>
              <a:ahLst/>
              <a:cxnLst/>
              <a:rect l="l" t="t" r="r" b="b"/>
              <a:pathLst>
                <a:path w="2296160" h="820419">
                  <a:moveTo>
                    <a:pt x="1148080" y="820420"/>
                  </a:moveTo>
                  <a:lnTo>
                    <a:pt x="0" y="820420"/>
                  </a:lnTo>
                  <a:lnTo>
                    <a:pt x="0" y="0"/>
                  </a:lnTo>
                  <a:lnTo>
                    <a:pt x="2296160" y="0"/>
                  </a:lnTo>
                  <a:lnTo>
                    <a:pt x="2296160" y="820420"/>
                  </a:lnTo>
                  <a:lnTo>
                    <a:pt x="1148080" y="820420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99720" y="1752600"/>
              <a:ext cx="2294890" cy="820419"/>
            </a:xfrm>
            <a:custGeom>
              <a:avLst/>
              <a:gdLst/>
              <a:ahLst/>
              <a:cxnLst/>
              <a:rect l="l" t="t" r="r" b="b"/>
              <a:pathLst>
                <a:path w="2294890" h="820419">
                  <a:moveTo>
                    <a:pt x="2294890" y="0"/>
                  </a:moveTo>
                  <a:lnTo>
                    <a:pt x="0" y="0"/>
                  </a:lnTo>
                  <a:lnTo>
                    <a:pt x="0" y="820420"/>
                  </a:lnTo>
                  <a:lnTo>
                    <a:pt x="2294890" y="820420"/>
                  </a:lnTo>
                  <a:close/>
                </a:path>
              </a:pathLst>
            </a:custGeom>
            <a:solidFill>
              <a:srgbClr val="BFFD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299720" y="1752600"/>
            <a:ext cx="2294890" cy="820419"/>
          </a:xfrm>
          <a:prstGeom prst="rect">
            <a:avLst/>
          </a:prstGeom>
          <a:ln w="12579">
            <a:solidFill>
              <a:srgbClr val="33001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97155" marR="91440" indent="728980">
              <a:lnSpc>
                <a:spcPct val="100000"/>
              </a:lnSpc>
              <a:spcBef>
                <a:spcPts val="350"/>
              </a:spcBef>
            </a:pP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Sole  P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r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o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pr</a:t>
            </a:r>
            <a:r>
              <a:rPr sz="2400" b="1" spc="10" dirty="0">
                <a:solidFill>
                  <a:srgbClr val="00269E"/>
                </a:solidFill>
                <a:latin typeface="Arial"/>
                <a:cs typeface="Arial"/>
              </a:rPr>
              <a:t>i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e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to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r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s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h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ip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66700" y="3468370"/>
            <a:ext cx="3162300" cy="537210"/>
            <a:chOff x="266700" y="3468370"/>
            <a:chExt cx="3162300" cy="537210"/>
          </a:xfrm>
        </p:grpSpPr>
        <p:sp>
          <p:nvSpPr>
            <p:cNvPr id="36" name="object 36"/>
            <p:cNvSpPr/>
            <p:nvPr/>
          </p:nvSpPr>
          <p:spPr>
            <a:xfrm>
              <a:off x="2561589" y="3733800"/>
              <a:ext cx="745490" cy="0"/>
            </a:xfrm>
            <a:custGeom>
              <a:avLst/>
              <a:gdLst/>
              <a:ahLst/>
              <a:cxnLst/>
              <a:rect l="l" t="t" r="r" b="b"/>
              <a:pathLst>
                <a:path w="745489">
                  <a:moveTo>
                    <a:pt x="0" y="0"/>
                  </a:moveTo>
                  <a:lnTo>
                    <a:pt x="745489" y="0"/>
                  </a:lnTo>
                </a:path>
              </a:pathLst>
            </a:custGeom>
            <a:ln w="50800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42900" y="3544582"/>
              <a:ext cx="3086100" cy="454659"/>
            </a:xfrm>
            <a:custGeom>
              <a:avLst/>
              <a:gdLst/>
              <a:ahLst/>
              <a:cxnLst/>
              <a:rect l="l" t="t" r="r" b="b"/>
              <a:pathLst>
                <a:path w="3086100" h="454660">
                  <a:moveTo>
                    <a:pt x="2296160" y="0"/>
                  </a:moveTo>
                  <a:lnTo>
                    <a:pt x="0" y="0"/>
                  </a:lnTo>
                  <a:lnTo>
                    <a:pt x="0" y="378447"/>
                  </a:lnTo>
                  <a:lnTo>
                    <a:pt x="0" y="454647"/>
                  </a:lnTo>
                  <a:lnTo>
                    <a:pt x="2296160" y="454647"/>
                  </a:lnTo>
                  <a:lnTo>
                    <a:pt x="2296160" y="378447"/>
                  </a:lnTo>
                  <a:lnTo>
                    <a:pt x="2296160" y="0"/>
                  </a:lnTo>
                  <a:close/>
                </a:path>
                <a:path w="3086100" h="454660">
                  <a:moveTo>
                    <a:pt x="3086100" y="189217"/>
                  </a:moveTo>
                  <a:lnTo>
                    <a:pt x="2933700" y="113017"/>
                  </a:lnTo>
                  <a:lnTo>
                    <a:pt x="2933700" y="265417"/>
                  </a:lnTo>
                  <a:lnTo>
                    <a:pt x="3086100" y="189217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42900" y="3544570"/>
              <a:ext cx="2296160" cy="454659"/>
            </a:xfrm>
            <a:custGeom>
              <a:avLst/>
              <a:gdLst/>
              <a:ahLst/>
              <a:cxnLst/>
              <a:rect l="l" t="t" r="r" b="b"/>
              <a:pathLst>
                <a:path w="2296160" h="454660">
                  <a:moveTo>
                    <a:pt x="1148080" y="454659"/>
                  </a:moveTo>
                  <a:lnTo>
                    <a:pt x="0" y="454659"/>
                  </a:lnTo>
                  <a:lnTo>
                    <a:pt x="0" y="0"/>
                  </a:lnTo>
                  <a:lnTo>
                    <a:pt x="2296160" y="0"/>
                  </a:lnTo>
                  <a:lnTo>
                    <a:pt x="2296160" y="454659"/>
                  </a:lnTo>
                  <a:lnTo>
                    <a:pt x="1148080" y="45465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66700" y="3468370"/>
              <a:ext cx="2294890" cy="454659"/>
            </a:xfrm>
            <a:custGeom>
              <a:avLst/>
              <a:gdLst/>
              <a:ahLst/>
              <a:cxnLst/>
              <a:rect l="l" t="t" r="r" b="b"/>
              <a:pathLst>
                <a:path w="2294890" h="454660">
                  <a:moveTo>
                    <a:pt x="2294890" y="0"/>
                  </a:moveTo>
                  <a:lnTo>
                    <a:pt x="0" y="0"/>
                  </a:lnTo>
                  <a:lnTo>
                    <a:pt x="0" y="454659"/>
                  </a:lnTo>
                  <a:lnTo>
                    <a:pt x="2294890" y="454659"/>
                  </a:lnTo>
                  <a:close/>
                </a:path>
              </a:pathLst>
            </a:custGeom>
            <a:solidFill>
              <a:srgbClr val="BFFD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266700" y="3468370"/>
            <a:ext cx="2294890" cy="454659"/>
          </a:xfrm>
          <a:prstGeom prst="rect">
            <a:avLst/>
          </a:prstGeom>
          <a:ln w="12579">
            <a:solidFill>
              <a:srgbClr val="33001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300990">
              <a:lnSpc>
                <a:spcPct val="100000"/>
              </a:lnSpc>
              <a:spcBef>
                <a:spcPts val="350"/>
              </a:spcBef>
            </a:pP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Partnership</a:t>
            </a:r>
            <a:endParaRPr sz="24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3449320" y="4982209"/>
            <a:ext cx="5532120" cy="1441450"/>
          </a:xfrm>
          <a:custGeom>
            <a:avLst/>
            <a:gdLst/>
            <a:ahLst/>
            <a:cxnLst/>
            <a:rect l="l" t="t" r="r" b="b"/>
            <a:pathLst>
              <a:path w="5532120" h="1441450">
                <a:moveTo>
                  <a:pt x="5532120" y="0"/>
                </a:moveTo>
                <a:lnTo>
                  <a:pt x="0" y="0"/>
                </a:lnTo>
                <a:lnTo>
                  <a:pt x="0" y="1441449"/>
                </a:lnTo>
                <a:lnTo>
                  <a:pt x="5532120" y="1441449"/>
                </a:lnTo>
                <a:lnTo>
                  <a:pt x="55321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3493770" y="4911598"/>
            <a:ext cx="3021330" cy="110337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3355" marR="5715" indent="-173990">
              <a:lnSpc>
                <a:spcPct val="110300"/>
              </a:lnSpc>
              <a:spcBef>
                <a:spcPts val="90"/>
              </a:spcBef>
              <a:tabLst>
                <a:tab pos="2851785" algn="l"/>
              </a:tabLst>
            </a:pPr>
            <a:r>
              <a:rPr lang="en-US" sz="2150" b="1" spc="35" dirty="0" smtClean="0">
                <a:solidFill>
                  <a:srgbClr val="00007F"/>
                </a:solidFill>
                <a:latin typeface="Arial"/>
                <a:cs typeface="Arial"/>
              </a:rPr>
              <a:t>Stockholder</a:t>
            </a:r>
            <a:r>
              <a:rPr sz="2150" b="1" spc="35" dirty="0" smtClean="0">
                <a:solidFill>
                  <a:srgbClr val="00007F"/>
                </a:solidFill>
                <a:latin typeface="Arial"/>
                <a:cs typeface="Arial"/>
              </a:rPr>
              <a:t>s' </a:t>
            </a:r>
            <a:r>
              <a:rPr sz="2150" b="1" spc="55" dirty="0" smtClean="0">
                <a:solidFill>
                  <a:srgbClr val="00007F"/>
                </a:solidFill>
                <a:latin typeface="Arial"/>
                <a:cs typeface="Arial"/>
              </a:rPr>
              <a:t>equity  </a:t>
            </a:r>
            <a:r>
              <a:rPr sz="2150" b="1" spc="-30" dirty="0">
                <a:solidFill>
                  <a:srgbClr val="00007F"/>
                </a:solidFill>
                <a:latin typeface="Arial"/>
                <a:cs typeface="Arial"/>
              </a:rPr>
              <a:t>C</a:t>
            </a:r>
            <a:r>
              <a:rPr sz="2150" b="1" spc="160" dirty="0">
                <a:solidFill>
                  <a:srgbClr val="00007F"/>
                </a:solidFill>
                <a:latin typeface="Arial"/>
                <a:cs typeface="Arial"/>
              </a:rPr>
              <a:t>a</a:t>
            </a:r>
            <a:r>
              <a:rPr sz="2150" b="1" spc="45" dirty="0">
                <a:solidFill>
                  <a:srgbClr val="00007F"/>
                </a:solidFill>
                <a:latin typeface="Arial"/>
                <a:cs typeface="Arial"/>
              </a:rPr>
              <a:t>p</a:t>
            </a:r>
            <a:r>
              <a:rPr sz="2150" b="1" spc="70" dirty="0">
                <a:solidFill>
                  <a:srgbClr val="00007F"/>
                </a:solidFill>
                <a:latin typeface="Arial"/>
                <a:cs typeface="Arial"/>
              </a:rPr>
              <a:t>i</a:t>
            </a:r>
            <a:r>
              <a:rPr sz="2150" b="1" spc="-30" dirty="0">
                <a:solidFill>
                  <a:srgbClr val="00007F"/>
                </a:solidFill>
                <a:latin typeface="Arial"/>
                <a:cs typeface="Arial"/>
              </a:rPr>
              <a:t>t</a:t>
            </a:r>
            <a:r>
              <a:rPr sz="2150" b="1" spc="160" dirty="0">
                <a:solidFill>
                  <a:srgbClr val="00007F"/>
                </a:solidFill>
                <a:latin typeface="Arial"/>
                <a:cs typeface="Arial"/>
              </a:rPr>
              <a:t>a</a:t>
            </a:r>
            <a:r>
              <a:rPr sz="2150" b="1" spc="15" dirty="0">
                <a:solidFill>
                  <a:srgbClr val="00007F"/>
                </a:solidFill>
                <a:latin typeface="Arial"/>
                <a:cs typeface="Arial"/>
              </a:rPr>
              <a:t>l</a:t>
            </a:r>
            <a:r>
              <a:rPr sz="2150" b="1" spc="145" dirty="0">
                <a:solidFill>
                  <a:srgbClr val="00007F"/>
                </a:solidFill>
                <a:latin typeface="Arial"/>
                <a:cs typeface="Arial"/>
              </a:rPr>
              <a:t> </a:t>
            </a:r>
            <a:r>
              <a:rPr sz="2150" b="1" spc="-175" dirty="0">
                <a:solidFill>
                  <a:srgbClr val="00007F"/>
                </a:solidFill>
                <a:latin typeface="Arial"/>
                <a:cs typeface="Arial"/>
              </a:rPr>
              <a:t>s</a:t>
            </a:r>
            <a:r>
              <a:rPr sz="2150" b="1" spc="-40" dirty="0">
                <a:solidFill>
                  <a:srgbClr val="00007F"/>
                </a:solidFill>
                <a:latin typeface="Arial"/>
                <a:cs typeface="Arial"/>
              </a:rPr>
              <a:t>t</a:t>
            </a:r>
            <a:r>
              <a:rPr sz="2150" b="1" spc="35" dirty="0">
                <a:solidFill>
                  <a:srgbClr val="00007F"/>
                </a:solidFill>
                <a:latin typeface="Arial"/>
                <a:cs typeface="Arial"/>
              </a:rPr>
              <a:t>o</a:t>
            </a:r>
            <a:r>
              <a:rPr sz="2150" b="1" dirty="0">
                <a:solidFill>
                  <a:srgbClr val="00007F"/>
                </a:solidFill>
                <a:latin typeface="Arial"/>
                <a:cs typeface="Arial"/>
              </a:rPr>
              <a:t>c</a:t>
            </a:r>
            <a:r>
              <a:rPr sz="2150" b="1" spc="30" dirty="0">
                <a:solidFill>
                  <a:srgbClr val="00007F"/>
                </a:solidFill>
                <a:latin typeface="Arial"/>
                <a:cs typeface="Arial"/>
              </a:rPr>
              <a:t>k</a:t>
            </a:r>
            <a:r>
              <a:rPr sz="2150" b="1" dirty="0">
                <a:solidFill>
                  <a:srgbClr val="00007F"/>
                </a:solidFill>
                <a:latin typeface="Arial"/>
                <a:cs typeface="Arial"/>
              </a:rPr>
              <a:t>	</a:t>
            </a:r>
            <a:r>
              <a:rPr sz="2150" b="1" spc="20" dirty="0">
                <a:solidFill>
                  <a:srgbClr val="00007F"/>
                </a:solidFill>
                <a:latin typeface="Arial"/>
                <a:cs typeface="Arial"/>
              </a:rPr>
              <a:t>$  </a:t>
            </a:r>
            <a:r>
              <a:rPr sz="2150" b="1" spc="70" dirty="0">
                <a:solidFill>
                  <a:srgbClr val="00007F"/>
                </a:solidFill>
                <a:latin typeface="Arial"/>
                <a:cs typeface="Arial"/>
              </a:rPr>
              <a:t>Retained</a:t>
            </a:r>
            <a:r>
              <a:rPr sz="2150" b="1" spc="90" dirty="0">
                <a:solidFill>
                  <a:srgbClr val="00007F"/>
                </a:solidFill>
                <a:latin typeface="Arial"/>
                <a:cs typeface="Arial"/>
              </a:rPr>
              <a:t> </a:t>
            </a:r>
            <a:r>
              <a:rPr sz="2150" b="1" spc="70" dirty="0">
                <a:solidFill>
                  <a:srgbClr val="00007F"/>
                </a:solidFill>
                <a:latin typeface="Arial"/>
                <a:cs typeface="Arial"/>
              </a:rPr>
              <a:t>earnings</a:t>
            </a:r>
            <a:endParaRPr sz="2150" dirty="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757669" y="5271008"/>
            <a:ext cx="708660" cy="749300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65"/>
              </a:spcBef>
            </a:pPr>
            <a:r>
              <a:rPr sz="2150" b="1" spc="-10" dirty="0">
                <a:solidFill>
                  <a:srgbClr val="00007F"/>
                </a:solidFill>
                <a:latin typeface="Arial"/>
                <a:cs typeface="Arial"/>
              </a:rPr>
              <a:t>7</a:t>
            </a:r>
            <a:r>
              <a:rPr sz="2150" b="1" spc="80" dirty="0">
                <a:solidFill>
                  <a:srgbClr val="00007F"/>
                </a:solidFill>
                <a:latin typeface="Arial"/>
                <a:cs typeface="Arial"/>
              </a:rPr>
              <a:t>,</a:t>
            </a:r>
            <a:r>
              <a:rPr sz="2150" b="1" spc="-10" dirty="0">
                <a:solidFill>
                  <a:srgbClr val="00007F"/>
                </a:solidFill>
                <a:latin typeface="Arial"/>
                <a:cs typeface="Arial"/>
              </a:rPr>
              <a:t>00</a:t>
            </a:r>
            <a:r>
              <a:rPr sz="2150" b="1" spc="3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endParaRPr sz="21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r>
              <a:rPr sz="2150" b="1" spc="-10" dirty="0">
                <a:solidFill>
                  <a:srgbClr val="00007F"/>
                </a:solidFill>
                <a:latin typeface="Arial"/>
                <a:cs typeface="Arial"/>
              </a:rPr>
              <a:t>1</a:t>
            </a:r>
            <a:r>
              <a:rPr sz="2150" b="1" spc="80" dirty="0">
                <a:solidFill>
                  <a:srgbClr val="00007F"/>
                </a:solidFill>
                <a:latin typeface="Arial"/>
                <a:cs typeface="Arial"/>
              </a:rPr>
              <a:t>,</a:t>
            </a:r>
            <a:r>
              <a:rPr sz="2150" b="1" spc="-10" dirty="0">
                <a:solidFill>
                  <a:srgbClr val="00007F"/>
                </a:solidFill>
                <a:latin typeface="Arial"/>
                <a:cs typeface="Arial"/>
              </a:rPr>
              <a:t>00</a:t>
            </a:r>
            <a:r>
              <a:rPr sz="2150" b="1" spc="3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endParaRPr sz="215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841515" y="6023609"/>
            <a:ext cx="5010785" cy="3562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3888740" algn="l"/>
                <a:tab pos="4298950" algn="l"/>
              </a:tabLst>
            </a:pPr>
            <a:r>
              <a:rPr sz="2150" b="1" spc="35" dirty="0">
                <a:solidFill>
                  <a:srgbClr val="00007F"/>
                </a:solidFill>
                <a:latin typeface="Arial"/>
                <a:cs typeface="Arial"/>
              </a:rPr>
              <a:t>T</a:t>
            </a:r>
            <a:r>
              <a:rPr sz="2150" b="1" spc="45" dirty="0">
                <a:solidFill>
                  <a:srgbClr val="00007F"/>
                </a:solidFill>
                <a:latin typeface="Arial"/>
                <a:cs typeface="Arial"/>
              </a:rPr>
              <a:t>o</a:t>
            </a:r>
            <a:r>
              <a:rPr sz="2150" b="1" spc="-40" dirty="0">
                <a:solidFill>
                  <a:srgbClr val="00007F"/>
                </a:solidFill>
                <a:latin typeface="Arial"/>
                <a:cs typeface="Arial"/>
              </a:rPr>
              <a:t>t</a:t>
            </a:r>
            <a:r>
              <a:rPr sz="2150" b="1" spc="150" dirty="0">
                <a:solidFill>
                  <a:srgbClr val="00007F"/>
                </a:solidFill>
                <a:latin typeface="Arial"/>
                <a:cs typeface="Arial"/>
              </a:rPr>
              <a:t>a</a:t>
            </a:r>
            <a:r>
              <a:rPr sz="2150" b="1" spc="15" dirty="0">
                <a:solidFill>
                  <a:srgbClr val="00007F"/>
                </a:solidFill>
                <a:latin typeface="Arial"/>
                <a:cs typeface="Arial"/>
              </a:rPr>
              <a:t>l</a:t>
            </a:r>
            <a:r>
              <a:rPr sz="2150" b="1" spc="155" dirty="0">
                <a:solidFill>
                  <a:srgbClr val="00007F"/>
                </a:solidFill>
                <a:latin typeface="Arial"/>
                <a:cs typeface="Arial"/>
              </a:rPr>
              <a:t> </a:t>
            </a:r>
            <a:r>
              <a:rPr sz="2150" b="1" spc="-185" dirty="0">
                <a:solidFill>
                  <a:srgbClr val="00007F"/>
                </a:solidFill>
                <a:latin typeface="Arial"/>
                <a:cs typeface="Arial"/>
              </a:rPr>
              <a:t>s</a:t>
            </a:r>
            <a:r>
              <a:rPr sz="2150" b="1" spc="-30" dirty="0">
                <a:solidFill>
                  <a:srgbClr val="00007F"/>
                </a:solidFill>
                <a:latin typeface="Arial"/>
                <a:cs typeface="Arial"/>
              </a:rPr>
              <a:t>t</a:t>
            </a:r>
            <a:r>
              <a:rPr sz="2150" b="1" spc="45" dirty="0">
                <a:solidFill>
                  <a:srgbClr val="00007F"/>
                </a:solidFill>
                <a:latin typeface="Arial"/>
                <a:cs typeface="Arial"/>
              </a:rPr>
              <a:t>o</a:t>
            </a:r>
            <a:r>
              <a:rPr sz="2150" b="1" spc="-10" dirty="0">
                <a:solidFill>
                  <a:srgbClr val="00007F"/>
                </a:solidFill>
                <a:latin typeface="Arial"/>
                <a:cs typeface="Arial"/>
              </a:rPr>
              <a:t>ck</a:t>
            </a:r>
            <a:r>
              <a:rPr sz="2150" b="1" spc="45" dirty="0">
                <a:solidFill>
                  <a:srgbClr val="00007F"/>
                </a:solidFill>
                <a:latin typeface="Arial"/>
                <a:cs typeface="Arial"/>
              </a:rPr>
              <a:t>ho</a:t>
            </a:r>
            <a:r>
              <a:rPr sz="2150" b="1" spc="80" dirty="0">
                <a:solidFill>
                  <a:srgbClr val="00007F"/>
                </a:solidFill>
                <a:latin typeface="Arial"/>
                <a:cs typeface="Arial"/>
              </a:rPr>
              <a:t>l</a:t>
            </a:r>
            <a:r>
              <a:rPr sz="2150" b="1" spc="35" dirty="0">
                <a:solidFill>
                  <a:srgbClr val="00007F"/>
                </a:solidFill>
                <a:latin typeface="Arial"/>
                <a:cs typeface="Arial"/>
              </a:rPr>
              <a:t>d</a:t>
            </a:r>
            <a:r>
              <a:rPr sz="2150" b="1" spc="160" dirty="0">
                <a:solidFill>
                  <a:srgbClr val="00007F"/>
                </a:solidFill>
                <a:latin typeface="Arial"/>
                <a:cs typeface="Arial"/>
              </a:rPr>
              <a:t>e</a:t>
            </a:r>
            <a:r>
              <a:rPr sz="2150" b="1" spc="15" dirty="0">
                <a:solidFill>
                  <a:srgbClr val="00007F"/>
                </a:solidFill>
                <a:latin typeface="Arial"/>
                <a:cs typeface="Arial"/>
              </a:rPr>
              <a:t>r</a:t>
            </a:r>
            <a:r>
              <a:rPr sz="2150" b="1" spc="-175" dirty="0">
                <a:solidFill>
                  <a:srgbClr val="00007F"/>
                </a:solidFill>
                <a:latin typeface="Arial"/>
                <a:cs typeface="Arial"/>
              </a:rPr>
              <a:t>s</a:t>
            </a:r>
            <a:r>
              <a:rPr sz="2150" b="1" spc="10" dirty="0">
                <a:solidFill>
                  <a:srgbClr val="00007F"/>
                </a:solidFill>
                <a:latin typeface="Arial"/>
                <a:cs typeface="Arial"/>
              </a:rPr>
              <a:t>'</a:t>
            </a:r>
            <a:r>
              <a:rPr sz="2150" b="1" spc="65" dirty="0">
                <a:solidFill>
                  <a:srgbClr val="00007F"/>
                </a:solidFill>
                <a:latin typeface="Arial"/>
                <a:cs typeface="Arial"/>
              </a:rPr>
              <a:t> </a:t>
            </a:r>
            <a:r>
              <a:rPr sz="2150" b="1" spc="150" dirty="0">
                <a:solidFill>
                  <a:srgbClr val="00007F"/>
                </a:solidFill>
                <a:latin typeface="Arial"/>
                <a:cs typeface="Arial"/>
              </a:rPr>
              <a:t>e</a:t>
            </a:r>
            <a:r>
              <a:rPr sz="2150" b="1" spc="45" dirty="0">
                <a:solidFill>
                  <a:srgbClr val="00007F"/>
                </a:solidFill>
                <a:latin typeface="Arial"/>
                <a:cs typeface="Arial"/>
              </a:rPr>
              <a:t>qu</a:t>
            </a:r>
            <a:r>
              <a:rPr sz="2150" b="1" spc="80" dirty="0">
                <a:solidFill>
                  <a:srgbClr val="00007F"/>
                </a:solidFill>
                <a:latin typeface="Arial"/>
                <a:cs typeface="Arial"/>
              </a:rPr>
              <a:t>i</a:t>
            </a:r>
            <a:r>
              <a:rPr sz="2150" b="1" spc="-40" dirty="0">
                <a:solidFill>
                  <a:srgbClr val="00007F"/>
                </a:solidFill>
                <a:latin typeface="Arial"/>
                <a:cs typeface="Arial"/>
              </a:rPr>
              <a:t>t</a:t>
            </a:r>
            <a:r>
              <a:rPr sz="2150" b="1" spc="30" dirty="0">
                <a:solidFill>
                  <a:srgbClr val="00007F"/>
                </a:solidFill>
                <a:latin typeface="Arial"/>
                <a:cs typeface="Arial"/>
              </a:rPr>
              <a:t>y</a:t>
            </a:r>
            <a:r>
              <a:rPr sz="2150" b="1" dirty="0">
                <a:solidFill>
                  <a:srgbClr val="00007F"/>
                </a:solidFill>
                <a:latin typeface="Arial"/>
                <a:cs typeface="Arial"/>
              </a:rPr>
              <a:t>	</a:t>
            </a:r>
            <a:r>
              <a:rPr sz="2150" b="1" spc="30" dirty="0">
                <a:solidFill>
                  <a:srgbClr val="00007F"/>
                </a:solidFill>
                <a:latin typeface="Arial"/>
                <a:cs typeface="Arial"/>
              </a:rPr>
              <a:t>$</a:t>
            </a:r>
            <a:r>
              <a:rPr sz="2150" b="1" dirty="0">
                <a:solidFill>
                  <a:srgbClr val="00007F"/>
                </a:solidFill>
                <a:latin typeface="Arial"/>
                <a:cs typeface="Arial"/>
              </a:rPr>
              <a:t>	8</a:t>
            </a:r>
            <a:r>
              <a:rPr sz="2150" b="1" spc="80" dirty="0">
                <a:solidFill>
                  <a:srgbClr val="00007F"/>
                </a:solidFill>
                <a:latin typeface="Arial"/>
                <a:cs typeface="Arial"/>
              </a:rPr>
              <a:t>,</a:t>
            </a:r>
            <a:r>
              <a:rPr sz="2150" b="1" spc="-1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r>
              <a:rPr sz="2150" b="1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r>
              <a:rPr sz="2150" b="1" spc="30" dirty="0">
                <a:solidFill>
                  <a:srgbClr val="00007F"/>
                </a:solidFill>
                <a:latin typeface="Arial"/>
                <a:cs typeface="Arial"/>
              </a:rPr>
              <a:t>0</a:t>
            </a:r>
            <a:endParaRPr sz="2150">
              <a:latin typeface="Arial"/>
              <a:cs typeface="Arial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328929" y="4960620"/>
            <a:ext cx="8652510" cy="1463040"/>
            <a:chOff x="328929" y="4960620"/>
            <a:chExt cx="8652510" cy="1463040"/>
          </a:xfrm>
        </p:grpSpPr>
        <p:sp>
          <p:nvSpPr>
            <p:cNvPr id="46" name="object 46"/>
            <p:cNvSpPr/>
            <p:nvPr/>
          </p:nvSpPr>
          <p:spPr>
            <a:xfrm>
              <a:off x="3429000" y="4960619"/>
              <a:ext cx="5552440" cy="20320"/>
            </a:xfrm>
            <a:custGeom>
              <a:avLst/>
              <a:gdLst/>
              <a:ahLst/>
              <a:cxnLst/>
              <a:rect l="l" t="t" r="r" b="b"/>
              <a:pathLst>
                <a:path w="5552440" h="20320">
                  <a:moveTo>
                    <a:pt x="43180" y="0"/>
                  </a:moveTo>
                  <a:lnTo>
                    <a:pt x="0" y="0"/>
                  </a:lnTo>
                  <a:lnTo>
                    <a:pt x="0" y="20320"/>
                  </a:lnTo>
                  <a:lnTo>
                    <a:pt x="43180" y="20320"/>
                  </a:lnTo>
                  <a:lnTo>
                    <a:pt x="43180" y="0"/>
                  </a:lnTo>
                  <a:close/>
                </a:path>
                <a:path w="5552440" h="20320">
                  <a:moveTo>
                    <a:pt x="1426197" y="0"/>
                  </a:moveTo>
                  <a:lnTo>
                    <a:pt x="1383030" y="0"/>
                  </a:lnTo>
                  <a:lnTo>
                    <a:pt x="1383030" y="20320"/>
                  </a:lnTo>
                  <a:lnTo>
                    <a:pt x="1426197" y="20320"/>
                  </a:lnTo>
                  <a:lnTo>
                    <a:pt x="1426197" y="0"/>
                  </a:lnTo>
                  <a:close/>
                </a:path>
                <a:path w="5552440" h="20320">
                  <a:moveTo>
                    <a:pt x="2809240" y="0"/>
                  </a:moveTo>
                  <a:lnTo>
                    <a:pt x="2766060" y="0"/>
                  </a:lnTo>
                  <a:lnTo>
                    <a:pt x="2766060" y="20320"/>
                  </a:lnTo>
                  <a:lnTo>
                    <a:pt x="2809240" y="20320"/>
                  </a:lnTo>
                  <a:lnTo>
                    <a:pt x="2809240" y="0"/>
                  </a:lnTo>
                  <a:close/>
                </a:path>
                <a:path w="5552440" h="20320">
                  <a:moveTo>
                    <a:pt x="4192270" y="0"/>
                  </a:moveTo>
                  <a:lnTo>
                    <a:pt x="4149090" y="0"/>
                  </a:lnTo>
                  <a:lnTo>
                    <a:pt x="4149090" y="20320"/>
                  </a:lnTo>
                  <a:lnTo>
                    <a:pt x="4192270" y="20320"/>
                  </a:lnTo>
                  <a:lnTo>
                    <a:pt x="4192270" y="0"/>
                  </a:lnTo>
                  <a:close/>
                </a:path>
                <a:path w="5552440" h="20320">
                  <a:moveTo>
                    <a:pt x="5552440" y="1270"/>
                  </a:moveTo>
                  <a:lnTo>
                    <a:pt x="5532120" y="1270"/>
                  </a:lnTo>
                  <a:lnTo>
                    <a:pt x="5532120" y="20320"/>
                  </a:lnTo>
                  <a:lnTo>
                    <a:pt x="5552440" y="20320"/>
                  </a:lnTo>
                  <a:lnTo>
                    <a:pt x="5552440" y="127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195059" y="6042660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>
                  <a:moveTo>
                    <a:pt x="0" y="0"/>
                  </a:moveTo>
                  <a:lnTo>
                    <a:pt x="14046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195059" y="6041390"/>
              <a:ext cx="1426210" cy="43180"/>
            </a:xfrm>
            <a:custGeom>
              <a:avLst/>
              <a:gdLst/>
              <a:ahLst/>
              <a:cxnLst/>
              <a:rect l="l" t="t" r="r" b="b"/>
              <a:pathLst>
                <a:path w="1426209" h="43179">
                  <a:moveTo>
                    <a:pt x="1426210" y="0"/>
                  </a:moveTo>
                  <a:lnTo>
                    <a:pt x="0" y="0"/>
                  </a:lnTo>
                  <a:lnTo>
                    <a:pt x="0" y="43180"/>
                  </a:lnTo>
                  <a:lnTo>
                    <a:pt x="1426210" y="43180"/>
                  </a:lnTo>
                  <a:lnTo>
                    <a:pt x="142621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623819" y="5715000"/>
              <a:ext cx="683260" cy="0"/>
            </a:xfrm>
            <a:custGeom>
              <a:avLst/>
              <a:gdLst/>
              <a:ahLst/>
              <a:cxnLst/>
              <a:rect l="l" t="t" r="r" b="b"/>
              <a:pathLst>
                <a:path w="683260">
                  <a:moveTo>
                    <a:pt x="0" y="0"/>
                  </a:moveTo>
                  <a:lnTo>
                    <a:pt x="683259" y="0"/>
                  </a:lnTo>
                </a:path>
              </a:pathLst>
            </a:custGeom>
            <a:ln w="50800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05130" y="5524500"/>
              <a:ext cx="3023870" cy="454659"/>
            </a:xfrm>
            <a:custGeom>
              <a:avLst/>
              <a:gdLst/>
              <a:ahLst/>
              <a:cxnLst/>
              <a:rect l="l" t="t" r="r" b="b"/>
              <a:pathLst>
                <a:path w="3023870" h="454660">
                  <a:moveTo>
                    <a:pt x="2294890" y="0"/>
                  </a:moveTo>
                  <a:lnTo>
                    <a:pt x="0" y="0"/>
                  </a:lnTo>
                  <a:lnTo>
                    <a:pt x="0" y="378460"/>
                  </a:lnTo>
                  <a:lnTo>
                    <a:pt x="0" y="454660"/>
                  </a:lnTo>
                  <a:lnTo>
                    <a:pt x="2294890" y="454660"/>
                  </a:lnTo>
                  <a:lnTo>
                    <a:pt x="2294890" y="378460"/>
                  </a:lnTo>
                  <a:lnTo>
                    <a:pt x="2294890" y="0"/>
                  </a:lnTo>
                  <a:close/>
                </a:path>
                <a:path w="3023870" h="454660">
                  <a:moveTo>
                    <a:pt x="3023870" y="190500"/>
                  </a:moveTo>
                  <a:lnTo>
                    <a:pt x="2871470" y="114300"/>
                  </a:lnTo>
                  <a:lnTo>
                    <a:pt x="2871470" y="266700"/>
                  </a:lnTo>
                  <a:lnTo>
                    <a:pt x="3023870" y="19050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05129" y="5524500"/>
              <a:ext cx="2294890" cy="454659"/>
            </a:xfrm>
            <a:custGeom>
              <a:avLst/>
              <a:gdLst/>
              <a:ahLst/>
              <a:cxnLst/>
              <a:rect l="l" t="t" r="r" b="b"/>
              <a:pathLst>
                <a:path w="2294890" h="454660">
                  <a:moveTo>
                    <a:pt x="1148080" y="454659"/>
                  </a:moveTo>
                  <a:lnTo>
                    <a:pt x="0" y="454659"/>
                  </a:lnTo>
                  <a:lnTo>
                    <a:pt x="0" y="0"/>
                  </a:lnTo>
                  <a:lnTo>
                    <a:pt x="2294890" y="0"/>
                  </a:lnTo>
                  <a:lnTo>
                    <a:pt x="2294890" y="454659"/>
                  </a:lnTo>
                  <a:lnTo>
                    <a:pt x="1148080" y="454659"/>
                  </a:lnTo>
                  <a:close/>
                </a:path>
              </a:pathLst>
            </a:custGeom>
            <a:ln w="12579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28929" y="5448300"/>
              <a:ext cx="2294890" cy="454659"/>
            </a:xfrm>
            <a:custGeom>
              <a:avLst/>
              <a:gdLst/>
              <a:ahLst/>
              <a:cxnLst/>
              <a:rect l="l" t="t" r="r" b="b"/>
              <a:pathLst>
                <a:path w="2294890" h="454660">
                  <a:moveTo>
                    <a:pt x="2294890" y="0"/>
                  </a:moveTo>
                  <a:lnTo>
                    <a:pt x="0" y="0"/>
                  </a:lnTo>
                  <a:lnTo>
                    <a:pt x="0" y="454659"/>
                  </a:lnTo>
                  <a:lnTo>
                    <a:pt x="2294890" y="454659"/>
                  </a:lnTo>
                  <a:close/>
                </a:path>
              </a:pathLst>
            </a:custGeom>
            <a:solidFill>
              <a:srgbClr val="BFFD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328929" y="5448300"/>
            <a:ext cx="2294890" cy="454659"/>
          </a:xfrm>
          <a:prstGeom prst="rect">
            <a:avLst/>
          </a:prstGeom>
          <a:ln w="12579">
            <a:solidFill>
              <a:srgbClr val="33001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275590">
              <a:lnSpc>
                <a:spcPct val="100000"/>
              </a:lnSpc>
              <a:spcBef>
                <a:spcPts val="350"/>
              </a:spcBef>
            </a:pP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Corporation</a:t>
            </a:r>
            <a:endParaRPr sz="2400">
              <a:latin typeface="Arial"/>
              <a:cs typeface="Arial"/>
            </a:endParaRPr>
          </a:p>
        </p:txBody>
      </p:sp>
      <p:sp>
        <p:nvSpPr>
          <p:cNvPr id="54" name="object 5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blinds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8905" rIns="0" bIns="0" rtlCol="0">
            <a:spAutoFit/>
          </a:bodyPr>
          <a:lstStyle/>
          <a:p>
            <a:pPr marL="2829560" marR="174625" indent="-2661920">
              <a:lnSpc>
                <a:spcPts val="4079"/>
              </a:lnSpc>
              <a:spcBef>
                <a:spcPts val="1015"/>
              </a:spcBef>
            </a:pPr>
            <a:r>
              <a:rPr spc="-5" dirty="0"/>
              <a:t>The Use </a:t>
            </a:r>
            <a:r>
              <a:rPr dirty="0"/>
              <a:t>of </a:t>
            </a:r>
            <a:r>
              <a:rPr spc="-5" dirty="0"/>
              <a:t>Financial Statements</a:t>
            </a:r>
            <a:r>
              <a:rPr spc="-90" dirty="0"/>
              <a:t> </a:t>
            </a:r>
            <a:r>
              <a:rPr dirty="0"/>
              <a:t>by  </a:t>
            </a:r>
            <a:r>
              <a:rPr spc="-5" dirty="0"/>
              <a:t>Outsiders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779780" y="1803400"/>
            <a:ext cx="2037080" cy="1563370"/>
            <a:chOff x="779780" y="1803400"/>
            <a:chExt cx="2037080" cy="1563370"/>
          </a:xfrm>
        </p:grpSpPr>
        <p:sp>
          <p:nvSpPr>
            <p:cNvPr id="9" name="object 9"/>
            <p:cNvSpPr/>
            <p:nvPr/>
          </p:nvSpPr>
          <p:spPr>
            <a:xfrm>
              <a:off x="814070" y="2241550"/>
              <a:ext cx="1969770" cy="1084580"/>
            </a:xfrm>
            <a:custGeom>
              <a:avLst/>
              <a:gdLst/>
              <a:ahLst/>
              <a:cxnLst/>
              <a:rect l="l" t="t" r="r" b="b"/>
              <a:pathLst>
                <a:path w="1969770" h="1084579">
                  <a:moveTo>
                    <a:pt x="0" y="1084579"/>
                  </a:moveTo>
                  <a:lnTo>
                    <a:pt x="1969770" y="1084579"/>
                  </a:lnTo>
                  <a:lnTo>
                    <a:pt x="1969770" y="0"/>
                  </a:lnTo>
                  <a:lnTo>
                    <a:pt x="0" y="0"/>
                  </a:lnTo>
                  <a:lnTo>
                    <a:pt x="0" y="1084579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14070" y="2174240"/>
              <a:ext cx="1969770" cy="1151890"/>
            </a:xfrm>
            <a:custGeom>
              <a:avLst/>
              <a:gdLst/>
              <a:ahLst/>
              <a:cxnLst/>
              <a:rect l="l" t="t" r="r" b="b"/>
              <a:pathLst>
                <a:path w="1969770" h="1151889">
                  <a:moveTo>
                    <a:pt x="1969770" y="1151889"/>
                  </a:moveTo>
                  <a:lnTo>
                    <a:pt x="0" y="1151889"/>
                  </a:lnTo>
                  <a:lnTo>
                    <a:pt x="0" y="0"/>
                  </a:lnTo>
                  <a:lnTo>
                    <a:pt x="1969770" y="0"/>
                  </a:lnTo>
                  <a:lnTo>
                    <a:pt x="1969770" y="1151889"/>
                  </a:lnTo>
                  <a:close/>
                </a:path>
                <a:path w="1969770" h="1151889">
                  <a:moveTo>
                    <a:pt x="655320" y="356870"/>
                  </a:moveTo>
                  <a:lnTo>
                    <a:pt x="1306830" y="356870"/>
                  </a:lnTo>
                  <a:lnTo>
                    <a:pt x="1306830" y="411480"/>
                  </a:lnTo>
                  <a:lnTo>
                    <a:pt x="655320" y="411480"/>
                  </a:lnTo>
                  <a:lnTo>
                    <a:pt x="655320" y="35687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14057" y="2174239"/>
              <a:ext cx="1970405" cy="67310"/>
            </a:xfrm>
            <a:custGeom>
              <a:avLst/>
              <a:gdLst/>
              <a:ahLst/>
              <a:cxnLst/>
              <a:rect l="l" t="t" r="r" b="b"/>
              <a:pathLst>
                <a:path w="1970405" h="67310">
                  <a:moveTo>
                    <a:pt x="1969782" y="0"/>
                  </a:moveTo>
                  <a:lnTo>
                    <a:pt x="0" y="0"/>
                  </a:lnTo>
                  <a:lnTo>
                    <a:pt x="0" y="34290"/>
                  </a:lnTo>
                  <a:lnTo>
                    <a:pt x="0" y="64770"/>
                  </a:lnTo>
                  <a:lnTo>
                    <a:pt x="0" y="67310"/>
                  </a:lnTo>
                  <a:lnTo>
                    <a:pt x="487692" y="67310"/>
                  </a:lnTo>
                  <a:lnTo>
                    <a:pt x="487692" y="64770"/>
                  </a:lnTo>
                  <a:lnTo>
                    <a:pt x="655332" y="64770"/>
                  </a:lnTo>
                  <a:lnTo>
                    <a:pt x="655332" y="67310"/>
                  </a:lnTo>
                  <a:lnTo>
                    <a:pt x="1309382" y="67310"/>
                  </a:lnTo>
                  <a:lnTo>
                    <a:pt x="1309382" y="64770"/>
                  </a:lnTo>
                  <a:lnTo>
                    <a:pt x="1309382" y="34290"/>
                  </a:lnTo>
                  <a:lnTo>
                    <a:pt x="1478292" y="34290"/>
                  </a:lnTo>
                  <a:lnTo>
                    <a:pt x="1478292" y="64770"/>
                  </a:lnTo>
                  <a:lnTo>
                    <a:pt x="1478292" y="67310"/>
                  </a:lnTo>
                  <a:lnTo>
                    <a:pt x="1969782" y="67310"/>
                  </a:lnTo>
                  <a:lnTo>
                    <a:pt x="1969782" y="64770"/>
                  </a:lnTo>
                  <a:lnTo>
                    <a:pt x="1969782" y="34290"/>
                  </a:lnTo>
                  <a:lnTo>
                    <a:pt x="19697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14070" y="2174240"/>
              <a:ext cx="1969770" cy="67310"/>
            </a:xfrm>
            <a:custGeom>
              <a:avLst/>
              <a:gdLst/>
              <a:ahLst/>
              <a:cxnLst/>
              <a:rect l="l" t="t" r="r" b="b"/>
              <a:pathLst>
                <a:path w="1969770" h="67310">
                  <a:moveTo>
                    <a:pt x="0" y="0"/>
                  </a:moveTo>
                  <a:lnTo>
                    <a:pt x="0" y="67310"/>
                  </a:lnTo>
                  <a:lnTo>
                    <a:pt x="1969770" y="67310"/>
                  </a:lnTo>
                  <a:lnTo>
                    <a:pt x="1969770" y="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83590" y="3070859"/>
              <a:ext cx="285750" cy="66040"/>
            </a:xfrm>
            <a:custGeom>
              <a:avLst/>
              <a:gdLst/>
              <a:ahLst/>
              <a:cxnLst/>
              <a:rect l="l" t="t" r="r" b="b"/>
              <a:pathLst>
                <a:path w="285750" h="66039">
                  <a:moveTo>
                    <a:pt x="285750" y="33020"/>
                  </a:moveTo>
                  <a:lnTo>
                    <a:pt x="254000" y="33020"/>
                  </a:lnTo>
                  <a:lnTo>
                    <a:pt x="254000" y="0"/>
                  </a:lnTo>
                  <a:lnTo>
                    <a:pt x="30467" y="0"/>
                  </a:lnTo>
                  <a:lnTo>
                    <a:pt x="30467" y="33020"/>
                  </a:lnTo>
                  <a:lnTo>
                    <a:pt x="0" y="33020"/>
                  </a:lnTo>
                  <a:lnTo>
                    <a:pt x="0" y="66040"/>
                  </a:lnTo>
                  <a:lnTo>
                    <a:pt x="285750" y="66040"/>
                  </a:lnTo>
                  <a:lnTo>
                    <a:pt x="285750" y="3302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83590" y="2239009"/>
              <a:ext cx="285750" cy="897890"/>
            </a:xfrm>
            <a:custGeom>
              <a:avLst/>
              <a:gdLst/>
              <a:ahLst/>
              <a:cxnLst/>
              <a:rect l="l" t="t" r="r" b="b"/>
              <a:pathLst>
                <a:path w="285750" h="897889">
                  <a:moveTo>
                    <a:pt x="30479" y="831850"/>
                  </a:moveTo>
                  <a:lnTo>
                    <a:pt x="30479" y="864869"/>
                  </a:lnTo>
                  <a:lnTo>
                    <a:pt x="0" y="864869"/>
                  </a:lnTo>
                  <a:lnTo>
                    <a:pt x="0" y="897889"/>
                  </a:lnTo>
                  <a:lnTo>
                    <a:pt x="285750" y="897889"/>
                  </a:lnTo>
                  <a:lnTo>
                    <a:pt x="285750" y="864869"/>
                  </a:lnTo>
                  <a:lnTo>
                    <a:pt x="254000" y="864869"/>
                  </a:lnTo>
                  <a:lnTo>
                    <a:pt x="254000" y="831850"/>
                  </a:lnTo>
                  <a:lnTo>
                    <a:pt x="30479" y="831850"/>
                  </a:lnTo>
                  <a:close/>
                </a:path>
                <a:path w="285750" h="897889">
                  <a:moveTo>
                    <a:pt x="254000" y="829310"/>
                  </a:moveTo>
                  <a:lnTo>
                    <a:pt x="30479" y="829310"/>
                  </a:lnTo>
                  <a:lnTo>
                    <a:pt x="30479" y="0"/>
                  </a:lnTo>
                  <a:lnTo>
                    <a:pt x="254000" y="0"/>
                  </a:lnTo>
                  <a:lnTo>
                    <a:pt x="254000" y="82931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83590" y="2172969"/>
              <a:ext cx="285750" cy="66040"/>
            </a:xfrm>
            <a:custGeom>
              <a:avLst/>
              <a:gdLst/>
              <a:ahLst/>
              <a:cxnLst/>
              <a:rect l="l" t="t" r="r" b="b"/>
              <a:pathLst>
                <a:path w="285750" h="66039">
                  <a:moveTo>
                    <a:pt x="285750" y="0"/>
                  </a:moveTo>
                  <a:lnTo>
                    <a:pt x="0" y="0"/>
                  </a:lnTo>
                  <a:lnTo>
                    <a:pt x="0" y="33020"/>
                  </a:lnTo>
                  <a:lnTo>
                    <a:pt x="30467" y="33020"/>
                  </a:lnTo>
                  <a:lnTo>
                    <a:pt x="30467" y="66040"/>
                  </a:lnTo>
                  <a:lnTo>
                    <a:pt x="254000" y="66040"/>
                  </a:lnTo>
                  <a:lnTo>
                    <a:pt x="254000" y="33020"/>
                  </a:lnTo>
                  <a:lnTo>
                    <a:pt x="285750" y="33020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83590" y="2172970"/>
              <a:ext cx="285750" cy="66040"/>
            </a:xfrm>
            <a:custGeom>
              <a:avLst/>
              <a:gdLst/>
              <a:ahLst/>
              <a:cxnLst/>
              <a:rect l="l" t="t" r="r" b="b"/>
              <a:pathLst>
                <a:path w="285750" h="66039">
                  <a:moveTo>
                    <a:pt x="30479" y="66039"/>
                  </a:moveTo>
                  <a:lnTo>
                    <a:pt x="30479" y="33019"/>
                  </a:lnTo>
                  <a:lnTo>
                    <a:pt x="0" y="33019"/>
                  </a:lnTo>
                  <a:lnTo>
                    <a:pt x="0" y="0"/>
                  </a:lnTo>
                  <a:lnTo>
                    <a:pt x="285750" y="0"/>
                  </a:lnTo>
                  <a:lnTo>
                    <a:pt x="285750" y="33019"/>
                  </a:lnTo>
                  <a:lnTo>
                    <a:pt x="254000" y="33019"/>
                  </a:lnTo>
                  <a:lnTo>
                    <a:pt x="254000" y="66039"/>
                  </a:lnTo>
                  <a:lnTo>
                    <a:pt x="30479" y="6603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242060" y="3070859"/>
              <a:ext cx="287020" cy="66040"/>
            </a:xfrm>
            <a:custGeom>
              <a:avLst/>
              <a:gdLst/>
              <a:ahLst/>
              <a:cxnLst/>
              <a:rect l="l" t="t" r="r" b="b"/>
              <a:pathLst>
                <a:path w="287019" h="66039">
                  <a:moveTo>
                    <a:pt x="287020" y="33020"/>
                  </a:moveTo>
                  <a:lnTo>
                    <a:pt x="255270" y="33020"/>
                  </a:lnTo>
                  <a:lnTo>
                    <a:pt x="255270" y="0"/>
                  </a:lnTo>
                  <a:lnTo>
                    <a:pt x="33020" y="0"/>
                  </a:lnTo>
                  <a:lnTo>
                    <a:pt x="33020" y="33020"/>
                  </a:lnTo>
                  <a:lnTo>
                    <a:pt x="0" y="33020"/>
                  </a:lnTo>
                  <a:lnTo>
                    <a:pt x="0" y="66040"/>
                  </a:lnTo>
                  <a:lnTo>
                    <a:pt x="287020" y="66040"/>
                  </a:lnTo>
                  <a:lnTo>
                    <a:pt x="287020" y="3302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242060" y="3070860"/>
              <a:ext cx="287020" cy="66040"/>
            </a:xfrm>
            <a:custGeom>
              <a:avLst/>
              <a:gdLst/>
              <a:ahLst/>
              <a:cxnLst/>
              <a:rect l="l" t="t" r="r" b="b"/>
              <a:pathLst>
                <a:path w="287019" h="66039">
                  <a:moveTo>
                    <a:pt x="33020" y="0"/>
                  </a:moveTo>
                  <a:lnTo>
                    <a:pt x="33020" y="33019"/>
                  </a:lnTo>
                  <a:lnTo>
                    <a:pt x="0" y="33019"/>
                  </a:lnTo>
                  <a:lnTo>
                    <a:pt x="0" y="66039"/>
                  </a:lnTo>
                  <a:lnTo>
                    <a:pt x="287020" y="66039"/>
                  </a:lnTo>
                  <a:lnTo>
                    <a:pt x="287020" y="33019"/>
                  </a:lnTo>
                  <a:lnTo>
                    <a:pt x="255270" y="33019"/>
                  </a:lnTo>
                  <a:lnTo>
                    <a:pt x="255270" y="0"/>
                  </a:lnTo>
                  <a:lnTo>
                    <a:pt x="3302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301750" y="2208529"/>
              <a:ext cx="167640" cy="862330"/>
            </a:xfrm>
            <a:custGeom>
              <a:avLst/>
              <a:gdLst/>
              <a:ahLst/>
              <a:cxnLst/>
              <a:rect l="l" t="t" r="r" b="b"/>
              <a:pathLst>
                <a:path w="167640" h="862330">
                  <a:moveTo>
                    <a:pt x="167640" y="0"/>
                  </a:moveTo>
                  <a:lnTo>
                    <a:pt x="0" y="0"/>
                  </a:lnTo>
                  <a:lnTo>
                    <a:pt x="0" y="862330"/>
                  </a:lnTo>
                  <a:lnTo>
                    <a:pt x="167640" y="862330"/>
                  </a:lnTo>
                  <a:lnTo>
                    <a:pt x="167640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301750" y="2208529"/>
              <a:ext cx="167640" cy="862330"/>
            </a:xfrm>
            <a:custGeom>
              <a:avLst/>
              <a:gdLst/>
              <a:ahLst/>
              <a:cxnLst/>
              <a:rect l="l" t="t" r="r" b="b"/>
              <a:pathLst>
                <a:path w="167640" h="862330">
                  <a:moveTo>
                    <a:pt x="0" y="0"/>
                  </a:moveTo>
                  <a:lnTo>
                    <a:pt x="167640" y="0"/>
                  </a:lnTo>
                  <a:lnTo>
                    <a:pt x="167640" y="862330"/>
                  </a:lnTo>
                  <a:lnTo>
                    <a:pt x="0" y="86233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239520" y="2174240"/>
              <a:ext cx="289560" cy="673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065020" y="3070859"/>
              <a:ext cx="285750" cy="66040"/>
            </a:xfrm>
            <a:custGeom>
              <a:avLst/>
              <a:gdLst/>
              <a:ahLst/>
              <a:cxnLst/>
              <a:rect l="l" t="t" r="r" b="b"/>
              <a:pathLst>
                <a:path w="285750" h="66039">
                  <a:moveTo>
                    <a:pt x="285750" y="33020"/>
                  </a:moveTo>
                  <a:lnTo>
                    <a:pt x="256540" y="33020"/>
                  </a:lnTo>
                  <a:lnTo>
                    <a:pt x="256540" y="0"/>
                  </a:lnTo>
                  <a:lnTo>
                    <a:pt x="33020" y="0"/>
                  </a:lnTo>
                  <a:lnTo>
                    <a:pt x="33020" y="33020"/>
                  </a:lnTo>
                  <a:lnTo>
                    <a:pt x="0" y="33020"/>
                  </a:lnTo>
                  <a:lnTo>
                    <a:pt x="0" y="66040"/>
                  </a:lnTo>
                  <a:lnTo>
                    <a:pt x="285750" y="66040"/>
                  </a:lnTo>
                  <a:lnTo>
                    <a:pt x="285750" y="3302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065019" y="3070860"/>
              <a:ext cx="285750" cy="66040"/>
            </a:xfrm>
            <a:custGeom>
              <a:avLst/>
              <a:gdLst/>
              <a:ahLst/>
              <a:cxnLst/>
              <a:rect l="l" t="t" r="r" b="b"/>
              <a:pathLst>
                <a:path w="285750" h="66039">
                  <a:moveTo>
                    <a:pt x="33019" y="0"/>
                  </a:moveTo>
                  <a:lnTo>
                    <a:pt x="33019" y="33019"/>
                  </a:lnTo>
                  <a:lnTo>
                    <a:pt x="0" y="33019"/>
                  </a:lnTo>
                  <a:lnTo>
                    <a:pt x="0" y="66039"/>
                  </a:lnTo>
                  <a:lnTo>
                    <a:pt x="285750" y="66039"/>
                  </a:lnTo>
                  <a:lnTo>
                    <a:pt x="285750" y="33019"/>
                  </a:lnTo>
                  <a:lnTo>
                    <a:pt x="256540" y="33019"/>
                  </a:lnTo>
                  <a:lnTo>
                    <a:pt x="256540" y="0"/>
                  </a:lnTo>
                  <a:lnTo>
                    <a:pt x="3301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123440" y="2208529"/>
              <a:ext cx="168910" cy="862330"/>
            </a:xfrm>
            <a:custGeom>
              <a:avLst/>
              <a:gdLst/>
              <a:ahLst/>
              <a:cxnLst/>
              <a:rect l="l" t="t" r="r" b="b"/>
              <a:pathLst>
                <a:path w="168910" h="862330">
                  <a:moveTo>
                    <a:pt x="168910" y="0"/>
                  </a:moveTo>
                  <a:lnTo>
                    <a:pt x="0" y="0"/>
                  </a:lnTo>
                  <a:lnTo>
                    <a:pt x="0" y="862330"/>
                  </a:lnTo>
                  <a:lnTo>
                    <a:pt x="168910" y="862330"/>
                  </a:lnTo>
                  <a:lnTo>
                    <a:pt x="168910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123440" y="2208529"/>
              <a:ext cx="168910" cy="862330"/>
            </a:xfrm>
            <a:custGeom>
              <a:avLst/>
              <a:gdLst/>
              <a:ahLst/>
              <a:cxnLst/>
              <a:rect l="l" t="t" r="r" b="b"/>
              <a:pathLst>
                <a:path w="168910" h="862330">
                  <a:moveTo>
                    <a:pt x="0" y="0"/>
                  </a:moveTo>
                  <a:lnTo>
                    <a:pt x="168910" y="0"/>
                  </a:lnTo>
                  <a:lnTo>
                    <a:pt x="168910" y="862330"/>
                  </a:lnTo>
                  <a:lnTo>
                    <a:pt x="0" y="86233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063750" y="2174240"/>
              <a:ext cx="287019" cy="6731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531110" y="3072129"/>
              <a:ext cx="284480" cy="66040"/>
            </a:xfrm>
            <a:custGeom>
              <a:avLst/>
              <a:gdLst/>
              <a:ahLst/>
              <a:cxnLst/>
              <a:rect l="l" t="t" r="r" b="b"/>
              <a:pathLst>
                <a:path w="284480" h="66039">
                  <a:moveTo>
                    <a:pt x="284480" y="33020"/>
                  </a:moveTo>
                  <a:lnTo>
                    <a:pt x="254000" y="33020"/>
                  </a:lnTo>
                  <a:lnTo>
                    <a:pt x="254000" y="0"/>
                  </a:lnTo>
                  <a:lnTo>
                    <a:pt x="30480" y="0"/>
                  </a:lnTo>
                  <a:lnTo>
                    <a:pt x="30480" y="33020"/>
                  </a:lnTo>
                  <a:lnTo>
                    <a:pt x="0" y="33020"/>
                  </a:lnTo>
                  <a:lnTo>
                    <a:pt x="0" y="66040"/>
                  </a:lnTo>
                  <a:lnTo>
                    <a:pt x="284480" y="66040"/>
                  </a:lnTo>
                  <a:lnTo>
                    <a:pt x="284480" y="3302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531109" y="2241550"/>
              <a:ext cx="284480" cy="896619"/>
            </a:xfrm>
            <a:custGeom>
              <a:avLst/>
              <a:gdLst/>
              <a:ahLst/>
              <a:cxnLst/>
              <a:rect l="l" t="t" r="r" b="b"/>
              <a:pathLst>
                <a:path w="284480" h="896619">
                  <a:moveTo>
                    <a:pt x="30479" y="830579"/>
                  </a:moveTo>
                  <a:lnTo>
                    <a:pt x="30479" y="863600"/>
                  </a:lnTo>
                  <a:lnTo>
                    <a:pt x="0" y="863600"/>
                  </a:lnTo>
                  <a:lnTo>
                    <a:pt x="0" y="896620"/>
                  </a:lnTo>
                  <a:lnTo>
                    <a:pt x="284479" y="896620"/>
                  </a:lnTo>
                  <a:lnTo>
                    <a:pt x="284479" y="863600"/>
                  </a:lnTo>
                  <a:lnTo>
                    <a:pt x="254000" y="863600"/>
                  </a:lnTo>
                  <a:lnTo>
                    <a:pt x="254000" y="830579"/>
                  </a:lnTo>
                  <a:lnTo>
                    <a:pt x="30479" y="830579"/>
                  </a:lnTo>
                  <a:close/>
                </a:path>
                <a:path w="284480" h="896619">
                  <a:moveTo>
                    <a:pt x="252729" y="829310"/>
                  </a:moveTo>
                  <a:lnTo>
                    <a:pt x="30479" y="829310"/>
                  </a:lnTo>
                  <a:lnTo>
                    <a:pt x="30479" y="0"/>
                  </a:lnTo>
                  <a:lnTo>
                    <a:pt x="252729" y="0"/>
                  </a:lnTo>
                  <a:lnTo>
                    <a:pt x="252729" y="82931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531110" y="2174239"/>
              <a:ext cx="284480" cy="67310"/>
            </a:xfrm>
            <a:custGeom>
              <a:avLst/>
              <a:gdLst/>
              <a:ahLst/>
              <a:cxnLst/>
              <a:rect l="l" t="t" r="r" b="b"/>
              <a:pathLst>
                <a:path w="284480" h="67310">
                  <a:moveTo>
                    <a:pt x="284480" y="0"/>
                  </a:moveTo>
                  <a:lnTo>
                    <a:pt x="0" y="0"/>
                  </a:lnTo>
                  <a:lnTo>
                    <a:pt x="0" y="34290"/>
                  </a:lnTo>
                  <a:lnTo>
                    <a:pt x="30480" y="34290"/>
                  </a:lnTo>
                  <a:lnTo>
                    <a:pt x="30480" y="67310"/>
                  </a:lnTo>
                  <a:lnTo>
                    <a:pt x="254000" y="67310"/>
                  </a:lnTo>
                  <a:lnTo>
                    <a:pt x="254000" y="34290"/>
                  </a:lnTo>
                  <a:lnTo>
                    <a:pt x="284480" y="34290"/>
                  </a:lnTo>
                  <a:lnTo>
                    <a:pt x="284480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531109" y="2174240"/>
              <a:ext cx="284480" cy="67310"/>
            </a:xfrm>
            <a:custGeom>
              <a:avLst/>
              <a:gdLst/>
              <a:ahLst/>
              <a:cxnLst/>
              <a:rect l="l" t="t" r="r" b="b"/>
              <a:pathLst>
                <a:path w="284480" h="67310">
                  <a:moveTo>
                    <a:pt x="30479" y="67310"/>
                  </a:moveTo>
                  <a:lnTo>
                    <a:pt x="30479" y="34289"/>
                  </a:lnTo>
                  <a:lnTo>
                    <a:pt x="0" y="34289"/>
                  </a:lnTo>
                  <a:lnTo>
                    <a:pt x="0" y="0"/>
                  </a:lnTo>
                  <a:lnTo>
                    <a:pt x="284479" y="0"/>
                  </a:lnTo>
                  <a:lnTo>
                    <a:pt x="284479" y="34289"/>
                  </a:lnTo>
                  <a:lnTo>
                    <a:pt x="254000" y="34289"/>
                  </a:lnTo>
                  <a:lnTo>
                    <a:pt x="254000" y="67310"/>
                  </a:lnTo>
                  <a:lnTo>
                    <a:pt x="30479" y="6731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14070" y="1850390"/>
              <a:ext cx="1969770" cy="276860"/>
            </a:xfrm>
            <a:custGeom>
              <a:avLst/>
              <a:gdLst/>
              <a:ahLst/>
              <a:cxnLst/>
              <a:rect l="l" t="t" r="r" b="b"/>
              <a:pathLst>
                <a:path w="1969770" h="276860">
                  <a:moveTo>
                    <a:pt x="1969770" y="0"/>
                  </a:moveTo>
                  <a:lnTo>
                    <a:pt x="0" y="0"/>
                  </a:lnTo>
                  <a:lnTo>
                    <a:pt x="0" y="276860"/>
                  </a:lnTo>
                  <a:lnTo>
                    <a:pt x="1969770" y="276860"/>
                  </a:lnTo>
                  <a:lnTo>
                    <a:pt x="1969770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14070" y="1850390"/>
              <a:ext cx="1969770" cy="276860"/>
            </a:xfrm>
            <a:custGeom>
              <a:avLst/>
              <a:gdLst/>
              <a:ahLst/>
              <a:cxnLst/>
              <a:rect l="l" t="t" r="r" b="b"/>
              <a:pathLst>
                <a:path w="1969770" h="276860">
                  <a:moveTo>
                    <a:pt x="1969770" y="276860"/>
                  </a:moveTo>
                  <a:lnTo>
                    <a:pt x="1969770" y="0"/>
                  </a:lnTo>
                  <a:lnTo>
                    <a:pt x="0" y="0"/>
                  </a:lnTo>
                  <a:lnTo>
                    <a:pt x="0" y="276860"/>
                  </a:lnTo>
                  <a:lnTo>
                    <a:pt x="1969770" y="27686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79780" y="2127250"/>
              <a:ext cx="2035810" cy="46990"/>
            </a:xfrm>
            <a:custGeom>
              <a:avLst/>
              <a:gdLst/>
              <a:ahLst/>
              <a:cxnLst/>
              <a:rect l="l" t="t" r="r" b="b"/>
              <a:pathLst>
                <a:path w="2035810" h="46989">
                  <a:moveTo>
                    <a:pt x="2035809" y="0"/>
                  </a:moveTo>
                  <a:lnTo>
                    <a:pt x="0" y="0"/>
                  </a:lnTo>
                  <a:lnTo>
                    <a:pt x="0" y="46989"/>
                  </a:lnTo>
                  <a:lnTo>
                    <a:pt x="2035809" y="46989"/>
                  </a:lnTo>
                  <a:lnTo>
                    <a:pt x="2035809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79780" y="2127250"/>
              <a:ext cx="2035810" cy="46990"/>
            </a:xfrm>
            <a:custGeom>
              <a:avLst/>
              <a:gdLst/>
              <a:ahLst/>
              <a:cxnLst/>
              <a:rect l="l" t="t" r="r" b="b"/>
              <a:pathLst>
                <a:path w="2035810" h="46989">
                  <a:moveTo>
                    <a:pt x="0" y="46989"/>
                  </a:moveTo>
                  <a:lnTo>
                    <a:pt x="0" y="0"/>
                  </a:lnTo>
                  <a:lnTo>
                    <a:pt x="2035809" y="0"/>
                  </a:lnTo>
                  <a:lnTo>
                    <a:pt x="2035809" y="46989"/>
                  </a:lnTo>
                  <a:lnTo>
                    <a:pt x="0" y="4698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4070" y="1850390"/>
              <a:ext cx="1969770" cy="40640"/>
            </a:xfrm>
            <a:custGeom>
              <a:avLst/>
              <a:gdLst/>
              <a:ahLst/>
              <a:cxnLst/>
              <a:rect l="l" t="t" r="r" b="b"/>
              <a:pathLst>
                <a:path w="1969770" h="40639">
                  <a:moveTo>
                    <a:pt x="1969770" y="0"/>
                  </a:moveTo>
                  <a:lnTo>
                    <a:pt x="0" y="0"/>
                  </a:lnTo>
                  <a:lnTo>
                    <a:pt x="0" y="40639"/>
                  </a:lnTo>
                  <a:lnTo>
                    <a:pt x="1969770" y="40639"/>
                  </a:lnTo>
                  <a:lnTo>
                    <a:pt x="19697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4070" y="1850390"/>
              <a:ext cx="1969770" cy="40640"/>
            </a:xfrm>
            <a:custGeom>
              <a:avLst/>
              <a:gdLst/>
              <a:ahLst/>
              <a:cxnLst/>
              <a:rect l="l" t="t" r="r" b="b"/>
              <a:pathLst>
                <a:path w="1969770" h="40639">
                  <a:moveTo>
                    <a:pt x="0" y="0"/>
                  </a:moveTo>
                  <a:lnTo>
                    <a:pt x="0" y="40639"/>
                  </a:lnTo>
                  <a:lnTo>
                    <a:pt x="1969770" y="40639"/>
                  </a:lnTo>
                  <a:lnTo>
                    <a:pt x="1969770" y="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780" y="1803400"/>
              <a:ext cx="2035810" cy="46990"/>
            </a:xfrm>
            <a:custGeom>
              <a:avLst/>
              <a:gdLst/>
              <a:ahLst/>
              <a:cxnLst/>
              <a:rect l="l" t="t" r="r" b="b"/>
              <a:pathLst>
                <a:path w="2035810" h="46989">
                  <a:moveTo>
                    <a:pt x="2035809" y="0"/>
                  </a:moveTo>
                  <a:lnTo>
                    <a:pt x="0" y="0"/>
                  </a:lnTo>
                  <a:lnTo>
                    <a:pt x="0" y="46989"/>
                  </a:lnTo>
                  <a:lnTo>
                    <a:pt x="2035809" y="46989"/>
                  </a:lnTo>
                  <a:lnTo>
                    <a:pt x="2035809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79780" y="1803400"/>
              <a:ext cx="2035810" cy="46990"/>
            </a:xfrm>
            <a:custGeom>
              <a:avLst/>
              <a:gdLst/>
              <a:ahLst/>
              <a:cxnLst/>
              <a:rect l="l" t="t" r="r" b="b"/>
              <a:pathLst>
                <a:path w="2035810" h="46989">
                  <a:moveTo>
                    <a:pt x="0" y="46989"/>
                  </a:moveTo>
                  <a:lnTo>
                    <a:pt x="0" y="0"/>
                  </a:lnTo>
                  <a:lnTo>
                    <a:pt x="2035809" y="0"/>
                  </a:lnTo>
                  <a:lnTo>
                    <a:pt x="2035809" y="46989"/>
                  </a:lnTo>
                  <a:lnTo>
                    <a:pt x="0" y="4698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79780" y="3136900"/>
              <a:ext cx="749300" cy="229870"/>
            </a:xfrm>
            <a:custGeom>
              <a:avLst/>
              <a:gdLst/>
              <a:ahLst/>
              <a:cxnLst/>
              <a:rect l="l" t="t" r="r" b="b"/>
              <a:pathLst>
                <a:path w="749300" h="229870">
                  <a:moveTo>
                    <a:pt x="749300" y="0"/>
                  </a:moveTo>
                  <a:lnTo>
                    <a:pt x="0" y="0"/>
                  </a:lnTo>
                  <a:lnTo>
                    <a:pt x="0" y="229870"/>
                  </a:lnTo>
                  <a:lnTo>
                    <a:pt x="749300" y="229870"/>
                  </a:lnTo>
                  <a:lnTo>
                    <a:pt x="749300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79780" y="3136900"/>
              <a:ext cx="749300" cy="229870"/>
            </a:xfrm>
            <a:custGeom>
              <a:avLst/>
              <a:gdLst/>
              <a:ahLst/>
              <a:cxnLst/>
              <a:rect l="l" t="t" r="r" b="b"/>
              <a:pathLst>
                <a:path w="749300" h="229870">
                  <a:moveTo>
                    <a:pt x="0" y="0"/>
                  </a:moveTo>
                  <a:lnTo>
                    <a:pt x="749300" y="0"/>
                  </a:lnTo>
                  <a:lnTo>
                    <a:pt x="749300" y="229870"/>
                  </a:lnTo>
                  <a:lnTo>
                    <a:pt x="0" y="22987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065019" y="3136900"/>
              <a:ext cx="751840" cy="229870"/>
            </a:xfrm>
            <a:custGeom>
              <a:avLst/>
              <a:gdLst/>
              <a:ahLst/>
              <a:cxnLst/>
              <a:rect l="l" t="t" r="r" b="b"/>
              <a:pathLst>
                <a:path w="751839" h="229870">
                  <a:moveTo>
                    <a:pt x="751840" y="0"/>
                  </a:moveTo>
                  <a:lnTo>
                    <a:pt x="0" y="0"/>
                  </a:lnTo>
                  <a:lnTo>
                    <a:pt x="0" y="229870"/>
                  </a:lnTo>
                  <a:lnTo>
                    <a:pt x="751840" y="229870"/>
                  </a:lnTo>
                  <a:lnTo>
                    <a:pt x="751840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577340" y="2585719"/>
              <a:ext cx="1239520" cy="781050"/>
            </a:xfrm>
            <a:custGeom>
              <a:avLst/>
              <a:gdLst/>
              <a:ahLst/>
              <a:cxnLst/>
              <a:rect l="l" t="t" r="r" b="b"/>
              <a:pathLst>
                <a:path w="1239520" h="781050">
                  <a:moveTo>
                    <a:pt x="487679" y="551179"/>
                  </a:moveTo>
                  <a:lnTo>
                    <a:pt x="1239520" y="551179"/>
                  </a:lnTo>
                  <a:lnTo>
                    <a:pt x="1239520" y="781050"/>
                  </a:lnTo>
                  <a:lnTo>
                    <a:pt x="487679" y="781050"/>
                  </a:lnTo>
                  <a:lnTo>
                    <a:pt x="487679" y="551179"/>
                  </a:lnTo>
                  <a:close/>
                </a:path>
                <a:path w="1239520" h="781050">
                  <a:moveTo>
                    <a:pt x="438149" y="699769"/>
                  </a:moveTo>
                  <a:lnTo>
                    <a:pt x="0" y="699769"/>
                  </a:lnTo>
                  <a:lnTo>
                    <a:pt x="0" y="0"/>
                  </a:lnTo>
                  <a:lnTo>
                    <a:pt x="438149" y="0"/>
                  </a:lnTo>
                  <a:lnTo>
                    <a:pt x="438149" y="69976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470660" y="2585719"/>
              <a:ext cx="652780" cy="53340"/>
            </a:xfrm>
            <a:custGeom>
              <a:avLst/>
              <a:gdLst/>
              <a:ahLst/>
              <a:cxnLst/>
              <a:rect l="l" t="t" r="r" b="b"/>
              <a:pathLst>
                <a:path w="652780" h="53339">
                  <a:moveTo>
                    <a:pt x="652779" y="0"/>
                  </a:moveTo>
                  <a:lnTo>
                    <a:pt x="0" y="0"/>
                  </a:lnTo>
                  <a:lnTo>
                    <a:pt x="0" y="53339"/>
                  </a:lnTo>
                  <a:lnTo>
                    <a:pt x="652779" y="53339"/>
                  </a:lnTo>
                  <a:lnTo>
                    <a:pt x="6527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470660" y="2585719"/>
              <a:ext cx="652780" cy="53340"/>
            </a:xfrm>
            <a:custGeom>
              <a:avLst/>
              <a:gdLst/>
              <a:ahLst/>
              <a:cxnLst/>
              <a:rect l="l" t="t" r="r" b="b"/>
              <a:pathLst>
                <a:path w="652780" h="53339">
                  <a:moveTo>
                    <a:pt x="0" y="0"/>
                  </a:moveTo>
                  <a:lnTo>
                    <a:pt x="652779" y="0"/>
                  </a:lnTo>
                  <a:lnTo>
                    <a:pt x="652779" y="53339"/>
                  </a:lnTo>
                  <a:lnTo>
                    <a:pt x="0" y="5333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529080" y="2585719"/>
              <a:ext cx="48260" cy="699770"/>
            </a:xfrm>
            <a:custGeom>
              <a:avLst/>
              <a:gdLst/>
              <a:ahLst/>
              <a:cxnLst/>
              <a:rect l="l" t="t" r="r" b="b"/>
              <a:pathLst>
                <a:path w="48259" h="699770">
                  <a:moveTo>
                    <a:pt x="48259" y="0"/>
                  </a:moveTo>
                  <a:lnTo>
                    <a:pt x="0" y="0"/>
                  </a:lnTo>
                  <a:lnTo>
                    <a:pt x="0" y="699769"/>
                  </a:lnTo>
                  <a:lnTo>
                    <a:pt x="48259" y="699769"/>
                  </a:lnTo>
                  <a:lnTo>
                    <a:pt x="48259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529080" y="2585719"/>
              <a:ext cx="48260" cy="699770"/>
            </a:xfrm>
            <a:custGeom>
              <a:avLst/>
              <a:gdLst/>
              <a:ahLst/>
              <a:cxnLst/>
              <a:rect l="l" t="t" r="r" b="b"/>
              <a:pathLst>
                <a:path w="48259" h="699770">
                  <a:moveTo>
                    <a:pt x="0" y="0"/>
                  </a:moveTo>
                  <a:lnTo>
                    <a:pt x="0" y="699769"/>
                  </a:lnTo>
                  <a:lnTo>
                    <a:pt x="48259" y="699769"/>
                  </a:lnTo>
                  <a:lnTo>
                    <a:pt x="48259" y="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15490" y="2585719"/>
              <a:ext cx="48260" cy="699770"/>
            </a:xfrm>
            <a:custGeom>
              <a:avLst/>
              <a:gdLst/>
              <a:ahLst/>
              <a:cxnLst/>
              <a:rect l="l" t="t" r="r" b="b"/>
              <a:pathLst>
                <a:path w="48260" h="699770">
                  <a:moveTo>
                    <a:pt x="48260" y="0"/>
                  </a:moveTo>
                  <a:lnTo>
                    <a:pt x="0" y="0"/>
                  </a:lnTo>
                  <a:lnTo>
                    <a:pt x="0" y="699769"/>
                  </a:lnTo>
                  <a:lnTo>
                    <a:pt x="48260" y="699769"/>
                  </a:lnTo>
                  <a:lnTo>
                    <a:pt x="48260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015490" y="2585719"/>
              <a:ext cx="48260" cy="699770"/>
            </a:xfrm>
            <a:custGeom>
              <a:avLst/>
              <a:gdLst/>
              <a:ahLst/>
              <a:cxnLst/>
              <a:rect l="l" t="t" r="r" b="b"/>
              <a:pathLst>
                <a:path w="48260" h="699770">
                  <a:moveTo>
                    <a:pt x="0" y="0"/>
                  </a:moveTo>
                  <a:lnTo>
                    <a:pt x="0" y="699769"/>
                  </a:lnTo>
                  <a:lnTo>
                    <a:pt x="48260" y="699769"/>
                  </a:lnTo>
                  <a:lnTo>
                    <a:pt x="48260" y="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529080" y="3285489"/>
              <a:ext cx="534670" cy="40640"/>
            </a:xfrm>
            <a:custGeom>
              <a:avLst/>
              <a:gdLst/>
              <a:ahLst/>
              <a:cxnLst/>
              <a:rect l="l" t="t" r="r" b="b"/>
              <a:pathLst>
                <a:path w="534669" h="40639">
                  <a:moveTo>
                    <a:pt x="534669" y="0"/>
                  </a:moveTo>
                  <a:lnTo>
                    <a:pt x="0" y="0"/>
                  </a:lnTo>
                  <a:lnTo>
                    <a:pt x="0" y="40639"/>
                  </a:lnTo>
                  <a:lnTo>
                    <a:pt x="534669" y="40639"/>
                  </a:lnTo>
                  <a:lnTo>
                    <a:pt x="534669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529080" y="2807969"/>
              <a:ext cx="534670" cy="518159"/>
            </a:xfrm>
            <a:custGeom>
              <a:avLst/>
              <a:gdLst/>
              <a:ahLst/>
              <a:cxnLst/>
              <a:rect l="l" t="t" r="r" b="b"/>
              <a:pathLst>
                <a:path w="534669" h="518160">
                  <a:moveTo>
                    <a:pt x="0" y="477519"/>
                  </a:moveTo>
                  <a:lnTo>
                    <a:pt x="0" y="518159"/>
                  </a:lnTo>
                  <a:lnTo>
                    <a:pt x="534669" y="518159"/>
                  </a:lnTo>
                  <a:lnTo>
                    <a:pt x="534669" y="477519"/>
                  </a:lnTo>
                  <a:lnTo>
                    <a:pt x="0" y="477519"/>
                  </a:lnTo>
                  <a:close/>
                </a:path>
                <a:path w="534669" h="518160">
                  <a:moveTo>
                    <a:pt x="52069" y="0"/>
                  </a:moveTo>
                  <a:lnTo>
                    <a:pt x="481330" y="0"/>
                  </a:lnTo>
                </a:path>
                <a:path w="534669" h="518160">
                  <a:moveTo>
                    <a:pt x="264159" y="0"/>
                  </a:moveTo>
                  <a:lnTo>
                    <a:pt x="264159" y="47751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529080" y="2585719"/>
              <a:ext cx="534670" cy="19050"/>
            </a:xfrm>
            <a:custGeom>
              <a:avLst/>
              <a:gdLst/>
              <a:ahLst/>
              <a:cxnLst/>
              <a:rect l="l" t="t" r="r" b="b"/>
              <a:pathLst>
                <a:path w="534669" h="19050">
                  <a:moveTo>
                    <a:pt x="534669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534669" y="19050"/>
                  </a:lnTo>
                  <a:lnTo>
                    <a:pt x="5346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529080" y="2585719"/>
              <a:ext cx="534670" cy="19050"/>
            </a:xfrm>
            <a:custGeom>
              <a:avLst/>
              <a:gdLst/>
              <a:ahLst/>
              <a:cxnLst/>
              <a:rect l="l" t="t" r="r" b="b"/>
              <a:pathLst>
                <a:path w="534669" h="19050">
                  <a:moveTo>
                    <a:pt x="0" y="0"/>
                  </a:moveTo>
                  <a:lnTo>
                    <a:pt x="0" y="19050"/>
                  </a:lnTo>
                  <a:lnTo>
                    <a:pt x="534669" y="19050"/>
                  </a:lnTo>
                  <a:lnTo>
                    <a:pt x="534669" y="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073150" y="2299969"/>
              <a:ext cx="190500" cy="297180"/>
            </a:xfrm>
            <a:custGeom>
              <a:avLst/>
              <a:gdLst/>
              <a:ahLst/>
              <a:cxnLst/>
              <a:rect l="l" t="t" r="r" b="b"/>
              <a:pathLst>
                <a:path w="190500" h="297180">
                  <a:moveTo>
                    <a:pt x="190500" y="0"/>
                  </a:moveTo>
                  <a:lnTo>
                    <a:pt x="0" y="0"/>
                  </a:lnTo>
                  <a:lnTo>
                    <a:pt x="0" y="297179"/>
                  </a:lnTo>
                  <a:lnTo>
                    <a:pt x="190500" y="297179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rgbClr val="FFE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073150" y="2299969"/>
              <a:ext cx="190500" cy="298450"/>
            </a:xfrm>
            <a:custGeom>
              <a:avLst/>
              <a:gdLst/>
              <a:ahLst/>
              <a:cxnLst/>
              <a:rect l="l" t="t" r="r" b="b"/>
              <a:pathLst>
                <a:path w="190500" h="298450">
                  <a:moveTo>
                    <a:pt x="0" y="0"/>
                  </a:moveTo>
                  <a:lnTo>
                    <a:pt x="190500" y="0"/>
                  </a:lnTo>
                  <a:lnTo>
                    <a:pt x="190500" y="297179"/>
                  </a:lnTo>
                  <a:lnTo>
                    <a:pt x="0" y="297179"/>
                  </a:lnTo>
                  <a:lnTo>
                    <a:pt x="0" y="0"/>
                  </a:lnTo>
                  <a:close/>
                </a:path>
                <a:path w="190500" h="298450">
                  <a:moveTo>
                    <a:pt x="95250" y="1269"/>
                  </a:moveTo>
                  <a:lnTo>
                    <a:pt x="95250" y="298450"/>
                  </a:lnTo>
                </a:path>
                <a:path w="190500" h="298450">
                  <a:moveTo>
                    <a:pt x="5080" y="102869"/>
                  </a:moveTo>
                  <a:lnTo>
                    <a:pt x="185419" y="102869"/>
                  </a:lnTo>
                </a:path>
                <a:path w="190500" h="298450">
                  <a:moveTo>
                    <a:pt x="5080" y="201929"/>
                  </a:moveTo>
                  <a:lnTo>
                    <a:pt x="185419" y="20192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073150" y="2703830"/>
              <a:ext cx="190500" cy="295910"/>
            </a:xfrm>
            <a:custGeom>
              <a:avLst/>
              <a:gdLst/>
              <a:ahLst/>
              <a:cxnLst/>
              <a:rect l="l" t="t" r="r" b="b"/>
              <a:pathLst>
                <a:path w="190500" h="295910">
                  <a:moveTo>
                    <a:pt x="190500" y="0"/>
                  </a:moveTo>
                  <a:lnTo>
                    <a:pt x="0" y="0"/>
                  </a:lnTo>
                  <a:lnTo>
                    <a:pt x="0" y="295910"/>
                  </a:lnTo>
                  <a:lnTo>
                    <a:pt x="190500" y="29591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rgbClr val="FFE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073150" y="2703830"/>
              <a:ext cx="190500" cy="297180"/>
            </a:xfrm>
            <a:custGeom>
              <a:avLst/>
              <a:gdLst/>
              <a:ahLst/>
              <a:cxnLst/>
              <a:rect l="l" t="t" r="r" b="b"/>
              <a:pathLst>
                <a:path w="190500" h="297180">
                  <a:moveTo>
                    <a:pt x="0" y="0"/>
                  </a:moveTo>
                  <a:lnTo>
                    <a:pt x="190500" y="0"/>
                  </a:lnTo>
                  <a:lnTo>
                    <a:pt x="190500" y="295910"/>
                  </a:lnTo>
                  <a:lnTo>
                    <a:pt x="0" y="295910"/>
                  </a:lnTo>
                  <a:lnTo>
                    <a:pt x="0" y="0"/>
                  </a:lnTo>
                  <a:close/>
                </a:path>
                <a:path w="190500" h="297180">
                  <a:moveTo>
                    <a:pt x="95250" y="0"/>
                  </a:moveTo>
                  <a:lnTo>
                    <a:pt x="95250" y="297180"/>
                  </a:lnTo>
                </a:path>
                <a:path w="190500" h="297180">
                  <a:moveTo>
                    <a:pt x="5080" y="101600"/>
                  </a:moveTo>
                  <a:lnTo>
                    <a:pt x="185419" y="101600"/>
                  </a:lnTo>
                </a:path>
                <a:path w="190500" h="297180">
                  <a:moveTo>
                    <a:pt x="5080" y="201930"/>
                  </a:moveTo>
                  <a:lnTo>
                    <a:pt x="185419" y="20193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329180" y="2299969"/>
              <a:ext cx="195580" cy="297180"/>
            </a:xfrm>
            <a:custGeom>
              <a:avLst/>
              <a:gdLst/>
              <a:ahLst/>
              <a:cxnLst/>
              <a:rect l="l" t="t" r="r" b="b"/>
              <a:pathLst>
                <a:path w="195580" h="297180">
                  <a:moveTo>
                    <a:pt x="195580" y="0"/>
                  </a:moveTo>
                  <a:lnTo>
                    <a:pt x="0" y="0"/>
                  </a:lnTo>
                  <a:lnTo>
                    <a:pt x="0" y="297179"/>
                  </a:lnTo>
                  <a:lnTo>
                    <a:pt x="195580" y="297179"/>
                  </a:lnTo>
                  <a:lnTo>
                    <a:pt x="195580" y="0"/>
                  </a:lnTo>
                  <a:close/>
                </a:path>
              </a:pathLst>
            </a:custGeom>
            <a:solidFill>
              <a:srgbClr val="FFE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329180" y="2299969"/>
              <a:ext cx="195580" cy="298450"/>
            </a:xfrm>
            <a:custGeom>
              <a:avLst/>
              <a:gdLst/>
              <a:ahLst/>
              <a:cxnLst/>
              <a:rect l="l" t="t" r="r" b="b"/>
              <a:pathLst>
                <a:path w="195580" h="298450">
                  <a:moveTo>
                    <a:pt x="0" y="0"/>
                  </a:moveTo>
                  <a:lnTo>
                    <a:pt x="195580" y="0"/>
                  </a:lnTo>
                  <a:lnTo>
                    <a:pt x="195580" y="297179"/>
                  </a:lnTo>
                  <a:lnTo>
                    <a:pt x="0" y="297179"/>
                  </a:lnTo>
                  <a:lnTo>
                    <a:pt x="0" y="0"/>
                  </a:lnTo>
                  <a:close/>
                </a:path>
                <a:path w="195580" h="298450">
                  <a:moveTo>
                    <a:pt x="97789" y="1269"/>
                  </a:moveTo>
                  <a:lnTo>
                    <a:pt x="97789" y="298450"/>
                  </a:lnTo>
                </a:path>
                <a:path w="195580" h="298450">
                  <a:moveTo>
                    <a:pt x="5080" y="102869"/>
                  </a:moveTo>
                  <a:lnTo>
                    <a:pt x="189230" y="102869"/>
                  </a:lnTo>
                </a:path>
                <a:path w="195580" h="298450">
                  <a:moveTo>
                    <a:pt x="5080" y="201929"/>
                  </a:moveTo>
                  <a:lnTo>
                    <a:pt x="189230" y="20192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329180" y="2703830"/>
              <a:ext cx="195580" cy="295910"/>
            </a:xfrm>
            <a:custGeom>
              <a:avLst/>
              <a:gdLst/>
              <a:ahLst/>
              <a:cxnLst/>
              <a:rect l="l" t="t" r="r" b="b"/>
              <a:pathLst>
                <a:path w="195580" h="295910">
                  <a:moveTo>
                    <a:pt x="195580" y="0"/>
                  </a:moveTo>
                  <a:lnTo>
                    <a:pt x="0" y="0"/>
                  </a:lnTo>
                  <a:lnTo>
                    <a:pt x="0" y="295910"/>
                  </a:lnTo>
                  <a:lnTo>
                    <a:pt x="195580" y="295910"/>
                  </a:lnTo>
                  <a:lnTo>
                    <a:pt x="195580" y="0"/>
                  </a:lnTo>
                  <a:close/>
                </a:path>
              </a:pathLst>
            </a:custGeom>
            <a:solidFill>
              <a:srgbClr val="FFE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329180" y="2703830"/>
              <a:ext cx="195580" cy="297180"/>
            </a:xfrm>
            <a:custGeom>
              <a:avLst/>
              <a:gdLst/>
              <a:ahLst/>
              <a:cxnLst/>
              <a:rect l="l" t="t" r="r" b="b"/>
              <a:pathLst>
                <a:path w="195580" h="297180">
                  <a:moveTo>
                    <a:pt x="0" y="0"/>
                  </a:moveTo>
                  <a:lnTo>
                    <a:pt x="195580" y="0"/>
                  </a:lnTo>
                  <a:lnTo>
                    <a:pt x="195580" y="295910"/>
                  </a:lnTo>
                  <a:lnTo>
                    <a:pt x="0" y="295910"/>
                  </a:lnTo>
                  <a:lnTo>
                    <a:pt x="0" y="0"/>
                  </a:lnTo>
                  <a:close/>
                </a:path>
                <a:path w="195580" h="297180">
                  <a:moveTo>
                    <a:pt x="97789" y="0"/>
                  </a:moveTo>
                  <a:lnTo>
                    <a:pt x="97789" y="297180"/>
                  </a:lnTo>
                </a:path>
                <a:path w="195580" h="297180">
                  <a:moveTo>
                    <a:pt x="5080" y="101600"/>
                  </a:moveTo>
                  <a:lnTo>
                    <a:pt x="189230" y="101600"/>
                  </a:lnTo>
                </a:path>
                <a:path w="195580" h="297180">
                  <a:moveTo>
                    <a:pt x="5080" y="201930"/>
                  </a:moveTo>
                  <a:lnTo>
                    <a:pt x="189230" y="20193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725930" y="3022600"/>
              <a:ext cx="40640" cy="81280"/>
            </a:xfrm>
            <a:custGeom>
              <a:avLst/>
              <a:gdLst/>
              <a:ahLst/>
              <a:cxnLst/>
              <a:rect l="l" t="t" r="r" b="b"/>
              <a:pathLst>
                <a:path w="40639" h="81280">
                  <a:moveTo>
                    <a:pt x="40639" y="0"/>
                  </a:moveTo>
                  <a:lnTo>
                    <a:pt x="0" y="0"/>
                  </a:lnTo>
                  <a:lnTo>
                    <a:pt x="0" y="81279"/>
                  </a:lnTo>
                  <a:lnTo>
                    <a:pt x="40639" y="81279"/>
                  </a:lnTo>
                  <a:lnTo>
                    <a:pt x="4063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725930" y="3022600"/>
              <a:ext cx="40640" cy="81280"/>
            </a:xfrm>
            <a:custGeom>
              <a:avLst/>
              <a:gdLst/>
              <a:ahLst/>
              <a:cxnLst/>
              <a:rect l="l" t="t" r="r" b="b"/>
              <a:pathLst>
                <a:path w="40639" h="81280">
                  <a:moveTo>
                    <a:pt x="40639" y="0"/>
                  </a:moveTo>
                  <a:lnTo>
                    <a:pt x="0" y="0"/>
                  </a:lnTo>
                  <a:lnTo>
                    <a:pt x="0" y="81279"/>
                  </a:lnTo>
                  <a:lnTo>
                    <a:pt x="40639" y="81279"/>
                  </a:lnTo>
                  <a:lnTo>
                    <a:pt x="4063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819910" y="3022600"/>
              <a:ext cx="41910" cy="81280"/>
            </a:xfrm>
            <a:custGeom>
              <a:avLst/>
              <a:gdLst/>
              <a:ahLst/>
              <a:cxnLst/>
              <a:rect l="l" t="t" r="r" b="b"/>
              <a:pathLst>
                <a:path w="41910" h="81280">
                  <a:moveTo>
                    <a:pt x="41909" y="0"/>
                  </a:moveTo>
                  <a:lnTo>
                    <a:pt x="0" y="0"/>
                  </a:lnTo>
                  <a:lnTo>
                    <a:pt x="0" y="81279"/>
                  </a:lnTo>
                  <a:lnTo>
                    <a:pt x="41909" y="81279"/>
                  </a:lnTo>
                  <a:lnTo>
                    <a:pt x="419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819910" y="3022600"/>
              <a:ext cx="41910" cy="81280"/>
            </a:xfrm>
            <a:custGeom>
              <a:avLst/>
              <a:gdLst/>
              <a:ahLst/>
              <a:cxnLst/>
              <a:rect l="l" t="t" r="r" b="b"/>
              <a:pathLst>
                <a:path w="41910" h="81280">
                  <a:moveTo>
                    <a:pt x="41909" y="0"/>
                  </a:moveTo>
                  <a:lnTo>
                    <a:pt x="0" y="0"/>
                  </a:lnTo>
                  <a:lnTo>
                    <a:pt x="0" y="81279"/>
                  </a:lnTo>
                  <a:lnTo>
                    <a:pt x="41909" y="81279"/>
                  </a:lnTo>
                  <a:lnTo>
                    <a:pt x="4190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520190" y="2287269"/>
              <a:ext cx="266699" cy="18795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812290" y="2289809"/>
              <a:ext cx="116840" cy="18668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963419" y="2287269"/>
              <a:ext cx="121919" cy="18668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/>
          <p:nvPr/>
        </p:nvSpPr>
        <p:spPr>
          <a:xfrm>
            <a:off x="558800" y="4344670"/>
            <a:ext cx="2374900" cy="148463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988060" y="3385820"/>
            <a:ext cx="160401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C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r</a:t>
            </a:r>
            <a:r>
              <a:rPr sz="2800" b="1" spc="10" dirty="0">
                <a:solidFill>
                  <a:srgbClr val="00269E"/>
                </a:solidFill>
                <a:latin typeface="Arial"/>
                <a:cs typeface="Arial"/>
              </a:rPr>
              <a:t>e</a:t>
            </a: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d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i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tors</a:t>
            </a:r>
            <a:endParaRPr sz="28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910589" y="5824220"/>
            <a:ext cx="160591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I</a:t>
            </a:r>
            <a:r>
              <a:rPr sz="2800" b="1" spc="-15" dirty="0">
                <a:solidFill>
                  <a:srgbClr val="00269E"/>
                </a:solidFill>
                <a:latin typeface="Arial"/>
                <a:cs typeface="Arial"/>
              </a:rPr>
              <a:t>n</a:t>
            </a:r>
            <a:r>
              <a:rPr sz="2800" b="1" spc="10" dirty="0">
                <a:solidFill>
                  <a:srgbClr val="00269E"/>
                </a:solidFill>
                <a:latin typeface="Arial"/>
                <a:cs typeface="Arial"/>
              </a:rPr>
              <a:t>v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e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s</a:t>
            </a:r>
            <a:r>
              <a:rPr sz="2800" b="1" spc="5" dirty="0">
                <a:solidFill>
                  <a:srgbClr val="00269E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ors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3951030" y="2731830"/>
            <a:ext cx="4899660" cy="2147570"/>
            <a:chOff x="3951030" y="2731830"/>
            <a:chExt cx="4899660" cy="2147570"/>
          </a:xfrm>
        </p:grpSpPr>
        <p:sp>
          <p:nvSpPr>
            <p:cNvPr id="72" name="object 72"/>
            <p:cNvSpPr/>
            <p:nvPr/>
          </p:nvSpPr>
          <p:spPr>
            <a:xfrm>
              <a:off x="4033520" y="2814319"/>
              <a:ext cx="4810760" cy="2058670"/>
            </a:xfrm>
            <a:custGeom>
              <a:avLst/>
              <a:gdLst/>
              <a:ahLst/>
              <a:cxnLst/>
              <a:rect l="l" t="t" r="r" b="b"/>
              <a:pathLst>
                <a:path w="4810759" h="2058670">
                  <a:moveTo>
                    <a:pt x="4810760" y="0"/>
                  </a:moveTo>
                  <a:lnTo>
                    <a:pt x="0" y="0"/>
                  </a:lnTo>
                  <a:lnTo>
                    <a:pt x="0" y="1982470"/>
                  </a:lnTo>
                  <a:lnTo>
                    <a:pt x="0" y="2058670"/>
                  </a:lnTo>
                  <a:lnTo>
                    <a:pt x="4810760" y="2058670"/>
                  </a:lnTo>
                  <a:lnTo>
                    <a:pt x="4810760" y="1982470"/>
                  </a:lnTo>
                  <a:lnTo>
                    <a:pt x="4810760" y="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033519" y="2814320"/>
              <a:ext cx="4810760" cy="2058670"/>
            </a:xfrm>
            <a:custGeom>
              <a:avLst/>
              <a:gdLst/>
              <a:ahLst/>
              <a:cxnLst/>
              <a:rect l="l" t="t" r="r" b="b"/>
              <a:pathLst>
                <a:path w="4810759" h="2058670">
                  <a:moveTo>
                    <a:pt x="2405379" y="2058669"/>
                  </a:moveTo>
                  <a:lnTo>
                    <a:pt x="0" y="2058669"/>
                  </a:lnTo>
                  <a:lnTo>
                    <a:pt x="0" y="0"/>
                  </a:lnTo>
                  <a:lnTo>
                    <a:pt x="4810759" y="0"/>
                  </a:lnTo>
                  <a:lnTo>
                    <a:pt x="4810759" y="2058669"/>
                  </a:lnTo>
                  <a:lnTo>
                    <a:pt x="2405379" y="2058669"/>
                  </a:lnTo>
                  <a:close/>
                </a:path>
              </a:pathLst>
            </a:custGeom>
            <a:ln w="12579">
              <a:solidFill>
                <a:srgbClr val="0053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957319" y="2738120"/>
              <a:ext cx="4810760" cy="2058670"/>
            </a:xfrm>
            <a:custGeom>
              <a:avLst/>
              <a:gdLst/>
              <a:ahLst/>
              <a:cxnLst/>
              <a:rect l="l" t="t" r="r" b="b"/>
              <a:pathLst>
                <a:path w="4810759" h="2058670">
                  <a:moveTo>
                    <a:pt x="4810759" y="0"/>
                  </a:moveTo>
                  <a:lnTo>
                    <a:pt x="0" y="0"/>
                  </a:lnTo>
                  <a:lnTo>
                    <a:pt x="0" y="2058669"/>
                  </a:lnTo>
                  <a:lnTo>
                    <a:pt x="4810759" y="2058669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957319" y="2738120"/>
              <a:ext cx="4810760" cy="2058670"/>
            </a:xfrm>
            <a:custGeom>
              <a:avLst/>
              <a:gdLst/>
              <a:ahLst/>
              <a:cxnLst/>
              <a:rect l="l" t="t" r="r" b="b"/>
              <a:pathLst>
                <a:path w="4810759" h="2058670">
                  <a:moveTo>
                    <a:pt x="2405379" y="2058669"/>
                  </a:moveTo>
                  <a:lnTo>
                    <a:pt x="0" y="2058669"/>
                  </a:lnTo>
                  <a:lnTo>
                    <a:pt x="0" y="0"/>
                  </a:lnTo>
                  <a:lnTo>
                    <a:pt x="4810759" y="0"/>
                  </a:lnTo>
                  <a:lnTo>
                    <a:pt x="4810759" y="2058669"/>
                  </a:lnTo>
                  <a:lnTo>
                    <a:pt x="2405379" y="2058669"/>
                  </a:lnTo>
                  <a:close/>
                </a:path>
              </a:pathLst>
            </a:custGeom>
            <a:ln w="12579">
              <a:solidFill>
                <a:srgbClr val="0053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76"/>
          <p:cNvSpPr txBox="1"/>
          <p:nvPr/>
        </p:nvSpPr>
        <p:spPr>
          <a:xfrm>
            <a:off x="3957320" y="2738120"/>
            <a:ext cx="4810760" cy="2058670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50"/>
              </a:spcBef>
            </a:pPr>
            <a:r>
              <a:rPr sz="3200" b="1" dirty="0">
                <a:solidFill>
                  <a:srgbClr val="005300"/>
                </a:solidFill>
                <a:latin typeface="Arial"/>
                <a:cs typeface="Arial"/>
              </a:rPr>
              <a:t>Two</a:t>
            </a:r>
            <a:r>
              <a:rPr sz="3200" b="1" spc="-10" dirty="0">
                <a:solidFill>
                  <a:srgbClr val="005300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05300"/>
                </a:solidFill>
                <a:latin typeface="Arial"/>
                <a:cs typeface="Arial"/>
              </a:rPr>
              <a:t>concerns:</a:t>
            </a:r>
            <a:endParaRPr sz="3200">
              <a:latin typeface="Arial"/>
              <a:cs typeface="Arial"/>
            </a:endParaRPr>
          </a:p>
          <a:p>
            <a:pPr marL="1285875" marR="1282065" algn="ctr">
              <a:lnSpc>
                <a:spcPct val="151800"/>
              </a:lnSpc>
              <a:spcBef>
                <a:spcPts val="10"/>
              </a:spcBef>
            </a:pPr>
            <a:r>
              <a:rPr sz="3200" b="1" spc="-5" dirty="0">
                <a:solidFill>
                  <a:srgbClr val="005300"/>
                </a:solidFill>
                <a:latin typeface="Arial"/>
                <a:cs typeface="Arial"/>
              </a:rPr>
              <a:t>Solvency  </a:t>
            </a:r>
            <a:r>
              <a:rPr sz="3200" b="1" dirty="0">
                <a:solidFill>
                  <a:srgbClr val="005300"/>
                </a:solidFill>
                <a:latin typeface="Arial"/>
                <a:cs typeface="Arial"/>
              </a:rPr>
              <a:t>Pr</a:t>
            </a:r>
            <a:r>
              <a:rPr sz="3200" b="1" spc="-10" dirty="0">
                <a:solidFill>
                  <a:srgbClr val="005300"/>
                </a:solidFill>
                <a:latin typeface="Arial"/>
                <a:cs typeface="Arial"/>
              </a:rPr>
              <a:t>o</a:t>
            </a:r>
            <a:r>
              <a:rPr sz="3200" b="1" dirty="0">
                <a:solidFill>
                  <a:srgbClr val="005300"/>
                </a:solidFill>
                <a:latin typeface="Arial"/>
                <a:cs typeface="Arial"/>
              </a:rPr>
              <a:t>fita</a:t>
            </a:r>
            <a:r>
              <a:rPr sz="3200" b="1" spc="5" dirty="0">
                <a:solidFill>
                  <a:srgbClr val="005300"/>
                </a:solidFill>
                <a:latin typeface="Arial"/>
                <a:cs typeface="Arial"/>
              </a:rPr>
              <a:t>b</a:t>
            </a:r>
            <a:r>
              <a:rPr sz="3200" b="1" spc="-5" dirty="0">
                <a:solidFill>
                  <a:srgbClr val="005300"/>
                </a:solidFill>
                <a:latin typeface="Arial"/>
                <a:cs typeface="Arial"/>
              </a:rPr>
              <a:t>il</a:t>
            </a:r>
            <a:r>
              <a:rPr sz="3200" b="1" spc="-10" dirty="0">
                <a:solidFill>
                  <a:srgbClr val="005300"/>
                </a:solidFill>
                <a:latin typeface="Arial"/>
                <a:cs typeface="Arial"/>
              </a:rPr>
              <a:t>i</a:t>
            </a:r>
            <a:r>
              <a:rPr sz="3200" b="1" dirty="0">
                <a:solidFill>
                  <a:srgbClr val="005300"/>
                </a:solidFill>
                <a:latin typeface="Arial"/>
                <a:cs typeface="Arial"/>
              </a:rPr>
              <a:t>ty</a:t>
            </a:r>
            <a:endParaRPr sz="3200">
              <a:latin typeface="Arial"/>
              <a:cs typeface="Arial"/>
            </a:endParaRPr>
          </a:p>
        </p:txBody>
      </p:sp>
      <p:sp>
        <p:nvSpPr>
          <p:cNvPr id="77" name="object 7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78" name="object 7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262890">
              <a:lnSpc>
                <a:spcPct val="100000"/>
              </a:lnSpc>
            </a:pPr>
            <a:r>
              <a:rPr spc="-5" dirty="0"/>
              <a:t>The Need </a:t>
            </a:r>
            <a:r>
              <a:rPr dirty="0"/>
              <a:t>for </a:t>
            </a:r>
            <a:r>
              <a:rPr spc="-5" dirty="0"/>
              <a:t>Adequate</a:t>
            </a:r>
            <a:r>
              <a:rPr spc="-50" dirty="0"/>
              <a:t> </a:t>
            </a:r>
            <a:r>
              <a:rPr spc="-5" dirty="0"/>
              <a:t>Disclosure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5170170" y="1817370"/>
            <a:ext cx="3980179" cy="4077970"/>
            <a:chOff x="5170170" y="1817370"/>
            <a:chExt cx="3980179" cy="4077970"/>
          </a:xfrm>
        </p:grpSpPr>
        <p:sp>
          <p:nvSpPr>
            <p:cNvPr id="9" name="object 9"/>
            <p:cNvSpPr/>
            <p:nvPr/>
          </p:nvSpPr>
          <p:spPr>
            <a:xfrm>
              <a:off x="5252720" y="1899919"/>
              <a:ext cx="3891279" cy="3989070"/>
            </a:xfrm>
            <a:custGeom>
              <a:avLst/>
              <a:gdLst/>
              <a:ahLst/>
              <a:cxnLst/>
              <a:rect l="l" t="t" r="r" b="b"/>
              <a:pathLst>
                <a:path w="3891279" h="3989070">
                  <a:moveTo>
                    <a:pt x="3891280" y="0"/>
                  </a:moveTo>
                  <a:lnTo>
                    <a:pt x="0" y="0"/>
                  </a:lnTo>
                  <a:lnTo>
                    <a:pt x="0" y="3912870"/>
                  </a:lnTo>
                  <a:lnTo>
                    <a:pt x="0" y="3989070"/>
                  </a:lnTo>
                  <a:lnTo>
                    <a:pt x="3891280" y="3989070"/>
                  </a:lnTo>
                  <a:lnTo>
                    <a:pt x="3891280" y="3912870"/>
                  </a:lnTo>
                  <a:lnTo>
                    <a:pt x="3891280" y="0"/>
                  </a:lnTo>
                  <a:close/>
                </a:path>
              </a:pathLst>
            </a:custGeom>
            <a:solidFill>
              <a:srgbClr val="6D00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252720" y="1899920"/>
              <a:ext cx="3891279" cy="3989070"/>
            </a:xfrm>
            <a:custGeom>
              <a:avLst/>
              <a:gdLst/>
              <a:ahLst/>
              <a:cxnLst/>
              <a:rect l="l" t="t" r="r" b="b"/>
              <a:pathLst>
                <a:path w="3891279" h="3989070">
                  <a:moveTo>
                    <a:pt x="1948179" y="3989069"/>
                  </a:moveTo>
                  <a:lnTo>
                    <a:pt x="0" y="3989069"/>
                  </a:lnTo>
                  <a:lnTo>
                    <a:pt x="0" y="0"/>
                  </a:lnTo>
                  <a:lnTo>
                    <a:pt x="3891279" y="0"/>
                  </a:lnTo>
                </a:path>
                <a:path w="3891279" h="3989070">
                  <a:moveTo>
                    <a:pt x="3891279" y="3989069"/>
                  </a:moveTo>
                  <a:lnTo>
                    <a:pt x="1948179" y="3989069"/>
                  </a:lnTo>
                </a:path>
              </a:pathLst>
            </a:custGeom>
            <a:ln w="12579">
              <a:solidFill>
                <a:srgbClr val="6D0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76520" y="1823720"/>
              <a:ext cx="3896360" cy="3989070"/>
            </a:xfrm>
            <a:custGeom>
              <a:avLst/>
              <a:gdLst/>
              <a:ahLst/>
              <a:cxnLst/>
              <a:rect l="l" t="t" r="r" b="b"/>
              <a:pathLst>
                <a:path w="3896359" h="3989070">
                  <a:moveTo>
                    <a:pt x="3896359" y="0"/>
                  </a:moveTo>
                  <a:lnTo>
                    <a:pt x="0" y="0"/>
                  </a:lnTo>
                  <a:lnTo>
                    <a:pt x="0" y="3989069"/>
                  </a:lnTo>
                  <a:lnTo>
                    <a:pt x="3896359" y="3989069"/>
                  </a:lnTo>
                  <a:close/>
                </a:path>
              </a:pathLst>
            </a:custGeom>
            <a:solidFill>
              <a:srgbClr val="FBFD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176520" y="1823720"/>
              <a:ext cx="3896360" cy="3989070"/>
            </a:xfrm>
            <a:custGeom>
              <a:avLst/>
              <a:gdLst/>
              <a:ahLst/>
              <a:cxnLst/>
              <a:rect l="l" t="t" r="r" b="b"/>
              <a:pathLst>
                <a:path w="3896359" h="3989070">
                  <a:moveTo>
                    <a:pt x="1948179" y="3989069"/>
                  </a:moveTo>
                  <a:lnTo>
                    <a:pt x="0" y="3989069"/>
                  </a:lnTo>
                  <a:lnTo>
                    <a:pt x="0" y="0"/>
                  </a:lnTo>
                  <a:lnTo>
                    <a:pt x="3896359" y="0"/>
                  </a:lnTo>
                  <a:lnTo>
                    <a:pt x="3896359" y="3989069"/>
                  </a:lnTo>
                  <a:lnTo>
                    <a:pt x="1948179" y="3989069"/>
                  </a:lnTo>
                  <a:close/>
                </a:path>
              </a:pathLst>
            </a:custGeom>
            <a:ln w="12579">
              <a:solidFill>
                <a:srgbClr val="6D0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176520" y="1823720"/>
            <a:ext cx="3896360" cy="3989070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260985" marR="258445" indent="3175" algn="ctr">
              <a:lnSpc>
                <a:spcPct val="100000"/>
              </a:lnSpc>
              <a:spcBef>
                <a:spcPts val="350"/>
              </a:spcBef>
            </a:pPr>
            <a:r>
              <a:rPr sz="3200" b="1" dirty="0">
                <a:solidFill>
                  <a:srgbClr val="FB0027"/>
                </a:solidFill>
                <a:latin typeface="Arial"/>
                <a:cs typeface="Arial"/>
              </a:rPr>
              <a:t>Notes </a:t>
            </a:r>
            <a:r>
              <a:rPr sz="3200" b="1" dirty="0">
                <a:solidFill>
                  <a:srgbClr val="6D0042"/>
                </a:solidFill>
                <a:latin typeface="Arial"/>
                <a:cs typeface="Arial"/>
              </a:rPr>
              <a:t>to the  </a:t>
            </a:r>
            <a:r>
              <a:rPr sz="3200" b="1" spc="-5" dirty="0">
                <a:solidFill>
                  <a:srgbClr val="6D0042"/>
                </a:solidFill>
                <a:latin typeface="Arial"/>
                <a:cs typeface="Arial"/>
              </a:rPr>
              <a:t>financial  statements often  provide </a:t>
            </a:r>
            <a:r>
              <a:rPr sz="3200" b="1" dirty="0">
                <a:solidFill>
                  <a:srgbClr val="6D0042"/>
                </a:solidFill>
                <a:latin typeface="Arial"/>
                <a:cs typeface="Arial"/>
              </a:rPr>
              <a:t>facts  necessary for</a:t>
            </a:r>
            <a:r>
              <a:rPr sz="3200" b="1" spc="-105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6D0042"/>
                </a:solidFill>
                <a:latin typeface="Arial"/>
                <a:cs typeface="Arial"/>
              </a:rPr>
              <a:t>the  </a:t>
            </a:r>
            <a:r>
              <a:rPr sz="3200" b="1" spc="-5" dirty="0">
                <a:solidFill>
                  <a:srgbClr val="6D0042"/>
                </a:solidFill>
                <a:latin typeface="Arial"/>
                <a:cs typeface="Arial"/>
              </a:rPr>
              <a:t>proper  interpretation </a:t>
            </a:r>
            <a:r>
              <a:rPr sz="3200" b="1" dirty="0">
                <a:solidFill>
                  <a:srgbClr val="6D0042"/>
                </a:solidFill>
                <a:latin typeface="Arial"/>
                <a:cs typeface="Arial"/>
              </a:rPr>
              <a:t>of  the</a:t>
            </a:r>
            <a:r>
              <a:rPr sz="3200" b="1" spc="-4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6D0042"/>
                </a:solidFill>
                <a:latin typeface="Arial"/>
                <a:cs typeface="Arial"/>
              </a:rPr>
              <a:t>statements.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66370" y="1781810"/>
            <a:ext cx="4315460" cy="4014470"/>
            <a:chOff x="166370" y="1781810"/>
            <a:chExt cx="4315460" cy="4014470"/>
          </a:xfrm>
        </p:grpSpPr>
        <p:sp>
          <p:nvSpPr>
            <p:cNvPr id="15" name="object 15"/>
            <p:cNvSpPr/>
            <p:nvPr/>
          </p:nvSpPr>
          <p:spPr>
            <a:xfrm>
              <a:off x="330200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13055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44170" y="2938779"/>
                  </a:lnTo>
                  <a:lnTo>
                    <a:pt x="2539" y="3328670"/>
                  </a:lnTo>
                  <a:lnTo>
                    <a:pt x="3110229" y="3328670"/>
                  </a:lnTo>
                  <a:lnTo>
                    <a:pt x="3451860" y="2938779"/>
                  </a:lnTo>
                  <a:lnTo>
                    <a:pt x="3130550" y="243459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30200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451860" y="2938779"/>
                  </a:moveTo>
                  <a:lnTo>
                    <a:pt x="3130550" y="2434590"/>
                  </a:lnTo>
                  <a:lnTo>
                    <a:pt x="3130550" y="0"/>
                  </a:lnTo>
                  <a:lnTo>
                    <a:pt x="0" y="0"/>
                  </a:lnTo>
                  <a:lnTo>
                    <a:pt x="0" y="2434590"/>
                  </a:lnTo>
                  <a:lnTo>
                    <a:pt x="344170" y="2938779"/>
                  </a:lnTo>
                  <a:lnTo>
                    <a:pt x="2539" y="3328670"/>
                  </a:lnTo>
                  <a:lnTo>
                    <a:pt x="3110229" y="3328670"/>
                  </a:lnTo>
                  <a:lnTo>
                    <a:pt x="3451860" y="29387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6370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3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50520" y="2938779"/>
                  </a:lnTo>
                  <a:lnTo>
                    <a:pt x="8890" y="3328670"/>
                  </a:lnTo>
                  <a:lnTo>
                    <a:pt x="166370" y="3328670"/>
                  </a:lnTo>
                  <a:lnTo>
                    <a:pt x="508000" y="2938779"/>
                  </a:lnTo>
                  <a:lnTo>
                    <a:pt x="163830" y="2434590"/>
                  </a:lnTo>
                  <a:lnTo>
                    <a:pt x="1638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66370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30" y="0"/>
                  </a:moveTo>
                  <a:lnTo>
                    <a:pt x="163830" y="2434590"/>
                  </a:lnTo>
                  <a:lnTo>
                    <a:pt x="508000" y="2938779"/>
                  </a:lnTo>
                  <a:lnTo>
                    <a:pt x="166370" y="3328670"/>
                  </a:lnTo>
                  <a:lnTo>
                    <a:pt x="8890" y="3328670"/>
                  </a:lnTo>
                  <a:lnTo>
                    <a:pt x="350520" y="2938779"/>
                  </a:lnTo>
                  <a:lnTo>
                    <a:pt x="0" y="2434590"/>
                  </a:lnTo>
                  <a:lnTo>
                    <a:pt x="0" y="0"/>
                  </a:lnTo>
                  <a:lnTo>
                    <a:pt x="16383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404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20320" y="0"/>
                  </a:lnTo>
                  <a:lnTo>
                    <a:pt x="20320" y="2434590"/>
                  </a:lnTo>
                  <a:lnTo>
                    <a:pt x="341630" y="2938779"/>
                  </a:lnTo>
                  <a:lnTo>
                    <a:pt x="0" y="3328670"/>
                  </a:lnTo>
                  <a:lnTo>
                    <a:pt x="158750" y="3328670"/>
                  </a:lnTo>
                  <a:lnTo>
                    <a:pt x="508000" y="2938779"/>
                  </a:lnTo>
                  <a:lnTo>
                    <a:pt x="177800" y="2430779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404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177800" y="2430779"/>
                  </a:lnTo>
                  <a:lnTo>
                    <a:pt x="508000" y="2938779"/>
                  </a:lnTo>
                  <a:lnTo>
                    <a:pt x="158750" y="3328670"/>
                  </a:lnTo>
                  <a:lnTo>
                    <a:pt x="0" y="3328670"/>
                  </a:lnTo>
                  <a:lnTo>
                    <a:pt x="341630" y="2938779"/>
                  </a:lnTo>
                  <a:lnTo>
                    <a:pt x="20320" y="2434590"/>
                  </a:lnTo>
                  <a:lnTo>
                    <a:pt x="2032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19710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69">
                  <a:moveTo>
                    <a:pt x="19050" y="0"/>
                  </a:moveTo>
                  <a:lnTo>
                    <a:pt x="10160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79" y="38100"/>
                  </a:lnTo>
                  <a:lnTo>
                    <a:pt x="38100" y="29210"/>
                  </a:lnTo>
                  <a:lnTo>
                    <a:pt x="40639" y="19050"/>
                  </a:lnTo>
                  <a:lnTo>
                    <a:pt x="38100" y="10160"/>
                  </a:lnTo>
                  <a:lnTo>
                    <a:pt x="30479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19710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69">
                  <a:moveTo>
                    <a:pt x="40639" y="19050"/>
                  </a:moveTo>
                  <a:lnTo>
                    <a:pt x="38100" y="10160"/>
                  </a:lnTo>
                  <a:lnTo>
                    <a:pt x="30479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79" y="38100"/>
                  </a:lnTo>
                  <a:lnTo>
                    <a:pt x="38100" y="29210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19710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19050" y="0"/>
                  </a:moveTo>
                  <a:lnTo>
                    <a:pt x="10160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79" y="36830"/>
                  </a:lnTo>
                  <a:lnTo>
                    <a:pt x="38100" y="29210"/>
                  </a:lnTo>
                  <a:lnTo>
                    <a:pt x="40639" y="19050"/>
                  </a:lnTo>
                  <a:lnTo>
                    <a:pt x="38100" y="8889"/>
                  </a:lnTo>
                  <a:lnTo>
                    <a:pt x="30479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19710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40639" y="19050"/>
                  </a:moveTo>
                  <a:lnTo>
                    <a:pt x="38100" y="8889"/>
                  </a:lnTo>
                  <a:lnTo>
                    <a:pt x="30479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79" y="36830"/>
                  </a:lnTo>
                  <a:lnTo>
                    <a:pt x="38100" y="29210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19710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39" h="40639">
                  <a:moveTo>
                    <a:pt x="19050" y="0"/>
                  </a:moveTo>
                  <a:lnTo>
                    <a:pt x="10160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79" y="38100"/>
                  </a:lnTo>
                  <a:lnTo>
                    <a:pt x="38100" y="33019"/>
                  </a:lnTo>
                  <a:lnTo>
                    <a:pt x="40639" y="20319"/>
                  </a:lnTo>
                  <a:lnTo>
                    <a:pt x="38100" y="13969"/>
                  </a:lnTo>
                  <a:lnTo>
                    <a:pt x="30479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19710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39" h="40639">
                  <a:moveTo>
                    <a:pt x="40639" y="20319"/>
                  </a:moveTo>
                  <a:lnTo>
                    <a:pt x="38100" y="13969"/>
                  </a:lnTo>
                  <a:lnTo>
                    <a:pt x="30479" y="3809"/>
                  </a:lnTo>
                  <a:lnTo>
                    <a:pt x="19050" y="0"/>
                  </a:lnTo>
                  <a:lnTo>
                    <a:pt x="10160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79" y="38100"/>
                  </a:lnTo>
                  <a:lnTo>
                    <a:pt x="38100" y="33019"/>
                  </a:lnTo>
                  <a:lnTo>
                    <a:pt x="40639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17170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69">
                  <a:moveTo>
                    <a:pt x="20319" y="0"/>
                  </a:moveTo>
                  <a:lnTo>
                    <a:pt x="10159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19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50"/>
                  </a:lnTo>
                  <a:lnTo>
                    <a:pt x="38100" y="10159"/>
                  </a:lnTo>
                  <a:lnTo>
                    <a:pt x="30479" y="1269"/>
                  </a:lnTo>
                  <a:lnTo>
                    <a:pt x="203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17170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69">
                  <a:moveTo>
                    <a:pt x="40639" y="19050"/>
                  </a:moveTo>
                  <a:lnTo>
                    <a:pt x="38100" y="10159"/>
                  </a:lnTo>
                  <a:lnTo>
                    <a:pt x="30479" y="1269"/>
                  </a:lnTo>
                  <a:lnTo>
                    <a:pt x="20319" y="0"/>
                  </a:lnTo>
                  <a:lnTo>
                    <a:pt x="10159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19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19710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70">
                  <a:moveTo>
                    <a:pt x="19050" y="0"/>
                  </a:moveTo>
                  <a:lnTo>
                    <a:pt x="10160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79" y="34290"/>
                  </a:lnTo>
                  <a:lnTo>
                    <a:pt x="38100" y="29210"/>
                  </a:lnTo>
                  <a:lnTo>
                    <a:pt x="40639" y="19050"/>
                  </a:lnTo>
                  <a:lnTo>
                    <a:pt x="38100" y="10160"/>
                  </a:lnTo>
                  <a:lnTo>
                    <a:pt x="30479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19710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39" h="39370">
                  <a:moveTo>
                    <a:pt x="40639" y="19050"/>
                  </a:moveTo>
                  <a:lnTo>
                    <a:pt x="38100" y="10160"/>
                  </a:lnTo>
                  <a:lnTo>
                    <a:pt x="30479" y="2540"/>
                  </a:lnTo>
                  <a:lnTo>
                    <a:pt x="19050" y="0"/>
                  </a:lnTo>
                  <a:lnTo>
                    <a:pt x="10160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79" y="34290"/>
                  </a:lnTo>
                  <a:lnTo>
                    <a:pt x="38100" y="29210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19710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19050" y="0"/>
                  </a:moveTo>
                  <a:lnTo>
                    <a:pt x="10160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79" y="35560"/>
                  </a:lnTo>
                  <a:lnTo>
                    <a:pt x="38100" y="29210"/>
                  </a:lnTo>
                  <a:lnTo>
                    <a:pt x="40639" y="19050"/>
                  </a:lnTo>
                  <a:lnTo>
                    <a:pt x="38100" y="8890"/>
                  </a:lnTo>
                  <a:lnTo>
                    <a:pt x="30479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19710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40639" y="19050"/>
                  </a:moveTo>
                  <a:lnTo>
                    <a:pt x="38100" y="8890"/>
                  </a:lnTo>
                  <a:lnTo>
                    <a:pt x="30479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79" y="35560"/>
                  </a:lnTo>
                  <a:lnTo>
                    <a:pt x="38100" y="29210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17170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20319" y="0"/>
                  </a:move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19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lnTo>
                    <a:pt x="38100" y="8889"/>
                  </a:lnTo>
                  <a:lnTo>
                    <a:pt x="30479" y="1269"/>
                  </a:lnTo>
                  <a:lnTo>
                    <a:pt x="203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17170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39" h="38100">
                  <a:moveTo>
                    <a:pt x="40639" y="19050"/>
                  </a:moveTo>
                  <a:lnTo>
                    <a:pt x="38100" y="8889"/>
                  </a:lnTo>
                  <a:lnTo>
                    <a:pt x="30479" y="1269"/>
                  </a:lnTo>
                  <a:lnTo>
                    <a:pt x="20319" y="0"/>
                  </a:ln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19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5204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5204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5204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5204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5204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19050" y="0"/>
                  </a:move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5204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39370" y="20319"/>
                  </a:move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5178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5178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5204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5204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5204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5204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5178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5178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38479" y="2379980"/>
              <a:ext cx="2725420" cy="2620010"/>
            </a:xfrm>
            <a:custGeom>
              <a:avLst/>
              <a:gdLst/>
              <a:ahLst/>
              <a:cxnLst/>
              <a:rect l="l" t="t" r="r" b="b"/>
              <a:pathLst>
                <a:path w="2725420" h="2620010">
                  <a:moveTo>
                    <a:pt x="0" y="1270"/>
                  </a:moveTo>
                  <a:lnTo>
                    <a:pt x="1198880" y="0"/>
                  </a:lnTo>
                </a:path>
                <a:path w="2725420" h="2620010">
                  <a:moveTo>
                    <a:pt x="0" y="176530"/>
                  </a:moveTo>
                  <a:lnTo>
                    <a:pt x="1112520" y="176530"/>
                  </a:lnTo>
                </a:path>
                <a:path w="2725420" h="2620010">
                  <a:moveTo>
                    <a:pt x="0" y="354330"/>
                  </a:moveTo>
                  <a:lnTo>
                    <a:pt x="359410" y="354330"/>
                  </a:lnTo>
                </a:path>
                <a:path w="2725420" h="2620010">
                  <a:moveTo>
                    <a:pt x="0" y="529590"/>
                  </a:moveTo>
                  <a:lnTo>
                    <a:pt x="359410" y="529590"/>
                  </a:lnTo>
                </a:path>
                <a:path w="2725420" h="2620010">
                  <a:moveTo>
                    <a:pt x="0" y="708660"/>
                  </a:moveTo>
                  <a:lnTo>
                    <a:pt x="1052830" y="708660"/>
                  </a:lnTo>
                </a:path>
                <a:path w="2725420" h="2620010">
                  <a:moveTo>
                    <a:pt x="0" y="887730"/>
                  </a:moveTo>
                  <a:lnTo>
                    <a:pt x="1198880" y="887730"/>
                  </a:lnTo>
                </a:path>
                <a:path w="2725420" h="2620010">
                  <a:moveTo>
                    <a:pt x="0" y="1066800"/>
                  </a:moveTo>
                  <a:lnTo>
                    <a:pt x="1018539" y="1068070"/>
                  </a:lnTo>
                </a:path>
                <a:path w="2725420" h="2620010">
                  <a:moveTo>
                    <a:pt x="0" y="1244600"/>
                  </a:moveTo>
                  <a:lnTo>
                    <a:pt x="1052830" y="1244600"/>
                  </a:lnTo>
                </a:path>
                <a:path w="2725420" h="2620010">
                  <a:moveTo>
                    <a:pt x="0" y="1421130"/>
                  </a:moveTo>
                  <a:lnTo>
                    <a:pt x="840739" y="1421130"/>
                  </a:lnTo>
                </a:path>
                <a:path w="2725420" h="2620010">
                  <a:moveTo>
                    <a:pt x="0" y="1598930"/>
                  </a:moveTo>
                  <a:lnTo>
                    <a:pt x="1198880" y="1598930"/>
                  </a:lnTo>
                </a:path>
                <a:path w="2725420" h="2620010">
                  <a:moveTo>
                    <a:pt x="1427480" y="1270"/>
                  </a:moveTo>
                  <a:lnTo>
                    <a:pt x="1731009" y="1270"/>
                  </a:lnTo>
                </a:path>
                <a:path w="2725420" h="2620010">
                  <a:moveTo>
                    <a:pt x="1427480" y="179070"/>
                  </a:moveTo>
                  <a:lnTo>
                    <a:pt x="1673859" y="179070"/>
                  </a:lnTo>
                </a:path>
                <a:path w="2725420" h="2620010">
                  <a:moveTo>
                    <a:pt x="1427480" y="711200"/>
                  </a:moveTo>
                  <a:lnTo>
                    <a:pt x="1701800" y="711200"/>
                  </a:lnTo>
                </a:path>
                <a:path w="2725420" h="2620010">
                  <a:moveTo>
                    <a:pt x="1427480" y="887730"/>
                  </a:moveTo>
                  <a:lnTo>
                    <a:pt x="1695450" y="887730"/>
                  </a:lnTo>
                </a:path>
                <a:path w="2725420" h="2620010">
                  <a:moveTo>
                    <a:pt x="1427480" y="1066800"/>
                  </a:moveTo>
                  <a:lnTo>
                    <a:pt x="1708150" y="1069340"/>
                  </a:lnTo>
                </a:path>
                <a:path w="2725420" h="2620010">
                  <a:moveTo>
                    <a:pt x="1427480" y="1421130"/>
                  </a:moveTo>
                  <a:lnTo>
                    <a:pt x="1715770" y="1421130"/>
                  </a:lnTo>
                </a:path>
                <a:path w="2725420" h="2620010">
                  <a:moveTo>
                    <a:pt x="1427480" y="1598930"/>
                  </a:moveTo>
                  <a:lnTo>
                    <a:pt x="1732280" y="1598930"/>
                  </a:lnTo>
                </a:path>
                <a:path w="2725420" h="2620010">
                  <a:moveTo>
                    <a:pt x="1931670" y="1270"/>
                  </a:moveTo>
                  <a:lnTo>
                    <a:pt x="2150110" y="1270"/>
                  </a:lnTo>
                </a:path>
                <a:path w="2725420" h="2620010">
                  <a:moveTo>
                    <a:pt x="1931670" y="175260"/>
                  </a:moveTo>
                  <a:lnTo>
                    <a:pt x="2143760" y="175260"/>
                  </a:lnTo>
                </a:path>
                <a:path w="2725420" h="2620010">
                  <a:moveTo>
                    <a:pt x="1931670" y="706120"/>
                  </a:moveTo>
                  <a:lnTo>
                    <a:pt x="2132330" y="706120"/>
                  </a:lnTo>
                </a:path>
                <a:path w="2725420" h="2620010">
                  <a:moveTo>
                    <a:pt x="1931670" y="882650"/>
                  </a:moveTo>
                  <a:lnTo>
                    <a:pt x="2178050" y="882650"/>
                  </a:lnTo>
                </a:path>
                <a:path w="2725420" h="2620010">
                  <a:moveTo>
                    <a:pt x="1931670" y="1064260"/>
                  </a:moveTo>
                  <a:lnTo>
                    <a:pt x="2136140" y="1065530"/>
                  </a:lnTo>
                </a:path>
                <a:path w="2725420" h="2620010">
                  <a:moveTo>
                    <a:pt x="1931670" y="1421130"/>
                  </a:moveTo>
                  <a:lnTo>
                    <a:pt x="2193290" y="1421130"/>
                  </a:lnTo>
                </a:path>
                <a:path w="2725420" h="2620010">
                  <a:moveTo>
                    <a:pt x="1931670" y="1598930"/>
                  </a:moveTo>
                  <a:lnTo>
                    <a:pt x="2156460" y="1598930"/>
                  </a:lnTo>
                </a:path>
                <a:path w="2725420" h="2620010">
                  <a:moveTo>
                    <a:pt x="2420620" y="1270"/>
                  </a:moveTo>
                  <a:lnTo>
                    <a:pt x="2719070" y="1270"/>
                  </a:lnTo>
                </a:path>
                <a:path w="2725420" h="2620010">
                  <a:moveTo>
                    <a:pt x="2420620" y="176530"/>
                  </a:moveTo>
                  <a:lnTo>
                    <a:pt x="2668270" y="176530"/>
                  </a:lnTo>
                </a:path>
                <a:path w="2725420" h="2620010">
                  <a:moveTo>
                    <a:pt x="2420620" y="708660"/>
                  </a:moveTo>
                  <a:lnTo>
                    <a:pt x="2693670" y="708660"/>
                  </a:lnTo>
                </a:path>
                <a:path w="2725420" h="2620010">
                  <a:moveTo>
                    <a:pt x="2420620" y="887730"/>
                  </a:moveTo>
                  <a:lnTo>
                    <a:pt x="2686050" y="887730"/>
                  </a:lnTo>
                </a:path>
                <a:path w="2725420" h="2620010">
                  <a:moveTo>
                    <a:pt x="2420620" y="1068070"/>
                  </a:moveTo>
                  <a:lnTo>
                    <a:pt x="2700020" y="1068070"/>
                  </a:lnTo>
                </a:path>
                <a:path w="2725420" h="2620010">
                  <a:moveTo>
                    <a:pt x="2420620" y="1421130"/>
                  </a:moveTo>
                  <a:lnTo>
                    <a:pt x="2705100" y="1421130"/>
                  </a:lnTo>
                </a:path>
                <a:path w="2725420" h="2620010">
                  <a:moveTo>
                    <a:pt x="2420620" y="1598930"/>
                  </a:moveTo>
                  <a:lnTo>
                    <a:pt x="2725420" y="1598930"/>
                  </a:lnTo>
                </a:path>
                <a:path w="2725420" h="2620010">
                  <a:moveTo>
                    <a:pt x="41910" y="1906270"/>
                  </a:moveTo>
                  <a:lnTo>
                    <a:pt x="1093470" y="1906270"/>
                  </a:lnTo>
                </a:path>
                <a:path w="2725420" h="2620010">
                  <a:moveTo>
                    <a:pt x="137160" y="2032000"/>
                  </a:moveTo>
                  <a:lnTo>
                    <a:pt x="1115059" y="2032000"/>
                  </a:lnTo>
                </a:path>
                <a:path w="2725420" h="2620010">
                  <a:moveTo>
                    <a:pt x="276860" y="2174240"/>
                  </a:moveTo>
                  <a:lnTo>
                    <a:pt x="935989" y="2176780"/>
                  </a:lnTo>
                </a:path>
                <a:path w="2725420" h="2620010">
                  <a:moveTo>
                    <a:pt x="267970" y="2418080"/>
                  </a:moveTo>
                  <a:lnTo>
                    <a:pt x="1318259" y="2418080"/>
                  </a:lnTo>
                </a:path>
                <a:path w="2725420" h="2620010">
                  <a:moveTo>
                    <a:pt x="170179" y="2528570"/>
                  </a:moveTo>
                  <a:lnTo>
                    <a:pt x="1219200" y="2528570"/>
                  </a:lnTo>
                </a:path>
                <a:path w="2725420" h="2620010">
                  <a:moveTo>
                    <a:pt x="1475739" y="1908810"/>
                  </a:moveTo>
                  <a:lnTo>
                    <a:pt x="1752600" y="1908810"/>
                  </a:lnTo>
                </a:path>
                <a:path w="2725420" h="2620010">
                  <a:moveTo>
                    <a:pt x="1524000" y="1950720"/>
                  </a:moveTo>
                  <a:lnTo>
                    <a:pt x="1720850" y="1950720"/>
                  </a:lnTo>
                </a:path>
                <a:path w="2725420" h="2620010">
                  <a:moveTo>
                    <a:pt x="2014220" y="1908810"/>
                  </a:moveTo>
                  <a:lnTo>
                    <a:pt x="2260600" y="1908810"/>
                  </a:lnTo>
                </a:path>
                <a:path w="2725420" h="2620010">
                  <a:moveTo>
                    <a:pt x="2057400" y="1950720"/>
                  </a:moveTo>
                  <a:lnTo>
                    <a:pt x="2230120" y="1950720"/>
                  </a:lnTo>
                </a:path>
                <a:path w="2725420" h="2620010">
                  <a:moveTo>
                    <a:pt x="2487930" y="1908810"/>
                  </a:moveTo>
                  <a:lnTo>
                    <a:pt x="2658110" y="1908810"/>
                  </a:lnTo>
                </a:path>
                <a:path w="2725420" h="2620010">
                  <a:moveTo>
                    <a:pt x="2518410" y="1950720"/>
                  </a:moveTo>
                  <a:lnTo>
                    <a:pt x="2637790" y="1950720"/>
                  </a:lnTo>
                </a:path>
                <a:path w="2725420" h="2620010">
                  <a:moveTo>
                    <a:pt x="111760" y="2620010"/>
                  </a:moveTo>
                  <a:lnTo>
                    <a:pt x="1160780" y="262001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66370" y="4216400"/>
              <a:ext cx="3782060" cy="504190"/>
            </a:xfrm>
            <a:custGeom>
              <a:avLst/>
              <a:gdLst/>
              <a:ahLst/>
              <a:cxnLst/>
              <a:rect l="l" t="t" r="r" b="b"/>
              <a:pathLst>
                <a:path w="3782060" h="504189">
                  <a:moveTo>
                    <a:pt x="0" y="0"/>
                  </a:moveTo>
                  <a:lnTo>
                    <a:pt x="3451859" y="0"/>
                  </a:lnTo>
                </a:path>
                <a:path w="3782060" h="504189">
                  <a:moveTo>
                    <a:pt x="3782059" y="504189"/>
                  </a:moveTo>
                  <a:lnTo>
                    <a:pt x="350520" y="50418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28320" y="2019300"/>
              <a:ext cx="102870" cy="1714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76910" y="2066290"/>
              <a:ext cx="93980" cy="1244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20420" y="202819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30" h="153669">
                  <a:moveTo>
                    <a:pt x="0" y="0"/>
                  </a:moveTo>
                  <a:lnTo>
                    <a:pt x="0" y="133350"/>
                  </a:lnTo>
                  <a:lnTo>
                    <a:pt x="11430" y="15367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76300" y="2066290"/>
              <a:ext cx="92709" cy="1244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019809" y="2075180"/>
              <a:ext cx="347980" cy="106680"/>
            </a:xfrm>
            <a:custGeom>
              <a:avLst/>
              <a:gdLst/>
              <a:ahLst/>
              <a:cxnLst/>
              <a:rect l="l" t="t" r="r" b="b"/>
              <a:pathLst>
                <a:path w="347980" h="106680">
                  <a:moveTo>
                    <a:pt x="0" y="106680"/>
                  </a:moveTo>
                  <a:lnTo>
                    <a:pt x="0" y="0"/>
                  </a:lnTo>
                  <a:lnTo>
                    <a:pt x="57150" y="0"/>
                  </a:lnTo>
                  <a:lnTo>
                    <a:pt x="74930" y="26670"/>
                  </a:lnTo>
                  <a:lnTo>
                    <a:pt x="74930" y="106680"/>
                  </a:lnTo>
                </a:path>
                <a:path w="347980" h="106680">
                  <a:moveTo>
                    <a:pt x="212090" y="106680"/>
                  </a:moveTo>
                  <a:lnTo>
                    <a:pt x="138430" y="106680"/>
                  </a:lnTo>
                  <a:lnTo>
                    <a:pt x="138430" y="0"/>
                  </a:lnTo>
                  <a:lnTo>
                    <a:pt x="207009" y="0"/>
                  </a:lnTo>
                </a:path>
                <a:path w="347980" h="106680">
                  <a:moveTo>
                    <a:pt x="270509" y="53340"/>
                  </a:moveTo>
                  <a:lnTo>
                    <a:pt x="347980" y="53340"/>
                  </a:lnTo>
                  <a:lnTo>
                    <a:pt x="347980" y="0"/>
                  </a:lnTo>
                  <a:lnTo>
                    <a:pt x="270509" y="0"/>
                  </a:lnTo>
                  <a:lnTo>
                    <a:pt x="270509" y="106680"/>
                  </a:lnTo>
                  <a:lnTo>
                    <a:pt x="34798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539239" y="2019300"/>
              <a:ext cx="104139" cy="1714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704339" y="207518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90" y="0"/>
                  </a:lnTo>
                  <a:lnTo>
                    <a:pt x="73660" y="21590"/>
                  </a:lnTo>
                  <a:lnTo>
                    <a:pt x="73660" y="106680"/>
                  </a:lnTo>
                </a:path>
                <a:path w="349250" h="106680">
                  <a:moveTo>
                    <a:pt x="132080" y="53340"/>
                  </a:moveTo>
                  <a:lnTo>
                    <a:pt x="208280" y="53340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80"/>
                  </a:lnTo>
                  <a:lnTo>
                    <a:pt x="208280" y="106680"/>
                  </a:lnTo>
                </a:path>
                <a:path w="349250" h="106680">
                  <a:moveTo>
                    <a:pt x="271780" y="53340"/>
                  </a:moveTo>
                  <a:lnTo>
                    <a:pt x="349250" y="53340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80"/>
                  </a:lnTo>
                  <a:lnTo>
                    <a:pt x="34925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63600" y="24676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13055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lnTo>
                    <a:pt x="3130550" y="243459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863600" y="24676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451860" y="2938779"/>
                  </a:moveTo>
                  <a:lnTo>
                    <a:pt x="3130550" y="2434590"/>
                  </a:lnTo>
                  <a:lnTo>
                    <a:pt x="3130550" y="0"/>
                  </a:ln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99770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50520" y="2938779"/>
                  </a:lnTo>
                  <a:lnTo>
                    <a:pt x="8889" y="3328670"/>
                  </a:lnTo>
                  <a:lnTo>
                    <a:pt x="166370" y="3328670"/>
                  </a:lnTo>
                  <a:lnTo>
                    <a:pt x="507999" y="2938779"/>
                  </a:lnTo>
                  <a:lnTo>
                    <a:pt x="163829" y="243459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99770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163829" y="2434590"/>
                  </a:lnTo>
                  <a:lnTo>
                    <a:pt x="507999" y="2938779"/>
                  </a:lnTo>
                  <a:lnTo>
                    <a:pt x="166370" y="3328670"/>
                  </a:lnTo>
                  <a:lnTo>
                    <a:pt x="8889" y="3328670"/>
                  </a:lnTo>
                  <a:lnTo>
                    <a:pt x="350520" y="2938779"/>
                  </a:lnTo>
                  <a:lnTo>
                    <a:pt x="0" y="2434590"/>
                  </a:lnTo>
                  <a:lnTo>
                    <a:pt x="0" y="0"/>
                  </a:lnTo>
                  <a:lnTo>
                    <a:pt x="16382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97382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20320" y="0"/>
                  </a:lnTo>
                  <a:lnTo>
                    <a:pt x="20320" y="2434590"/>
                  </a:lnTo>
                  <a:lnTo>
                    <a:pt x="341630" y="2938779"/>
                  </a:lnTo>
                  <a:lnTo>
                    <a:pt x="0" y="3328670"/>
                  </a:lnTo>
                  <a:lnTo>
                    <a:pt x="158750" y="3328670"/>
                  </a:lnTo>
                  <a:lnTo>
                    <a:pt x="508000" y="2938779"/>
                  </a:lnTo>
                  <a:lnTo>
                    <a:pt x="177800" y="2430779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97382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177800" y="2430779"/>
                  </a:lnTo>
                  <a:lnTo>
                    <a:pt x="508000" y="2938779"/>
                  </a:lnTo>
                  <a:lnTo>
                    <a:pt x="158750" y="3328670"/>
                  </a:lnTo>
                  <a:lnTo>
                    <a:pt x="0" y="3328670"/>
                  </a:lnTo>
                  <a:lnTo>
                    <a:pt x="341630" y="2938779"/>
                  </a:lnTo>
                  <a:lnTo>
                    <a:pt x="20320" y="2434590"/>
                  </a:lnTo>
                  <a:lnTo>
                    <a:pt x="2032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753110" y="25869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19050" y="0"/>
                  </a:move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753110" y="25869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53110" y="29171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753110" y="29171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753110" y="32588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19050" y="0"/>
                  </a:move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753110" y="32588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40640" y="20319"/>
                  </a:move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750570" y="36207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20320" y="0"/>
                  </a:moveTo>
                  <a:lnTo>
                    <a:pt x="10159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49"/>
                  </a:ln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750570" y="36207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39" y="19049"/>
                  </a:move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753110" y="39801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753110" y="39801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753110" y="43459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753110" y="43459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750570" y="47117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20320" y="0"/>
                  </a:move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750570" y="47117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39" y="19050"/>
                  </a:move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053840" y="25869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053840" y="25869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053840" y="29171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053840" y="29171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053840" y="32588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19050" y="0"/>
                  </a:move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053840" y="32588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39370" y="20319"/>
                  </a:move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051299" y="36207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10160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49"/>
                  </a:ln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051299" y="36207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49"/>
                  </a:move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053840" y="39801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053840" y="39801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053840" y="43459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4053840" y="43459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051299" y="47117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051299" y="47117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071880" y="3065780"/>
              <a:ext cx="2725420" cy="2620010"/>
            </a:xfrm>
            <a:custGeom>
              <a:avLst/>
              <a:gdLst/>
              <a:ahLst/>
              <a:cxnLst/>
              <a:rect l="l" t="t" r="r" b="b"/>
              <a:pathLst>
                <a:path w="2725420" h="2620010">
                  <a:moveTo>
                    <a:pt x="0" y="1270"/>
                  </a:moveTo>
                  <a:lnTo>
                    <a:pt x="1198880" y="0"/>
                  </a:lnTo>
                </a:path>
                <a:path w="2725420" h="2620010">
                  <a:moveTo>
                    <a:pt x="0" y="176530"/>
                  </a:moveTo>
                  <a:lnTo>
                    <a:pt x="1112520" y="176530"/>
                  </a:lnTo>
                </a:path>
                <a:path w="2725420" h="2620010">
                  <a:moveTo>
                    <a:pt x="0" y="354330"/>
                  </a:moveTo>
                  <a:lnTo>
                    <a:pt x="1028700" y="354330"/>
                  </a:lnTo>
                </a:path>
                <a:path w="2725420" h="2620010">
                  <a:moveTo>
                    <a:pt x="0" y="529590"/>
                  </a:moveTo>
                  <a:lnTo>
                    <a:pt x="1088389" y="529590"/>
                  </a:lnTo>
                </a:path>
                <a:path w="2725420" h="2620010">
                  <a:moveTo>
                    <a:pt x="0" y="708660"/>
                  </a:moveTo>
                  <a:lnTo>
                    <a:pt x="1052830" y="708660"/>
                  </a:lnTo>
                </a:path>
                <a:path w="2725420" h="2620010">
                  <a:moveTo>
                    <a:pt x="0" y="887730"/>
                  </a:moveTo>
                  <a:lnTo>
                    <a:pt x="1198880" y="887730"/>
                  </a:lnTo>
                </a:path>
                <a:path w="2725420" h="2620010">
                  <a:moveTo>
                    <a:pt x="0" y="1066800"/>
                  </a:moveTo>
                  <a:lnTo>
                    <a:pt x="1018539" y="1068070"/>
                  </a:lnTo>
                </a:path>
                <a:path w="2725420" h="2620010">
                  <a:moveTo>
                    <a:pt x="0" y="1244600"/>
                  </a:moveTo>
                  <a:lnTo>
                    <a:pt x="1052830" y="1244600"/>
                  </a:lnTo>
                </a:path>
                <a:path w="2725420" h="2620010">
                  <a:moveTo>
                    <a:pt x="0" y="1421130"/>
                  </a:moveTo>
                  <a:lnTo>
                    <a:pt x="840739" y="1421130"/>
                  </a:lnTo>
                </a:path>
                <a:path w="2725420" h="2620010">
                  <a:moveTo>
                    <a:pt x="0" y="1598930"/>
                  </a:moveTo>
                  <a:lnTo>
                    <a:pt x="1198880" y="1598930"/>
                  </a:lnTo>
                </a:path>
                <a:path w="2725420" h="2620010">
                  <a:moveTo>
                    <a:pt x="1427480" y="1270"/>
                  </a:moveTo>
                  <a:lnTo>
                    <a:pt x="1731009" y="1270"/>
                  </a:lnTo>
                </a:path>
                <a:path w="2725420" h="2620010">
                  <a:moveTo>
                    <a:pt x="1427480" y="179070"/>
                  </a:moveTo>
                  <a:lnTo>
                    <a:pt x="1673859" y="179070"/>
                  </a:lnTo>
                </a:path>
                <a:path w="2725420" h="2620010">
                  <a:moveTo>
                    <a:pt x="1427480" y="711200"/>
                  </a:moveTo>
                  <a:lnTo>
                    <a:pt x="1701800" y="711200"/>
                  </a:lnTo>
                </a:path>
                <a:path w="2725420" h="2620010">
                  <a:moveTo>
                    <a:pt x="1427480" y="887730"/>
                  </a:moveTo>
                  <a:lnTo>
                    <a:pt x="1695450" y="887730"/>
                  </a:lnTo>
                </a:path>
                <a:path w="2725420" h="2620010">
                  <a:moveTo>
                    <a:pt x="1427480" y="1066800"/>
                  </a:moveTo>
                  <a:lnTo>
                    <a:pt x="1708150" y="1069340"/>
                  </a:lnTo>
                </a:path>
                <a:path w="2725420" h="2620010">
                  <a:moveTo>
                    <a:pt x="1427480" y="1244600"/>
                  </a:moveTo>
                  <a:lnTo>
                    <a:pt x="1687830" y="1244600"/>
                  </a:lnTo>
                </a:path>
                <a:path w="2725420" h="2620010">
                  <a:moveTo>
                    <a:pt x="1427480" y="1421130"/>
                  </a:moveTo>
                  <a:lnTo>
                    <a:pt x="1715770" y="1421130"/>
                  </a:lnTo>
                </a:path>
                <a:path w="2725420" h="2620010">
                  <a:moveTo>
                    <a:pt x="1427480" y="1598930"/>
                  </a:moveTo>
                  <a:lnTo>
                    <a:pt x="1732280" y="1598930"/>
                  </a:lnTo>
                </a:path>
                <a:path w="2725420" h="2620010">
                  <a:moveTo>
                    <a:pt x="1931670" y="1270"/>
                  </a:moveTo>
                  <a:lnTo>
                    <a:pt x="2150110" y="1270"/>
                  </a:lnTo>
                </a:path>
                <a:path w="2725420" h="2620010">
                  <a:moveTo>
                    <a:pt x="1931670" y="175260"/>
                  </a:moveTo>
                  <a:lnTo>
                    <a:pt x="2143760" y="175260"/>
                  </a:lnTo>
                </a:path>
                <a:path w="2725420" h="2620010">
                  <a:moveTo>
                    <a:pt x="1931670" y="706120"/>
                  </a:moveTo>
                  <a:lnTo>
                    <a:pt x="2132330" y="706120"/>
                  </a:lnTo>
                </a:path>
                <a:path w="2725420" h="2620010">
                  <a:moveTo>
                    <a:pt x="1931670" y="882650"/>
                  </a:moveTo>
                  <a:lnTo>
                    <a:pt x="2178050" y="882650"/>
                  </a:lnTo>
                </a:path>
                <a:path w="2725420" h="2620010">
                  <a:moveTo>
                    <a:pt x="1931670" y="1064260"/>
                  </a:moveTo>
                  <a:lnTo>
                    <a:pt x="2136140" y="1065530"/>
                  </a:lnTo>
                </a:path>
                <a:path w="2725420" h="2620010">
                  <a:moveTo>
                    <a:pt x="1931670" y="1242060"/>
                  </a:moveTo>
                  <a:lnTo>
                    <a:pt x="2124710" y="1242060"/>
                  </a:lnTo>
                </a:path>
                <a:path w="2725420" h="2620010">
                  <a:moveTo>
                    <a:pt x="1931670" y="1421130"/>
                  </a:moveTo>
                  <a:lnTo>
                    <a:pt x="2193290" y="1421130"/>
                  </a:lnTo>
                </a:path>
                <a:path w="2725420" h="2620010">
                  <a:moveTo>
                    <a:pt x="1931670" y="1598930"/>
                  </a:moveTo>
                  <a:lnTo>
                    <a:pt x="2156460" y="1598930"/>
                  </a:lnTo>
                </a:path>
                <a:path w="2725420" h="2620010">
                  <a:moveTo>
                    <a:pt x="2420620" y="1270"/>
                  </a:moveTo>
                  <a:lnTo>
                    <a:pt x="2719070" y="1270"/>
                  </a:lnTo>
                </a:path>
                <a:path w="2725420" h="2620010">
                  <a:moveTo>
                    <a:pt x="2420620" y="176530"/>
                  </a:moveTo>
                  <a:lnTo>
                    <a:pt x="2668270" y="176530"/>
                  </a:lnTo>
                </a:path>
                <a:path w="2725420" h="2620010">
                  <a:moveTo>
                    <a:pt x="2420620" y="708660"/>
                  </a:moveTo>
                  <a:lnTo>
                    <a:pt x="2693670" y="708660"/>
                  </a:lnTo>
                </a:path>
                <a:path w="2725420" h="2620010">
                  <a:moveTo>
                    <a:pt x="2420620" y="887730"/>
                  </a:moveTo>
                  <a:lnTo>
                    <a:pt x="2686049" y="887730"/>
                  </a:lnTo>
                </a:path>
                <a:path w="2725420" h="2620010">
                  <a:moveTo>
                    <a:pt x="2420620" y="1068070"/>
                  </a:moveTo>
                  <a:lnTo>
                    <a:pt x="2700020" y="1068070"/>
                  </a:lnTo>
                </a:path>
                <a:path w="2725420" h="2620010">
                  <a:moveTo>
                    <a:pt x="2420620" y="1242060"/>
                  </a:moveTo>
                  <a:lnTo>
                    <a:pt x="2678430" y="1242060"/>
                  </a:lnTo>
                </a:path>
                <a:path w="2725420" h="2620010">
                  <a:moveTo>
                    <a:pt x="2420620" y="1421130"/>
                  </a:moveTo>
                  <a:lnTo>
                    <a:pt x="2705099" y="1421130"/>
                  </a:lnTo>
                </a:path>
                <a:path w="2725420" h="2620010">
                  <a:moveTo>
                    <a:pt x="2420620" y="1598930"/>
                  </a:moveTo>
                  <a:lnTo>
                    <a:pt x="2725420" y="1598930"/>
                  </a:lnTo>
                </a:path>
                <a:path w="2725420" h="2620010">
                  <a:moveTo>
                    <a:pt x="41909" y="1906270"/>
                  </a:moveTo>
                  <a:lnTo>
                    <a:pt x="1093470" y="1906270"/>
                  </a:lnTo>
                </a:path>
                <a:path w="2725420" h="2620010">
                  <a:moveTo>
                    <a:pt x="137159" y="2032000"/>
                  </a:moveTo>
                  <a:lnTo>
                    <a:pt x="1115059" y="2032000"/>
                  </a:lnTo>
                </a:path>
                <a:path w="2725420" h="2620010">
                  <a:moveTo>
                    <a:pt x="276859" y="2174240"/>
                  </a:moveTo>
                  <a:lnTo>
                    <a:pt x="935989" y="2176780"/>
                  </a:lnTo>
                </a:path>
                <a:path w="2725420" h="2620010">
                  <a:moveTo>
                    <a:pt x="267969" y="2418080"/>
                  </a:moveTo>
                  <a:lnTo>
                    <a:pt x="1318259" y="2418080"/>
                  </a:lnTo>
                </a:path>
                <a:path w="2725420" h="2620010">
                  <a:moveTo>
                    <a:pt x="170179" y="2528570"/>
                  </a:moveTo>
                  <a:lnTo>
                    <a:pt x="1219200" y="2528570"/>
                  </a:lnTo>
                </a:path>
                <a:path w="2725420" h="2620010">
                  <a:moveTo>
                    <a:pt x="1475739" y="1908810"/>
                  </a:moveTo>
                  <a:lnTo>
                    <a:pt x="1752600" y="1908810"/>
                  </a:lnTo>
                </a:path>
                <a:path w="2725420" h="2620010">
                  <a:moveTo>
                    <a:pt x="1524000" y="1950720"/>
                  </a:moveTo>
                  <a:lnTo>
                    <a:pt x="1720850" y="1950720"/>
                  </a:lnTo>
                </a:path>
                <a:path w="2725420" h="2620010">
                  <a:moveTo>
                    <a:pt x="2014220" y="1908810"/>
                  </a:moveTo>
                  <a:lnTo>
                    <a:pt x="2260599" y="1908810"/>
                  </a:lnTo>
                </a:path>
                <a:path w="2725420" h="2620010">
                  <a:moveTo>
                    <a:pt x="2057400" y="1950720"/>
                  </a:moveTo>
                  <a:lnTo>
                    <a:pt x="2230120" y="1950720"/>
                  </a:lnTo>
                </a:path>
                <a:path w="2725420" h="2620010">
                  <a:moveTo>
                    <a:pt x="2487930" y="1908810"/>
                  </a:moveTo>
                  <a:lnTo>
                    <a:pt x="2658110" y="1908810"/>
                  </a:lnTo>
                </a:path>
                <a:path w="2725420" h="2620010">
                  <a:moveTo>
                    <a:pt x="2518410" y="1950720"/>
                  </a:moveTo>
                  <a:lnTo>
                    <a:pt x="2637790" y="1950720"/>
                  </a:lnTo>
                </a:path>
                <a:path w="2725420" h="2620010">
                  <a:moveTo>
                    <a:pt x="111759" y="2620010"/>
                  </a:moveTo>
                  <a:lnTo>
                    <a:pt x="1160780" y="262001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699770" y="4902200"/>
              <a:ext cx="3782060" cy="504190"/>
            </a:xfrm>
            <a:custGeom>
              <a:avLst/>
              <a:gdLst/>
              <a:ahLst/>
              <a:cxnLst/>
              <a:rect l="l" t="t" r="r" b="b"/>
              <a:pathLst>
                <a:path w="3782060" h="504189">
                  <a:moveTo>
                    <a:pt x="0" y="0"/>
                  </a:moveTo>
                  <a:lnTo>
                    <a:pt x="3451859" y="0"/>
                  </a:lnTo>
                </a:path>
                <a:path w="3782060" h="504189">
                  <a:moveTo>
                    <a:pt x="3782059" y="504190"/>
                  </a:moveTo>
                  <a:lnTo>
                    <a:pt x="350520" y="50419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061720" y="2705100"/>
              <a:ext cx="102870" cy="1714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210309" y="2752090"/>
              <a:ext cx="93980" cy="1244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1353820" y="271399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30" h="153669">
                  <a:moveTo>
                    <a:pt x="0" y="0"/>
                  </a:moveTo>
                  <a:lnTo>
                    <a:pt x="0" y="133350"/>
                  </a:lnTo>
                  <a:lnTo>
                    <a:pt x="11430" y="15367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1409700" y="2752090"/>
              <a:ext cx="92709" cy="1244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553209" y="2760980"/>
              <a:ext cx="347980" cy="106680"/>
            </a:xfrm>
            <a:custGeom>
              <a:avLst/>
              <a:gdLst/>
              <a:ahLst/>
              <a:cxnLst/>
              <a:rect l="l" t="t" r="r" b="b"/>
              <a:pathLst>
                <a:path w="347980" h="106680">
                  <a:moveTo>
                    <a:pt x="0" y="106680"/>
                  </a:moveTo>
                  <a:lnTo>
                    <a:pt x="0" y="0"/>
                  </a:lnTo>
                  <a:lnTo>
                    <a:pt x="57150" y="0"/>
                  </a:lnTo>
                  <a:lnTo>
                    <a:pt x="74929" y="26670"/>
                  </a:lnTo>
                  <a:lnTo>
                    <a:pt x="74929" y="106680"/>
                  </a:lnTo>
                </a:path>
                <a:path w="347980" h="106680">
                  <a:moveTo>
                    <a:pt x="212090" y="106680"/>
                  </a:moveTo>
                  <a:lnTo>
                    <a:pt x="138429" y="106680"/>
                  </a:lnTo>
                  <a:lnTo>
                    <a:pt x="138429" y="0"/>
                  </a:lnTo>
                  <a:lnTo>
                    <a:pt x="207009" y="0"/>
                  </a:lnTo>
                </a:path>
                <a:path w="347980" h="106680">
                  <a:moveTo>
                    <a:pt x="270509" y="53340"/>
                  </a:moveTo>
                  <a:lnTo>
                    <a:pt x="347979" y="53340"/>
                  </a:lnTo>
                  <a:lnTo>
                    <a:pt x="347979" y="0"/>
                  </a:lnTo>
                  <a:lnTo>
                    <a:pt x="270509" y="0"/>
                  </a:lnTo>
                  <a:lnTo>
                    <a:pt x="270509" y="106680"/>
                  </a:lnTo>
                  <a:lnTo>
                    <a:pt x="347979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2072640" y="2705100"/>
              <a:ext cx="104139" cy="1714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237740" y="276098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90" y="0"/>
                  </a:lnTo>
                  <a:lnTo>
                    <a:pt x="73660" y="21590"/>
                  </a:lnTo>
                  <a:lnTo>
                    <a:pt x="73660" y="106680"/>
                  </a:lnTo>
                </a:path>
                <a:path w="349250" h="106680">
                  <a:moveTo>
                    <a:pt x="132080" y="53340"/>
                  </a:moveTo>
                  <a:lnTo>
                    <a:pt x="208280" y="53340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80"/>
                  </a:lnTo>
                  <a:lnTo>
                    <a:pt x="208280" y="106680"/>
                  </a:lnTo>
                </a:path>
                <a:path w="349250" h="106680">
                  <a:moveTo>
                    <a:pt x="271780" y="53340"/>
                  </a:moveTo>
                  <a:lnTo>
                    <a:pt x="349250" y="53340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80"/>
                  </a:lnTo>
                  <a:lnTo>
                    <a:pt x="34925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897889" y="2622550"/>
              <a:ext cx="2372360" cy="393700"/>
            </a:xfrm>
            <a:custGeom>
              <a:avLst/>
              <a:gdLst/>
              <a:ahLst/>
              <a:cxnLst/>
              <a:rect l="l" t="t" r="r" b="b"/>
              <a:pathLst>
                <a:path w="2372360" h="393700">
                  <a:moveTo>
                    <a:pt x="2372360" y="0"/>
                  </a:moveTo>
                  <a:lnTo>
                    <a:pt x="0" y="0"/>
                  </a:lnTo>
                  <a:lnTo>
                    <a:pt x="0" y="393700"/>
                  </a:lnTo>
                  <a:lnTo>
                    <a:pt x="2372360" y="39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2" name="object 102"/>
          <p:cNvSpPr txBox="1"/>
          <p:nvPr/>
        </p:nvSpPr>
        <p:spPr>
          <a:xfrm>
            <a:off x="975360" y="2654300"/>
            <a:ext cx="22136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Income</a:t>
            </a:r>
            <a:r>
              <a:rPr sz="2000" b="1" spc="-5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Statement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3" name="object 103"/>
          <p:cNvSpPr/>
          <p:nvPr/>
        </p:nvSpPr>
        <p:spPr>
          <a:xfrm>
            <a:off x="364490" y="1936750"/>
            <a:ext cx="1922780" cy="393700"/>
          </a:xfrm>
          <a:custGeom>
            <a:avLst/>
            <a:gdLst/>
            <a:ahLst/>
            <a:cxnLst/>
            <a:rect l="l" t="t" r="r" b="b"/>
            <a:pathLst>
              <a:path w="1922780" h="393700">
                <a:moveTo>
                  <a:pt x="1922780" y="0"/>
                </a:moveTo>
                <a:lnTo>
                  <a:pt x="0" y="0"/>
                </a:lnTo>
                <a:lnTo>
                  <a:pt x="0" y="393700"/>
                </a:lnTo>
                <a:lnTo>
                  <a:pt x="1922780" y="3937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 txBox="1"/>
          <p:nvPr/>
        </p:nvSpPr>
        <p:spPr>
          <a:xfrm>
            <a:off x="443230" y="1968500"/>
            <a:ext cx="17633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Balance</a:t>
            </a:r>
            <a:r>
              <a:rPr sz="2000" b="1" spc="-65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6D0042"/>
                </a:solidFill>
                <a:latin typeface="Arial"/>
                <a:cs typeface="Arial"/>
              </a:rPr>
              <a:t>Sheet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5" name="object 105"/>
          <p:cNvGrpSpPr/>
          <p:nvPr/>
        </p:nvGrpSpPr>
        <p:grpSpPr>
          <a:xfrm>
            <a:off x="1143000" y="2987039"/>
            <a:ext cx="4114800" cy="3542029"/>
            <a:chOff x="1143000" y="2987039"/>
            <a:chExt cx="4114800" cy="3542029"/>
          </a:xfrm>
        </p:grpSpPr>
        <p:sp>
          <p:nvSpPr>
            <p:cNvPr id="106" name="object 106"/>
            <p:cNvSpPr/>
            <p:nvPr/>
          </p:nvSpPr>
          <p:spPr>
            <a:xfrm>
              <a:off x="1143000" y="2987039"/>
              <a:ext cx="4114800" cy="354202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1510029" y="3319779"/>
              <a:ext cx="3056890" cy="377190"/>
            </a:xfrm>
            <a:custGeom>
              <a:avLst/>
              <a:gdLst/>
              <a:ahLst/>
              <a:cxnLst/>
              <a:rect l="l" t="t" r="r" b="b"/>
              <a:pathLst>
                <a:path w="3056890" h="377189">
                  <a:moveTo>
                    <a:pt x="3056890" y="0"/>
                  </a:moveTo>
                  <a:lnTo>
                    <a:pt x="0" y="0"/>
                  </a:lnTo>
                  <a:lnTo>
                    <a:pt x="0" y="377190"/>
                  </a:lnTo>
                  <a:lnTo>
                    <a:pt x="3056890" y="377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8" name="object 108"/>
          <p:cNvSpPr txBox="1"/>
          <p:nvPr/>
        </p:nvSpPr>
        <p:spPr>
          <a:xfrm>
            <a:off x="1510030" y="3350259"/>
            <a:ext cx="305689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Sta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tem</a:t>
            </a: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e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n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t o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f C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ash</a:t>
            </a:r>
            <a:r>
              <a:rPr sz="1900" b="1" spc="35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1900" b="1" spc="5" dirty="0">
                <a:solidFill>
                  <a:srgbClr val="6D0042"/>
                </a:solidFill>
                <a:latin typeface="Arial"/>
                <a:cs typeface="Arial"/>
              </a:rPr>
              <a:t>Flows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9" name="object 10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10" name="object 1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algn="ctr">
              <a:lnSpc>
                <a:spcPct val="100000"/>
              </a:lnSpc>
            </a:pPr>
            <a:r>
              <a:rPr spc="-5" dirty="0"/>
              <a:t>End </a:t>
            </a:r>
            <a:r>
              <a:rPr dirty="0"/>
              <a:t>of </a:t>
            </a:r>
            <a:r>
              <a:rPr spc="-5" dirty="0"/>
              <a:t>Chapter</a:t>
            </a:r>
            <a:r>
              <a:rPr spc="-20" dirty="0"/>
              <a:t> </a:t>
            </a:r>
            <a:r>
              <a:rPr dirty="0"/>
              <a:t>2</a:t>
            </a:r>
          </a:p>
        </p:txBody>
      </p:sp>
      <p:sp>
        <p:nvSpPr>
          <p:cNvPr id="8" name="object 8"/>
          <p:cNvSpPr/>
          <p:nvPr/>
        </p:nvSpPr>
        <p:spPr>
          <a:xfrm>
            <a:off x="2339339" y="1714500"/>
            <a:ext cx="5015230" cy="464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95885">
              <a:lnSpc>
                <a:spcPct val="100000"/>
              </a:lnSpc>
            </a:pPr>
            <a:r>
              <a:rPr spc="-5" dirty="0"/>
              <a:t>Introduction to Financial Statements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90920" y="1671320"/>
            <a:ext cx="2981960" cy="2222500"/>
          </a:xfrm>
          <a:prstGeom prst="rect">
            <a:avLst/>
          </a:prstGeom>
          <a:solidFill>
            <a:srgbClr val="BFFDF8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363220" marR="355600" indent="-2540" algn="ctr">
              <a:lnSpc>
                <a:spcPct val="100000"/>
              </a:lnSpc>
              <a:spcBef>
                <a:spcPts val="350"/>
              </a:spcBef>
            </a:pP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Describes 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where the  enterprise  stands </a:t>
            </a:r>
            <a:r>
              <a:rPr sz="2800" b="1" spc="-5" dirty="0">
                <a:solidFill>
                  <a:srgbClr val="FB0027"/>
                </a:solidFill>
                <a:latin typeface="Arial"/>
                <a:cs typeface="Arial"/>
              </a:rPr>
              <a:t>at </a:t>
            </a:r>
            <a:r>
              <a:rPr sz="2800" b="1" dirty="0">
                <a:solidFill>
                  <a:srgbClr val="FB0027"/>
                </a:solidFill>
                <a:latin typeface="Arial"/>
                <a:cs typeface="Arial"/>
              </a:rPr>
              <a:t>a  </a:t>
            </a:r>
            <a:r>
              <a:rPr sz="2800" b="1" spc="-5" dirty="0">
                <a:solidFill>
                  <a:srgbClr val="FB0027"/>
                </a:solidFill>
                <a:latin typeface="Arial"/>
                <a:cs typeface="Arial"/>
              </a:rPr>
              <a:t>specific</a:t>
            </a:r>
            <a:r>
              <a:rPr sz="2800" b="1" spc="-85" dirty="0">
                <a:solidFill>
                  <a:srgbClr val="FB002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FB0027"/>
                </a:solidFill>
                <a:latin typeface="Arial"/>
                <a:cs typeface="Arial"/>
              </a:rPr>
              <a:t>date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99769" y="1781810"/>
            <a:ext cx="5396230" cy="4014470"/>
            <a:chOff x="699769" y="1781810"/>
            <a:chExt cx="5396230" cy="4014470"/>
          </a:xfrm>
        </p:grpSpPr>
        <p:sp>
          <p:nvSpPr>
            <p:cNvPr id="10" name="object 10"/>
            <p:cNvSpPr/>
            <p:nvPr/>
          </p:nvSpPr>
          <p:spPr>
            <a:xfrm>
              <a:off x="3886199" y="2133600"/>
              <a:ext cx="2087880" cy="0"/>
            </a:xfrm>
            <a:custGeom>
              <a:avLst/>
              <a:gdLst/>
              <a:ahLst/>
              <a:cxnLst/>
              <a:rect l="l" t="t" r="r" b="b"/>
              <a:pathLst>
                <a:path w="2087879">
                  <a:moveTo>
                    <a:pt x="0" y="0"/>
                  </a:moveTo>
                  <a:lnTo>
                    <a:pt x="2087879" y="0"/>
                  </a:lnTo>
                </a:path>
              </a:pathLst>
            </a:custGeom>
            <a:ln w="50800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943599" y="2057400"/>
              <a:ext cx="152400" cy="152400"/>
            </a:xfrm>
            <a:custGeom>
              <a:avLst/>
              <a:gdLst/>
              <a:ahLst/>
              <a:cxnLst/>
              <a:rect l="l" t="t" r="r" b="b"/>
              <a:pathLst>
                <a:path w="152400" h="152400">
                  <a:moveTo>
                    <a:pt x="0" y="0"/>
                  </a:moveTo>
                  <a:lnTo>
                    <a:pt x="0" y="152400"/>
                  </a:lnTo>
                  <a:lnTo>
                    <a:pt x="1524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63599" y="1781810"/>
              <a:ext cx="3458210" cy="3336290"/>
            </a:xfrm>
            <a:custGeom>
              <a:avLst/>
              <a:gdLst/>
              <a:ahLst/>
              <a:cxnLst/>
              <a:rect l="l" t="t" r="r" b="b"/>
              <a:pathLst>
                <a:path w="3458210" h="3336290">
                  <a:moveTo>
                    <a:pt x="3135629" y="0"/>
                  </a:moveTo>
                  <a:lnTo>
                    <a:pt x="0" y="0"/>
                  </a:lnTo>
                  <a:lnTo>
                    <a:pt x="0" y="2439670"/>
                  </a:lnTo>
                  <a:lnTo>
                    <a:pt x="344169" y="2945129"/>
                  </a:lnTo>
                  <a:lnTo>
                    <a:pt x="2540" y="3336290"/>
                  </a:lnTo>
                  <a:lnTo>
                    <a:pt x="3116579" y="3336290"/>
                  </a:lnTo>
                  <a:lnTo>
                    <a:pt x="3458210" y="2945129"/>
                  </a:lnTo>
                  <a:lnTo>
                    <a:pt x="3135629" y="2439670"/>
                  </a:lnTo>
                  <a:lnTo>
                    <a:pt x="3135629" y="0"/>
                  </a:lnTo>
                  <a:close/>
                </a:path>
              </a:pathLst>
            </a:custGeom>
            <a:solidFill>
              <a:srgbClr val="BFFD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63599" y="1781810"/>
              <a:ext cx="3458210" cy="3336290"/>
            </a:xfrm>
            <a:custGeom>
              <a:avLst/>
              <a:gdLst/>
              <a:ahLst/>
              <a:cxnLst/>
              <a:rect l="l" t="t" r="r" b="b"/>
              <a:pathLst>
                <a:path w="3458210" h="3336290">
                  <a:moveTo>
                    <a:pt x="3458210" y="2945129"/>
                  </a:moveTo>
                  <a:lnTo>
                    <a:pt x="3135629" y="2439670"/>
                  </a:lnTo>
                  <a:lnTo>
                    <a:pt x="3135629" y="0"/>
                  </a:lnTo>
                  <a:lnTo>
                    <a:pt x="0" y="0"/>
                  </a:lnTo>
                  <a:lnTo>
                    <a:pt x="0" y="2439670"/>
                  </a:lnTo>
                  <a:lnTo>
                    <a:pt x="344169" y="2945129"/>
                  </a:lnTo>
                  <a:lnTo>
                    <a:pt x="2540" y="3336290"/>
                  </a:lnTo>
                  <a:lnTo>
                    <a:pt x="3116579" y="3336290"/>
                  </a:lnTo>
                  <a:lnTo>
                    <a:pt x="3458210" y="294512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99769" y="1781810"/>
              <a:ext cx="508000" cy="3336290"/>
            </a:xfrm>
            <a:custGeom>
              <a:avLst/>
              <a:gdLst/>
              <a:ahLst/>
              <a:cxnLst/>
              <a:rect l="l" t="t" r="r" b="b"/>
              <a:pathLst>
                <a:path w="508000" h="3336290">
                  <a:moveTo>
                    <a:pt x="163829" y="0"/>
                  </a:moveTo>
                  <a:lnTo>
                    <a:pt x="0" y="0"/>
                  </a:lnTo>
                  <a:lnTo>
                    <a:pt x="0" y="2439670"/>
                  </a:lnTo>
                  <a:lnTo>
                    <a:pt x="351789" y="2945129"/>
                  </a:lnTo>
                  <a:lnTo>
                    <a:pt x="8889" y="3336290"/>
                  </a:lnTo>
                  <a:lnTo>
                    <a:pt x="166370" y="3336290"/>
                  </a:lnTo>
                  <a:lnTo>
                    <a:pt x="507999" y="2945129"/>
                  </a:lnTo>
                  <a:lnTo>
                    <a:pt x="163829" y="243967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rgbClr val="BFFD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99769" y="1781810"/>
              <a:ext cx="508000" cy="3336290"/>
            </a:xfrm>
            <a:custGeom>
              <a:avLst/>
              <a:gdLst/>
              <a:ahLst/>
              <a:cxnLst/>
              <a:rect l="l" t="t" r="r" b="b"/>
              <a:pathLst>
                <a:path w="508000" h="3336290">
                  <a:moveTo>
                    <a:pt x="163829" y="0"/>
                  </a:moveTo>
                  <a:lnTo>
                    <a:pt x="163829" y="2439670"/>
                  </a:lnTo>
                  <a:lnTo>
                    <a:pt x="507999" y="2945129"/>
                  </a:lnTo>
                  <a:lnTo>
                    <a:pt x="166370" y="3336290"/>
                  </a:lnTo>
                  <a:lnTo>
                    <a:pt x="8889" y="3336290"/>
                  </a:lnTo>
                  <a:lnTo>
                    <a:pt x="351789" y="2945129"/>
                  </a:lnTo>
                  <a:lnTo>
                    <a:pt x="0" y="2439670"/>
                  </a:lnTo>
                  <a:lnTo>
                    <a:pt x="0" y="0"/>
                  </a:lnTo>
                  <a:lnTo>
                    <a:pt x="16382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980179" y="1781810"/>
              <a:ext cx="509270" cy="3336290"/>
            </a:xfrm>
            <a:custGeom>
              <a:avLst/>
              <a:gdLst/>
              <a:ahLst/>
              <a:cxnLst/>
              <a:rect l="l" t="t" r="r" b="b"/>
              <a:pathLst>
                <a:path w="509270" h="3336290">
                  <a:moveTo>
                    <a:pt x="177800" y="0"/>
                  </a:moveTo>
                  <a:lnTo>
                    <a:pt x="19050" y="0"/>
                  </a:lnTo>
                  <a:lnTo>
                    <a:pt x="19050" y="2439670"/>
                  </a:lnTo>
                  <a:lnTo>
                    <a:pt x="341630" y="2945129"/>
                  </a:lnTo>
                  <a:lnTo>
                    <a:pt x="0" y="3336290"/>
                  </a:lnTo>
                  <a:lnTo>
                    <a:pt x="158750" y="3336290"/>
                  </a:lnTo>
                  <a:lnTo>
                    <a:pt x="509270" y="2945129"/>
                  </a:lnTo>
                  <a:lnTo>
                    <a:pt x="177800" y="2435860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BFFD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980179" y="1781810"/>
              <a:ext cx="509270" cy="3336290"/>
            </a:xfrm>
            <a:custGeom>
              <a:avLst/>
              <a:gdLst/>
              <a:ahLst/>
              <a:cxnLst/>
              <a:rect l="l" t="t" r="r" b="b"/>
              <a:pathLst>
                <a:path w="509270" h="3336290">
                  <a:moveTo>
                    <a:pt x="177800" y="0"/>
                  </a:moveTo>
                  <a:lnTo>
                    <a:pt x="177800" y="2435860"/>
                  </a:lnTo>
                  <a:lnTo>
                    <a:pt x="509270" y="2945129"/>
                  </a:lnTo>
                  <a:lnTo>
                    <a:pt x="158750" y="3336290"/>
                  </a:lnTo>
                  <a:lnTo>
                    <a:pt x="0" y="3336290"/>
                  </a:lnTo>
                  <a:lnTo>
                    <a:pt x="341630" y="2945129"/>
                  </a:lnTo>
                  <a:lnTo>
                    <a:pt x="19050" y="2439670"/>
                  </a:lnTo>
                  <a:lnTo>
                    <a:pt x="1905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53109" y="19024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20320" y="0"/>
                  </a:move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29"/>
                  </a:lnTo>
                  <a:lnTo>
                    <a:pt x="20320" y="39369"/>
                  </a:lnTo>
                  <a:lnTo>
                    <a:pt x="31750" y="36829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8889"/>
                  </a:lnTo>
                  <a:lnTo>
                    <a:pt x="31750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3109" y="19024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9370" y="8889"/>
                  </a:lnTo>
                  <a:lnTo>
                    <a:pt x="31750" y="1269"/>
                  </a:lnTo>
                  <a:lnTo>
                    <a:pt x="20320" y="0"/>
                  </a:ln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29"/>
                  </a:lnTo>
                  <a:lnTo>
                    <a:pt x="20320" y="39369"/>
                  </a:lnTo>
                  <a:lnTo>
                    <a:pt x="31750" y="36829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53109" y="223266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20320" y="0"/>
                  </a:moveTo>
                  <a:lnTo>
                    <a:pt x="10160" y="253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29"/>
                  </a:lnTo>
                  <a:lnTo>
                    <a:pt x="20320" y="38100"/>
                  </a:lnTo>
                  <a:lnTo>
                    <a:pt x="31750" y="36829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8889"/>
                  </a:lnTo>
                  <a:lnTo>
                    <a:pt x="31750" y="253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53109" y="223266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9370" y="8889"/>
                  </a:lnTo>
                  <a:lnTo>
                    <a:pt x="31750" y="2539"/>
                  </a:lnTo>
                  <a:lnTo>
                    <a:pt x="20320" y="0"/>
                  </a:lnTo>
                  <a:lnTo>
                    <a:pt x="10160" y="253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29"/>
                  </a:lnTo>
                  <a:lnTo>
                    <a:pt x="20320" y="38100"/>
                  </a:lnTo>
                  <a:lnTo>
                    <a:pt x="31750" y="36829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53109" y="25755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20320" y="0"/>
                  </a:moveTo>
                  <a:lnTo>
                    <a:pt x="10160" y="3810"/>
                  </a:lnTo>
                  <a:lnTo>
                    <a:pt x="2540" y="12700"/>
                  </a:lnTo>
                  <a:lnTo>
                    <a:pt x="0" y="20319"/>
                  </a:lnTo>
                  <a:lnTo>
                    <a:pt x="2540" y="31750"/>
                  </a:lnTo>
                  <a:lnTo>
                    <a:pt x="10160" y="36829"/>
                  </a:lnTo>
                  <a:lnTo>
                    <a:pt x="20320" y="39369"/>
                  </a:lnTo>
                  <a:lnTo>
                    <a:pt x="31750" y="36829"/>
                  </a:lnTo>
                  <a:lnTo>
                    <a:pt x="39370" y="31750"/>
                  </a:lnTo>
                  <a:lnTo>
                    <a:pt x="40640" y="20319"/>
                  </a:lnTo>
                  <a:lnTo>
                    <a:pt x="39370" y="12700"/>
                  </a:lnTo>
                  <a:lnTo>
                    <a:pt x="31750" y="3810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53109" y="25755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20319"/>
                  </a:moveTo>
                  <a:lnTo>
                    <a:pt x="39370" y="12700"/>
                  </a:lnTo>
                  <a:lnTo>
                    <a:pt x="31750" y="3810"/>
                  </a:lnTo>
                  <a:lnTo>
                    <a:pt x="20320" y="0"/>
                  </a:lnTo>
                  <a:lnTo>
                    <a:pt x="10160" y="3810"/>
                  </a:lnTo>
                  <a:lnTo>
                    <a:pt x="2540" y="12700"/>
                  </a:lnTo>
                  <a:lnTo>
                    <a:pt x="0" y="20319"/>
                  </a:lnTo>
                  <a:lnTo>
                    <a:pt x="2540" y="31750"/>
                  </a:lnTo>
                  <a:lnTo>
                    <a:pt x="10160" y="36829"/>
                  </a:lnTo>
                  <a:lnTo>
                    <a:pt x="20320" y="39369"/>
                  </a:lnTo>
                  <a:lnTo>
                    <a:pt x="31750" y="36829"/>
                  </a:lnTo>
                  <a:lnTo>
                    <a:pt x="39370" y="31750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50569" y="29375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69">
                  <a:moveTo>
                    <a:pt x="20320" y="0"/>
                  </a:moveTo>
                  <a:lnTo>
                    <a:pt x="1015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30479"/>
                  </a:lnTo>
                  <a:lnTo>
                    <a:pt x="10159" y="36829"/>
                  </a:lnTo>
                  <a:lnTo>
                    <a:pt x="20320" y="39369"/>
                  </a:lnTo>
                  <a:lnTo>
                    <a:pt x="30479" y="36829"/>
                  </a:lnTo>
                  <a:lnTo>
                    <a:pt x="38100" y="30479"/>
                  </a:lnTo>
                  <a:lnTo>
                    <a:pt x="41909" y="19050"/>
                  </a:lnTo>
                  <a:lnTo>
                    <a:pt x="38100" y="10160"/>
                  </a:lnTo>
                  <a:lnTo>
                    <a:pt x="30479" y="253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50569" y="29375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69">
                  <a:moveTo>
                    <a:pt x="41909" y="19050"/>
                  </a:moveTo>
                  <a:lnTo>
                    <a:pt x="38100" y="10160"/>
                  </a:lnTo>
                  <a:lnTo>
                    <a:pt x="30479" y="2539"/>
                  </a:lnTo>
                  <a:lnTo>
                    <a:pt x="20320" y="0"/>
                  </a:lnTo>
                  <a:lnTo>
                    <a:pt x="1015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30479"/>
                  </a:lnTo>
                  <a:lnTo>
                    <a:pt x="10159" y="36829"/>
                  </a:lnTo>
                  <a:lnTo>
                    <a:pt x="20320" y="39369"/>
                  </a:lnTo>
                  <a:lnTo>
                    <a:pt x="30479" y="36829"/>
                  </a:lnTo>
                  <a:lnTo>
                    <a:pt x="38100" y="30479"/>
                  </a:lnTo>
                  <a:lnTo>
                    <a:pt x="4190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53109" y="3298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20320" y="0"/>
                  </a:move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89"/>
                  </a:lnTo>
                  <a:lnTo>
                    <a:pt x="20320" y="39370"/>
                  </a:lnTo>
                  <a:lnTo>
                    <a:pt x="31750" y="34289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10160"/>
                  </a:lnTo>
                  <a:lnTo>
                    <a:pt x="31750" y="253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53109" y="3298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9370" y="10160"/>
                  </a:lnTo>
                  <a:lnTo>
                    <a:pt x="31750" y="2539"/>
                  </a:lnTo>
                  <a:lnTo>
                    <a:pt x="20320" y="0"/>
                  </a:ln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89"/>
                  </a:lnTo>
                  <a:lnTo>
                    <a:pt x="20320" y="39370"/>
                  </a:lnTo>
                  <a:lnTo>
                    <a:pt x="31750" y="34289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53109" y="366395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20320" y="0"/>
                  </a:move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20320" y="39369"/>
                  </a:lnTo>
                  <a:lnTo>
                    <a:pt x="31750" y="35560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8889"/>
                  </a:lnTo>
                  <a:lnTo>
                    <a:pt x="31750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53109" y="366395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9370" y="8889"/>
                  </a:lnTo>
                  <a:lnTo>
                    <a:pt x="31750" y="1269"/>
                  </a:lnTo>
                  <a:lnTo>
                    <a:pt x="20320" y="0"/>
                  </a:ln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20320" y="39369"/>
                  </a:lnTo>
                  <a:lnTo>
                    <a:pt x="31750" y="35560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0569" y="40297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20320" y="0"/>
                  </a:moveTo>
                  <a:lnTo>
                    <a:pt x="10159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6829"/>
                  </a:lnTo>
                  <a:lnTo>
                    <a:pt x="20320" y="39369"/>
                  </a:lnTo>
                  <a:lnTo>
                    <a:pt x="30479" y="36829"/>
                  </a:lnTo>
                  <a:lnTo>
                    <a:pt x="38100" y="29209"/>
                  </a:lnTo>
                  <a:lnTo>
                    <a:pt x="41909" y="19050"/>
                  </a:lnTo>
                  <a:lnTo>
                    <a:pt x="38100" y="10159"/>
                  </a:lnTo>
                  <a:lnTo>
                    <a:pt x="30479" y="253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50569" y="40297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41909" y="19050"/>
                  </a:moveTo>
                  <a:lnTo>
                    <a:pt x="38100" y="10159"/>
                  </a:lnTo>
                  <a:lnTo>
                    <a:pt x="30479" y="2539"/>
                  </a:lnTo>
                  <a:lnTo>
                    <a:pt x="20320" y="0"/>
                  </a:lnTo>
                  <a:lnTo>
                    <a:pt x="10159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6829"/>
                  </a:lnTo>
                  <a:lnTo>
                    <a:pt x="20320" y="39369"/>
                  </a:lnTo>
                  <a:lnTo>
                    <a:pt x="30479" y="36829"/>
                  </a:lnTo>
                  <a:lnTo>
                    <a:pt x="38100" y="29209"/>
                  </a:lnTo>
                  <a:lnTo>
                    <a:pt x="4190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060190" y="19024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060190" y="19024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060190" y="223266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253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6829"/>
                  </a:lnTo>
                  <a:lnTo>
                    <a:pt x="19050" y="38100"/>
                  </a:lnTo>
                  <a:lnTo>
                    <a:pt x="29210" y="36829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8889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060190" y="223266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5560" y="8889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6829"/>
                  </a:lnTo>
                  <a:lnTo>
                    <a:pt x="19050" y="38100"/>
                  </a:lnTo>
                  <a:lnTo>
                    <a:pt x="29210" y="36829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060190" y="25755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3810"/>
                  </a:lnTo>
                  <a:lnTo>
                    <a:pt x="1270" y="12700"/>
                  </a:lnTo>
                  <a:lnTo>
                    <a:pt x="0" y="20319"/>
                  </a:lnTo>
                  <a:lnTo>
                    <a:pt x="1270" y="31750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31750"/>
                  </a:lnTo>
                  <a:lnTo>
                    <a:pt x="39370" y="20319"/>
                  </a:lnTo>
                  <a:lnTo>
                    <a:pt x="35560" y="12700"/>
                  </a:lnTo>
                  <a:lnTo>
                    <a:pt x="29210" y="381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060190" y="25755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20319"/>
                  </a:moveTo>
                  <a:lnTo>
                    <a:pt x="35560" y="12700"/>
                  </a:lnTo>
                  <a:lnTo>
                    <a:pt x="29210" y="3810"/>
                  </a:lnTo>
                  <a:lnTo>
                    <a:pt x="19050" y="0"/>
                  </a:lnTo>
                  <a:lnTo>
                    <a:pt x="8889" y="3810"/>
                  </a:lnTo>
                  <a:lnTo>
                    <a:pt x="1270" y="12700"/>
                  </a:lnTo>
                  <a:lnTo>
                    <a:pt x="0" y="20319"/>
                  </a:lnTo>
                  <a:lnTo>
                    <a:pt x="1270" y="31750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31750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057649" y="29375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69">
                  <a:moveTo>
                    <a:pt x="19050" y="0"/>
                  </a:moveTo>
                  <a:lnTo>
                    <a:pt x="10160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30479"/>
                  </a:lnTo>
                  <a:lnTo>
                    <a:pt x="10160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30479"/>
                  </a:lnTo>
                  <a:lnTo>
                    <a:pt x="38100" y="19050"/>
                  </a:lnTo>
                  <a:lnTo>
                    <a:pt x="3556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057649" y="29375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69">
                  <a:moveTo>
                    <a:pt x="38100" y="19050"/>
                  </a:moveTo>
                  <a:lnTo>
                    <a:pt x="3556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30479"/>
                  </a:lnTo>
                  <a:lnTo>
                    <a:pt x="10160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30479"/>
                  </a:lnTo>
                  <a:lnTo>
                    <a:pt x="3810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060190" y="3298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39"/>
                  </a:lnTo>
                  <a:lnTo>
                    <a:pt x="1270" y="10160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4289"/>
                  </a:lnTo>
                  <a:lnTo>
                    <a:pt x="19050" y="39370"/>
                  </a:lnTo>
                  <a:lnTo>
                    <a:pt x="29210" y="34289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060190" y="3298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556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1270" y="10160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4289"/>
                  </a:lnTo>
                  <a:lnTo>
                    <a:pt x="19050" y="39370"/>
                  </a:lnTo>
                  <a:lnTo>
                    <a:pt x="29210" y="34289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060190" y="366395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5560"/>
                  </a:lnTo>
                  <a:lnTo>
                    <a:pt x="19050" y="39369"/>
                  </a:lnTo>
                  <a:lnTo>
                    <a:pt x="29210" y="35560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060190" y="366395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5560"/>
                  </a:lnTo>
                  <a:lnTo>
                    <a:pt x="19050" y="39369"/>
                  </a:lnTo>
                  <a:lnTo>
                    <a:pt x="29210" y="35560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057649" y="40297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19050" y="0"/>
                  </a:move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9209"/>
                  </a:lnTo>
                  <a:lnTo>
                    <a:pt x="38100" y="19050"/>
                  </a:ln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057649" y="40297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38100" y="19050"/>
                  </a:move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9209"/>
                  </a:lnTo>
                  <a:lnTo>
                    <a:pt x="3810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073149" y="2381250"/>
              <a:ext cx="2729230" cy="2626360"/>
            </a:xfrm>
            <a:custGeom>
              <a:avLst/>
              <a:gdLst/>
              <a:ahLst/>
              <a:cxnLst/>
              <a:rect l="l" t="t" r="r" b="b"/>
              <a:pathLst>
                <a:path w="2729229" h="2626360">
                  <a:moveTo>
                    <a:pt x="0" y="1270"/>
                  </a:moveTo>
                  <a:lnTo>
                    <a:pt x="1200150" y="0"/>
                  </a:lnTo>
                </a:path>
                <a:path w="2729229" h="2626360">
                  <a:moveTo>
                    <a:pt x="0" y="177800"/>
                  </a:moveTo>
                  <a:lnTo>
                    <a:pt x="1115060" y="177800"/>
                  </a:lnTo>
                </a:path>
                <a:path w="2729229" h="2626360">
                  <a:moveTo>
                    <a:pt x="0" y="355600"/>
                  </a:moveTo>
                  <a:lnTo>
                    <a:pt x="356869" y="355600"/>
                  </a:lnTo>
                </a:path>
                <a:path w="2729229" h="2626360">
                  <a:moveTo>
                    <a:pt x="0" y="530860"/>
                  </a:moveTo>
                  <a:lnTo>
                    <a:pt x="356869" y="530860"/>
                  </a:lnTo>
                </a:path>
                <a:path w="2729229" h="2626360">
                  <a:moveTo>
                    <a:pt x="0" y="711200"/>
                  </a:moveTo>
                  <a:lnTo>
                    <a:pt x="1054100" y="709929"/>
                  </a:lnTo>
                </a:path>
                <a:path w="2729229" h="2626360">
                  <a:moveTo>
                    <a:pt x="0" y="890270"/>
                  </a:moveTo>
                  <a:lnTo>
                    <a:pt x="1200150" y="890270"/>
                  </a:lnTo>
                </a:path>
                <a:path w="2729229" h="2626360">
                  <a:moveTo>
                    <a:pt x="0" y="1069339"/>
                  </a:moveTo>
                  <a:lnTo>
                    <a:pt x="1019810" y="1070610"/>
                  </a:lnTo>
                </a:path>
                <a:path w="2729229" h="2626360">
                  <a:moveTo>
                    <a:pt x="0" y="1247139"/>
                  </a:moveTo>
                  <a:lnTo>
                    <a:pt x="1054100" y="1247139"/>
                  </a:lnTo>
                </a:path>
                <a:path w="2729229" h="2626360">
                  <a:moveTo>
                    <a:pt x="0" y="1423670"/>
                  </a:moveTo>
                  <a:lnTo>
                    <a:pt x="842010" y="1423670"/>
                  </a:lnTo>
                </a:path>
                <a:path w="2729229" h="2626360">
                  <a:moveTo>
                    <a:pt x="0" y="1601470"/>
                  </a:moveTo>
                  <a:lnTo>
                    <a:pt x="1200150" y="1601470"/>
                  </a:lnTo>
                </a:path>
                <a:path w="2729229" h="2626360">
                  <a:moveTo>
                    <a:pt x="1430020" y="1270"/>
                  </a:moveTo>
                  <a:lnTo>
                    <a:pt x="1733550" y="1270"/>
                  </a:lnTo>
                </a:path>
                <a:path w="2729229" h="2626360">
                  <a:moveTo>
                    <a:pt x="1430020" y="180339"/>
                  </a:moveTo>
                  <a:lnTo>
                    <a:pt x="1676400" y="179070"/>
                  </a:lnTo>
                </a:path>
                <a:path w="2729229" h="2626360">
                  <a:moveTo>
                    <a:pt x="1430020" y="712470"/>
                  </a:moveTo>
                  <a:lnTo>
                    <a:pt x="1704339" y="713739"/>
                  </a:lnTo>
                </a:path>
                <a:path w="2729229" h="2626360">
                  <a:moveTo>
                    <a:pt x="1430020" y="890270"/>
                  </a:moveTo>
                  <a:lnTo>
                    <a:pt x="1697989" y="890270"/>
                  </a:lnTo>
                </a:path>
                <a:path w="2729229" h="2626360">
                  <a:moveTo>
                    <a:pt x="1430020" y="1069339"/>
                  </a:moveTo>
                  <a:lnTo>
                    <a:pt x="1710689" y="1071879"/>
                  </a:lnTo>
                </a:path>
                <a:path w="2729229" h="2626360">
                  <a:moveTo>
                    <a:pt x="1430020" y="1423670"/>
                  </a:moveTo>
                  <a:lnTo>
                    <a:pt x="1718310" y="1423670"/>
                  </a:lnTo>
                </a:path>
                <a:path w="2729229" h="2626360">
                  <a:moveTo>
                    <a:pt x="1430020" y="1601470"/>
                  </a:moveTo>
                  <a:lnTo>
                    <a:pt x="1734820" y="1601470"/>
                  </a:lnTo>
                </a:path>
                <a:path w="2729229" h="2626360">
                  <a:moveTo>
                    <a:pt x="1935480" y="1270"/>
                  </a:moveTo>
                  <a:lnTo>
                    <a:pt x="2153920" y="1270"/>
                  </a:lnTo>
                </a:path>
                <a:path w="2729229" h="2626360">
                  <a:moveTo>
                    <a:pt x="1935480" y="175260"/>
                  </a:moveTo>
                  <a:lnTo>
                    <a:pt x="2147570" y="175260"/>
                  </a:lnTo>
                </a:path>
                <a:path w="2729229" h="2626360">
                  <a:moveTo>
                    <a:pt x="1935480" y="708660"/>
                  </a:moveTo>
                  <a:lnTo>
                    <a:pt x="2134870" y="708660"/>
                  </a:lnTo>
                </a:path>
                <a:path w="2729229" h="2626360">
                  <a:moveTo>
                    <a:pt x="1935480" y="885189"/>
                  </a:moveTo>
                  <a:lnTo>
                    <a:pt x="2180590" y="885189"/>
                  </a:lnTo>
                </a:path>
                <a:path w="2729229" h="2626360">
                  <a:moveTo>
                    <a:pt x="1935480" y="1066800"/>
                  </a:moveTo>
                  <a:lnTo>
                    <a:pt x="2139950" y="1068070"/>
                  </a:lnTo>
                </a:path>
                <a:path w="2729229" h="2626360">
                  <a:moveTo>
                    <a:pt x="1935480" y="1423670"/>
                  </a:moveTo>
                  <a:lnTo>
                    <a:pt x="2197100" y="1423670"/>
                  </a:lnTo>
                </a:path>
                <a:path w="2729229" h="2626360">
                  <a:moveTo>
                    <a:pt x="1935480" y="1601470"/>
                  </a:moveTo>
                  <a:lnTo>
                    <a:pt x="2159000" y="1601470"/>
                  </a:lnTo>
                </a:path>
                <a:path w="2729229" h="2626360">
                  <a:moveTo>
                    <a:pt x="2424429" y="1270"/>
                  </a:moveTo>
                  <a:lnTo>
                    <a:pt x="2724150" y="1270"/>
                  </a:lnTo>
                </a:path>
                <a:path w="2729229" h="2626360">
                  <a:moveTo>
                    <a:pt x="2424429" y="177800"/>
                  </a:moveTo>
                  <a:lnTo>
                    <a:pt x="2672079" y="177800"/>
                  </a:lnTo>
                </a:path>
                <a:path w="2729229" h="2626360">
                  <a:moveTo>
                    <a:pt x="2424429" y="711200"/>
                  </a:moveTo>
                  <a:lnTo>
                    <a:pt x="2697479" y="711200"/>
                  </a:lnTo>
                </a:path>
                <a:path w="2729229" h="2626360">
                  <a:moveTo>
                    <a:pt x="2424429" y="890270"/>
                  </a:moveTo>
                  <a:lnTo>
                    <a:pt x="2689860" y="890270"/>
                  </a:lnTo>
                </a:path>
                <a:path w="2729229" h="2626360">
                  <a:moveTo>
                    <a:pt x="2424429" y="1070610"/>
                  </a:moveTo>
                  <a:lnTo>
                    <a:pt x="2703829" y="1070610"/>
                  </a:lnTo>
                </a:path>
                <a:path w="2729229" h="2626360">
                  <a:moveTo>
                    <a:pt x="2424429" y="1423670"/>
                  </a:moveTo>
                  <a:lnTo>
                    <a:pt x="2708910" y="1423670"/>
                  </a:lnTo>
                </a:path>
                <a:path w="2729229" h="2626360">
                  <a:moveTo>
                    <a:pt x="2424429" y="1601470"/>
                  </a:moveTo>
                  <a:lnTo>
                    <a:pt x="2729229" y="1601470"/>
                  </a:lnTo>
                </a:path>
                <a:path w="2729229" h="2626360">
                  <a:moveTo>
                    <a:pt x="41909" y="1911350"/>
                  </a:moveTo>
                  <a:lnTo>
                    <a:pt x="1094739" y="1911350"/>
                  </a:lnTo>
                </a:path>
                <a:path w="2729229" h="2626360">
                  <a:moveTo>
                    <a:pt x="137159" y="2037080"/>
                  </a:moveTo>
                  <a:lnTo>
                    <a:pt x="1116330" y="2037080"/>
                  </a:lnTo>
                </a:path>
                <a:path w="2729229" h="2626360">
                  <a:moveTo>
                    <a:pt x="276859" y="2179320"/>
                  </a:moveTo>
                  <a:lnTo>
                    <a:pt x="937260" y="2181860"/>
                  </a:lnTo>
                </a:path>
                <a:path w="2729229" h="2626360">
                  <a:moveTo>
                    <a:pt x="267969" y="2423160"/>
                  </a:moveTo>
                  <a:lnTo>
                    <a:pt x="1320800" y="2423160"/>
                  </a:lnTo>
                </a:path>
                <a:path w="2729229" h="2626360">
                  <a:moveTo>
                    <a:pt x="170180" y="2533650"/>
                  </a:moveTo>
                  <a:lnTo>
                    <a:pt x="1220470" y="2533650"/>
                  </a:lnTo>
                </a:path>
                <a:path w="2729229" h="2626360">
                  <a:moveTo>
                    <a:pt x="1477010" y="1912620"/>
                  </a:moveTo>
                  <a:lnTo>
                    <a:pt x="1755139" y="1912620"/>
                  </a:lnTo>
                </a:path>
                <a:path w="2729229" h="2626360">
                  <a:moveTo>
                    <a:pt x="1526539" y="1954530"/>
                  </a:moveTo>
                  <a:lnTo>
                    <a:pt x="1723389" y="1954530"/>
                  </a:lnTo>
                </a:path>
                <a:path w="2729229" h="2626360">
                  <a:moveTo>
                    <a:pt x="2016760" y="1912620"/>
                  </a:moveTo>
                  <a:lnTo>
                    <a:pt x="2264410" y="1912620"/>
                  </a:lnTo>
                </a:path>
                <a:path w="2729229" h="2626360">
                  <a:moveTo>
                    <a:pt x="2059939" y="1954530"/>
                  </a:moveTo>
                  <a:lnTo>
                    <a:pt x="2232660" y="1954530"/>
                  </a:lnTo>
                </a:path>
                <a:path w="2729229" h="2626360">
                  <a:moveTo>
                    <a:pt x="2491740" y="1912620"/>
                  </a:moveTo>
                  <a:lnTo>
                    <a:pt x="2661920" y="1912620"/>
                  </a:lnTo>
                </a:path>
                <a:path w="2729229" h="2626360">
                  <a:moveTo>
                    <a:pt x="2522220" y="1954530"/>
                  </a:moveTo>
                  <a:lnTo>
                    <a:pt x="2642870" y="1954530"/>
                  </a:lnTo>
                </a:path>
                <a:path w="2729229" h="2626360">
                  <a:moveTo>
                    <a:pt x="110490" y="2626360"/>
                  </a:moveTo>
                  <a:lnTo>
                    <a:pt x="1163320" y="262636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99769" y="4221480"/>
              <a:ext cx="3789679" cy="505459"/>
            </a:xfrm>
            <a:custGeom>
              <a:avLst/>
              <a:gdLst/>
              <a:ahLst/>
              <a:cxnLst/>
              <a:rect l="l" t="t" r="r" b="b"/>
              <a:pathLst>
                <a:path w="3789679" h="505460">
                  <a:moveTo>
                    <a:pt x="0" y="0"/>
                  </a:moveTo>
                  <a:lnTo>
                    <a:pt x="3458209" y="0"/>
                  </a:lnTo>
                </a:path>
                <a:path w="3789679" h="505460">
                  <a:moveTo>
                    <a:pt x="3789679" y="505460"/>
                  </a:moveTo>
                  <a:lnTo>
                    <a:pt x="351789" y="50546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64259" y="2021840"/>
              <a:ext cx="100329" cy="168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212850" y="2068830"/>
              <a:ext cx="91439" cy="12192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355089" y="202946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30" h="153669">
                  <a:moveTo>
                    <a:pt x="0" y="0"/>
                  </a:moveTo>
                  <a:lnTo>
                    <a:pt x="0" y="133350"/>
                  </a:lnTo>
                  <a:lnTo>
                    <a:pt x="11429" y="153669"/>
                  </a:lnTo>
                </a:path>
              </a:pathLst>
            </a:custGeom>
            <a:ln w="1524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412239" y="2068830"/>
              <a:ext cx="90169" cy="12192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554480" y="207645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106679"/>
                  </a:moveTo>
                  <a:lnTo>
                    <a:pt x="0" y="0"/>
                  </a:lnTo>
                  <a:lnTo>
                    <a:pt x="58419" y="0"/>
                  </a:lnTo>
                  <a:lnTo>
                    <a:pt x="74930" y="26670"/>
                  </a:lnTo>
                  <a:lnTo>
                    <a:pt x="74930" y="106679"/>
                  </a:lnTo>
                </a:path>
                <a:path w="349250" h="106680">
                  <a:moveTo>
                    <a:pt x="213359" y="106679"/>
                  </a:moveTo>
                  <a:lnTo>
                    <a:pt x="139700" y="106679"/>
                  </a:lnTo>
                  <a:lnTo>
                    <a:pt x="139700" y="0"/>
                  </a:lnTo>
                  <a:lnTo>
                    <a:pt x="208280" y="0"/>
                  </a:lnTo>
                </a:path>
                <a:path w="349250" h="106680">
                  <a:moveTo>
                    <a:pt x="271780" y="53339"/>
                  </a:moveTo>
                  <a:lnTo>
                    <a:pt x="349250" y="53339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79"/>
                  </a:lnTo>
                  <a:lnTo>
                    <a:pt x="349250" y="106679"/>
                  </a:lnTo>
                </a:path>
              </a:pathLst>
            </a:custGeom>
            <a:ln w="1524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76450" y="2021840"/>
              <a:ext cx="101600" cy="16891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240280" y="207645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60959" y="0"/>
                  </a:lnTo>
                  <a:lnTo>
                    <a:pt x="74930" y="21589"/>
                  </a:lnTo>
                  <a:lnTo>
                    <a:pt x="74930" y="106679"/>
                  </a:lnTo>
                </a:path>
                <a:path w="349250" h="106680">
                  <a:moveTo>
                    <a:pt x="132080" y="53339"/>
                  </a:moveTo>
                  <a:lnTo>
                    <a:pt x="208280" y="53339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79"/>
                  </a:lnTo>
                  <a:lnTo>
                    <a:pt x="208280" y="106679"/>
                  </a:lnTo>
                </a:path>
                <a:path w="349250" h="106680">
                  <a:moveTo>
                    <a:pt x="271780" y="53339"/>
                  </a:moveTo>
                  <a:lnTo>
                    <a:pt x="349250" y="53339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79"/>
                  </a:lnTo>
                  <a:lnTo>
                    <a:pt x="349250" y="106679"/>
                  </a:lnTo>
                </a:path>
              </a:pathLst>
            </a:custGeom>
            <a:ln w="1524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397000" y="24676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13055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lnTo>
                    <a:pt x="3130550" y="243459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397000" y="24676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451860" y="2938779"/>
                  </a:moveTo>
                  <a:lnTo>
                    <a:pt x="3130550" y="2434590"/>
                  </a:lnTo>
                  <a:lnTo>
                    <a:pt x="3130550" y="0"/>
                  </a:ln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23316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3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50520" y="2938779"/>
                  </a:lnTo>
                  <a:lnTo>
                    <a:pt x="8890" y="3328670"/>
                  </a:lnTo>
                  <a:lnTo>
                    <a:pt x="166370" y="3328670"/>
                  </a:lnTo>
                  <a:lnTo>
                    <a:pt x="508000" y="2938779"/>
                  </a:lnTo>
                  <a:lnTo>
                    <a:pt x="163830" y="2434590"/>
                  </a:lnTo>
                  <a:lnTo>
                    <a:pt x="1638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23316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30" y="0"/>
                  </a:moveTo>
                  <a:lnTo>
                    <a:pt x="163830" y="2434590"/>
                  </a:lnTo>
                  <a:lnTo>
                    <a:pt x="508000" y="2938779"/>
                  </a:lnTo>
                  <a:lnTo>
                    <a:pt x="166370" y="3328670"/>
                  </a:lnTo>
                  <a:lnTo>
                    <a:pt x="8890" y="3328670"/>
                  </a:lnTo>
                  <a:lnTo>
                    <a:pt x="350520" y="2938779"/>
                  </a:lnTo>
                  <a:lnTo>
                    <a:pt x="0" y="2434590"/>
                  </a:lnTo>
                  <a:lnTo>
                    <a:pt x="0" y="0"/>
                  </a:lnTo>
                  <a:lnTo>
                    <a:pt x="16383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0722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20320" y="0"/>
                  </a:lnTo>
                  <a:lnTo>
                    <a:pt x="20320" y="2434590"/>
                  </a:lnTo>
                  <a:lnTo>
                    <a:pt x="341630" y="2938779"/>
                  </a:lnTo>
                  <a:lnTo>
                    <a:pt x="0" y="3328670"/>
                  </a:lnTo>
                  <a:lnTo>
                    <a:pt x="158750" y="3328670"/>
                  </a:lnTo>
                  <a:lnTo>
                    <a:pt x="508000" y="2938779"/>
                  </a:lnTo>
                  <a:lnTo>
                    <a:pt x="177800" y="2430779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0722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177800" y="2430779"/>
                  </a:lnTo>
                  <a:lnTo>
                    <a:pt x="508000" y="2938779"/>
                  </a:lnTo>
                  <a:lnTo>
                    <a:pt x="158750" y="3328670"/>
                  </a:lnTo>
                  <a:lnTo>
                    <a:pt x="0" y="3328670"/>
                  </a:lnTo>
                  <a:lnTo>
                    <a:pt x="341630" y="2938779"/>
                  </a:lnTo>
                  <a:lnTo>
                    <a:pt x="20320" y="2434590"/>
                  </a:lnTo>
                  <a:lnTo>
                    <a:pt x="2032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286509" y="25869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19050" y="0"/>
                  </a:moveTo>
                  <a:lnTo>
                    <a:pt x="10159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286509" y="25869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lnTo>
                    <a:pt x="10159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286509" y="29171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59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286509" y="29171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59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286509" y="32588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19050" y="0"/>
                  </a:moveTo>
                  <a:lnTo>
                    <a:pt x="10159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59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286509" y="32588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40640" y="20319"/>
                  </a:move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lnTo>
                    <a:pt x="10159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59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283969" y="36207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20320" y="0"/>
                  </a:moveTo>
                  <a:lnTo>
                    <a:pt x="10160" y="1269"/>
                  </a:lnTo>
                  <a:lnTo>
                    <a:pt x="2540" y="10159"/>
                  </a:lnTo>
                  <a:lnTo>
                    <a:pt x="0" y="19049"/>
                  </a:lnTo>
                  <a:lnTo>
                    <a:pt x="2540" y="29209"/>
                  </a:lnTo>
                  <a:lnTo>
                    <a:pt x="10160" y="35559"/>
                  </a:lnTo>
                  <a:lnTo>
                    <a:pt x="20320" y="39369"/>
                  </a:lnTo>
                  <a:lnTo>
                    <a:pt x="30480" y="35559"/>
                  </a:lnTo>
                  <a:lnTo>
                    <a:pt x="38100" y="29209"/>
                  </a:lnTo>
                  <a:lnTo>
                    <a:pt x="40640" y="19049"/>
                  </a:lnTo>
                  <a:lnTo>
                    <a:pt x="38100" y="10159"/>
                  </a:lnTo>
                  <a:lnTo>
                    <a:pt x="30480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283969" y="36207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49"/>
                  </a:moveTo>
                  <a:lnTo>
                    <a:pt x="38100" y="10159"/>
                  </a:lnTo>
                  <a:lnTo>
                    <a:pt x="30480" y="1269"/>
                  </a:lnTo>
                  <a:lnTo>
                    <a:pt x="20320" y="0"/>
                  </a:lnTo>
                  <a:lnTo>
                    <a:pt x="10160" y="1269"/>
                  </a:lnTo>
                  <a:lnTo>
                    <a:pt x="2540" y="10159"/>
                  </a:lnTo>
                  <a:lnTo>
                    <a:pt x="0" y="19049"/>
                  </a:lnTo>
                  <a:lnTo>
                    <a:pt x="2540" y="29209"/>
                  </a:lnTo>
                  <a:lnTo>
                    <a:pt x="10160" y="35559"/>
                  </a:lnTo>
                  <a:lnTo>
                    <a:pt x="20320" y="39369"/>
                  </a:lnTo>
                  <a:lnTo>
                    <a:pt x="30480" y="35559"/>
                  </a:lnTo>
                  <a:lnTo>
                    <a:pt x="38100" y="29209"/>
                  </a:lnTo>
                  <a:lnTo>
                    <a:pt x="40640" y="190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286509" y="39801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59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286509" y="39801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lnTo>
                    <a:pt x="10159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286509" y="43459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59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286509" y="43459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59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283969" y="47117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20320" y="0"/>
                  </a:move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60" y="35560"/>
                  </a:lnTo>
                  <a:lnTo>
                    <a:pt x="20320" y="38100"/>
                  </a:lnTo>
                  <a:lnTo>
                    <a:pt x="30480" y="35560"/>
                  </a:lnTo>
                  <a:lnTo>
                    <a:pt x="38100" y="27939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283969" y="47117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69"/>
                  </a:lnTo>
                  <a:lnTo>
                    <a:pt x="20320" y="0"/>
                  </a:ln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60" y="35560"/>
                  </a:lnTo>
                  <a:lnTo>
                    <a:pt x="20320" y="38100"/>
                  </a:lnTo>
                  <a:lnTo>
                    <a:pt x="30480" y="35560"/>
                  </a:lnTo>
                  <a:lnTo>
                    <a:pt x="38100" y="27939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87240" y="25869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87240" y="25869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87240" y="29171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87240" y="29171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87240" y="32588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19050" y="0"/>
                  </a:move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87240" y="32588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39370" y="20319"/>
                  </a:move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84699" y="36207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10160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49"/>
                  </a:ln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84699" y="36207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49"/>
                  </a:move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87240" y="39801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87240" y="39801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87240" y="43459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87240" y="43459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84699" y="47117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84699" y="47117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605280" y="3065780"/>
              <a:ext cx="2725420" cy="2620010"/>
            </a:xfrm>
            <a:custGeom>
              <a:avLst/>
              <a:gdLst/>
              <a:ahLst/>
              <a:cxnLst/>
              <a:rect l="l" t="t" r="r" b="b"/>
              <a:pathLst>
                <a:path w="2725420" h="2620010">
                  <a:moveTo>
                    <a:pt x="0" y="1270"/>
                  </a:moveTo>
                  <a:lnTo>
                    <a:pt x="1198880" y="0"/>
                  </a:lnTo>
                </a:path>
                <a:path w="2725420" h="2620010">
                  <a:moveTo>
                    <a:pt x="0" y="176530"/>
                  </a:moveTo>
                  <a:lnTo>
                    <a:pt x="1112520" y="176530"/>
                  </a:lnTo>
                </a:path>
                <a:path w="2725420" h="2620010">
                  <a:moveTo>
                    <a:pt x="0" y="354330"/>
                  </a:moveTo>
                  <a:lnTo>
                    <a:pt x="1028700" y="354330"/>
                  </a:lnTo>
                </a:path>
                <a:path w="2725420" h="2620010">
                  <a:moveTo>
                    <a:pt x="0" y="529590"/>
                  </a:moveTo>
                  <a:lnTo>
                    <a:pt x="1088389" y="529590"/>
                  </a:lnTo>
                </a:path>
                <a:path w="2725420" h="2620010">
                  <a:moveTo>
                    <a:pt x="0" y="708660"/>
                  </a:moveTo>
                  <a:lnTo>
                    <a:pt x="1052830" y="708660"/>
                  </a:lnTo>
                </a:path>
                <a:path w="2725420" h="2620010">
                  <a:moveTo>
                    <a:pt x="0" y="887730"/>
                  </a:moveTo>
                  <a:lnTo>
                    <a:pt x="1198880" y="887730"/>
                  </a:lnTo>
                </a:path>
                <a:path w="2725420" h="2620010">
                  <a:moveTo>
                    <a:pt x="0" y="1066800"/>
                  </a:moveTo>
                  <a:lnTo>
                    <a:pt x="1018539" y="1068070"/>
                  </a:lnTo>
                </a:path>
                <a:path w="2725420" h="2620010">
                  <a:moveTo>
                    <a:pt x="0" y="1244600"/>
                  </a:moveTo>
                  <a:lnTo>
                    <a:pt x="1052830" y="1244600"/>
                  </a:lnTo>
                </a:path>
                <a:path w="2725420" h="2620010">
                  <a:moveTo>
                    <a:pt x="0" y="1421130"/>
                  </a:moveTo>
                  <a:lnTo>
                    <a:pt x="840739" y="1421130"/>
                  </a:lnTo>
                </a:path>
                <a:path w="2725420" h="2620010">
                  <a:moveTo>
                    <a:pt x="0" y="1598930"/>
                  </a:moveTo>
                  <a:lnTo>
                    <a:pt x="1198880" y="1598930"/>
                  </a:lnTo>
                </a:path>
                <a:path w="2725420" h="2620010">
                  <a:moveTo>
                    <a:pt x="1427480" y="1270"/>
                  </a:moveTo>
                  <a:lnTo>
                    <a:pt x="1731009" y="1270"/>
                  </a:lnTo>
                </a:path>
                <a:path w="2725420" h="2620010">
                  <a:moveTo>
                    <a:pt x="1427480" y="179070"/>
                  </a:moveTo>
                  <a:lnTo>
                    <a:pt x="1673859" y="179070"/>
                  </a:lnTo>
                </a:path>
                <a:path w="2725420" h="2620010">
                  <a:moveTo>
                    <a:pt x="1427480" y="711200"/>
                  </a:moveTo>
                  <a:lnTo>
                    <a:pt x="1701799" y="711200"/>
                  </a:lnTo>
                </a:path>
                <a:path w="2725420" h="2620010">
                  <a:moveTo>
                    <a:pt x="1427480" y="887730"/>
                  </a:moveTo>
                  <a:lnTo>
                    <a:pt x="1695449" y="887730"/>
                  </a:lnTo>
                </a:path>
                <a:path w="2725420" h="2620010">
                  <a:moveTo>
                    <a:pt x="1427480" y="1066800"/>
                  </a:moveTo>
                  <a:lnTo>
                    <a:pt x="1708149" y="1069340"/>
                  </a:lnTo>
                </a:path>
                <a:path w="2725420" h="2620010">
                  <a:moveTo>
                    <a:pt x="1427480" y="1244600"/>
                  </a:moveTo>
                  <a:lnTo>
                    <a:pt x="1687830" y="1244600"/>
                  </a:lnTo>
                </a:path>
                <a:path w="2725420" h="2620010">
                  <a:moveTo>
                    <a:pt x="1427480" y="1421130"/>
                  </a:moveTo>
                  <a:lnTo>
                    <a:pt x="1715770" y="1421130"/>
                  </a:lnTo>
                </a:path>
                <a:path w="2725420" h="2620010">
                  <a:moveTo>
                    <a:pt x="1427480" y="1598930"/>
                  </a:moveTo>
                  <a:lnTo>
                    <a:pt x="1732280" y="1598930"/>
                  </a:lnTo>
                </a:path>
                <a:path w="2725420" h="2620010">
                  <a:moveTo>
                    <a:pt x="1931670" y="1270"/>
                  </a:moveTo>
                  <a:lnTo>
                    <a:pt x="2150110" y="1270"/>
                  </a:lnTo>
                </a:path>
                <a:path w="2725420" h="2620010">
                  <a:moveTo>
                    <a:pt x="1931670" y="175260"/>
                  </a:moveTo>
                  <a:lnTo>
                    <a:pt x="2143760" y="175260"/>
                  </a:lnTo>
                </a:path>
                <a:path w="2725420" h="2620010">
                  <a:moveTo>
                    <a:pt x="1931670" y="706120"/>
                  </a:moveTo>
                  <a:lnTo>
                    <a:pt x="2132330" y="706120"/>
                  </a:lnTo>
                </a:path>
                <a:path w="2725420" h="2620010">
                  <a:moveTo>
                    <a:pt x="1931670" y="882650"/>
                  </a:moveTo>
                  <a:lnTo>
                    <a:pt x="2178049" y="882650"/>
                  </a:lnTo>
                </a:path>
                <a:path w="2725420" h="2620010">
                  <a:moveTo>
                    <a:pt x="1931670" y="1064260"/>
                  </a:moveTo>
                  <a:lnTo>
                    <a:pt x="2136140" y="1065530"/>
                  </a:lnTo>
                </a:path>
                <a:path w="2725420" h="2620010">
                  <a:moveTo>
                    <a:pt x="1931670" y="1242060"/>
                  </a:moveTo>
                  <a:lnTo>
                    <a:pt x="2124710" y="1242060"/>
                  </a:lnTo>
                </a:path>
                <a:path w="2725420" h="2620010">
                  <a:moveTo>
                    <a:pt x="1931670" y="1421130"/>
                  </a:moveTo>
                  <a:lnTo>
                    <a:pt x="2193290" y="1421130"/>
                  </a:lnTo>
                </a:path>
                <a:path w="2725420" h="2620010">
                  <a:moveTo>
                    <a:pt x="1931670" y="1598930"/>
                  </a:moveTo>
                  <a:lnTo>
                    <a:pt x="2156460" y="1598930"/>
                  </a:lnTo>
                </a:path>
                <a:path w="2725420" h="2620010">
                  <a:moveTo>
                    <a:pt x="2420620" y="1270"/>
                  </a:moveTo>
                  <a:lnTo>
                    <a:pt x="2719070" y="1270"/>
                  </a:lnTo>
                </a:path>
                <a:path w="2725420" h="2620010">
                  <a:moveTo>
                    <a:pt x="2420620" y="176530"/>
                  </a:moveTo>
                  <a:lnTo>
                    <a:pt x="2668270" y="176530"/>
                  </a:lnTo>
                </a:path>
                <a:path w="2725420" h="2620010">
                  <a:moveTo>
                    <a:pt x="2420620" y="708660"/>
                  </a:moveTo>
                  <a:lnTo>
                    <a:pt x="2693670" y="708660"/>
                  </a:lnTo>
                </a:path>
                <a:path w="2725420" h="2620010">
                  <a:moveTo>
                    <a:pt x="2420620" y="887730"/>
                  </a:moveTo>
                  <a:lnTo>
                    <a:pt x="2686049" y="887730"/>
                  </a:lnTo>
                </a:path>
                <a:path w="2725420" h="2620010">
                  <a:moveTo>
                    <a:pt x="2420620" y="1068070"/>
                  </a:moveTo>
                  <a:lnTo>
                    <a:pt x="2700020" y="1068070"/>
                  </a:lnTo>
                </a:path>
                <a:path w="2725420" h="2620010">
                  <a:moveTo>
                    <a:pt x="2420620" y="1242060"/>
                  </a:moveTo>
                  <a:lnTo>
                    <a:pt x="2678430" y="1242060"/>
                  </a:lnTo>
                </a:path>
                <a:path w="2725420" h="2620010">
                  <a:moveTo>
                    <a:pt x="2420620" y="1421130"/>
                  </a:moveTo>
                  <a:lnTo>
                    <a:pt x="2705099" y="1421130"/>
                  </a:lnTo>
                </a:path>
                <a:path w="2725420" h="2620010">
                  <a:moveTo>
                    <a:pt x="2420620" y="1598930"/>
                  </a:moveTo>
                  <a:lnTo>
                    <a:pt x="2725420" y="1598930"/>
                  </a:lnTo>
                </a:path>
                <a:path w="2725420" h="2620010">
                  <a:moveTo>
                    <a:pt x="41909" y="1906270"/>
                  </a:moveTo>
                  <a:lnTo>
                    <a:pt x="1093470" y="1906270"/>
                  </a:lnTo>
                </a:path>
                <a:path w="2725420" h="2620010">
                  <a:moveTo>
                    <a:pt x="137159" y="2032000"/>
                  </a:moveTo>
                  <a:lnTo>
                    <a:pt x="1115059" y="2032000"/>
                  </a:lnTo>
                </a:path>
                <a:path w="2725420" h="2620010">
                  <a:moveTo>
                    <a:pt x="276859" y="2174240"/>
                  </a:moveTo>
                  <a:lnTo>
                    <a:pt x="935989" y="2176780"/>
                  </a:lnTo>
                </a:path>
                <a:path w="2725420" h="2620010">
                  <a:moveTo>
                    <a:pt x="267969" y="2418080"/>
                  </a:moveTo>
                  <a:lnTo>
                    <a:pt x="1319530" y="2418080"/>
                  </a:lnTo>
                </a:path>
                <a:path w="2725420" h="2620010">
                  <a:moveTo>
                    <a:pt x="170180" y="2528570"/>
                  </a:moveTo>
                  <a:lnTo>
                    <a:pt x="1219200" y="2528570"/>
                  </a:lnTo>
                </a:path>
                <a:path w="2725420" h="2620010">
                  <a:moveTo>
                    <a:pt x="1475739" y="1908810"/>
                  </a:moveTo>
                  <a:lnTo>
                    <a:pt x="1752599" y="1908810"/>
                  </a:lnTo>
                </a:path>
                <a:path w="2725420" h="2620010">
                  <a:moveTo>
                    <a:pt x="1524000" y="1950720"/>
                  </a:moveTo>
                  <a:lnTo>
                    <a:pt x="1720849" y="1950720"/>
                  </a:lnTo>
                </a:path>
                <a:path w="2725420" h="2620010">
                  <a:moveTo>
                    <a:pt x="2014220" y="1908810"/>
                  </a:moveTo>
                  <a:lnTo>
                    <a:pt x="2260599" y="1908810"/>
                  </a:lnTo>
                </a:path>
                <a:path w="2725420" h="2620010">
                  <a:moveTo>
                    <a:pt x="2057399" y="1950720"/>
                  </a:moveTo>
                  <a:lnTo>
                    <a:pt x="2230120" y="1950720"/>
                  </a:lnTo>
                </a:path>
                <a:path w="2725420" h="2620010">
                  <a:moveTo>
                    <a:pt x="2487930" y="1908810"/>
                  </a:moveTo>
                  <a:lnTo>
                    <a:pt x="2658110" y="1908810"/>
                  </a:lnTo>
                </a:path>
                <a:path w="2725420" h="2620010">
                  <a:moveTo>
                    <a:pt x="2518410" y="1950720"/>
                  </a:moveTo>
                  <a:lnTo>
                    <a:pt x="2637790" y="1950720"/>
                  </a:lnTo>
                </a:path>
                <a:path w="2725420" h="2620010">
                  <a:moveTo>
                    <a:pt x="111759" y="2620010"/>
                  </a:moveTo>
                  <a:lnTo>
                    <a:pt x="1160780" y="262001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233169" y="4902200"/>
              <a:ext cx="3782060" cy="504190"/>
            </a:xfrm>
            <a:custGeom>
              <a:avLst/>
              <a:gdLst/>
              <a:ahLst/>
              <a:cxnLst/>
              <a:rect l="l" t="t" r="r" b="b"/>
              <a:pathLst>
                <a:path w="3782060" h="504189">
                  <a:moveTo>
                    <a:pt x="0" y="0"/>
                  </a:moveTo>
                  <a:lnTo>
                    <a:pt x="3451859" y="0"/>
                  </a:lnTo>
                </a:path>
                <a:path w="3782060" h="504189">
                  <a:moveTo>
                    <a:pt x="3782059" y="504190"/>
                  </a:moveTo>
                  <a:lnTo>
                    <a:pt x="350520" y="50419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595119" y="2705100"/>
              <a:ext cx="102869" cy="17145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743709" y="2752090"/>
              <a:ext cx="93979" cy="12446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887219" y="271399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30" h="153669">
                  <a:moveTo>
                    <a:pt x="0" y="0"/>
                  </a:moveTo>
                  <a:lnTo>
                    <a:pt x="0" y="133350"/>
                  </a:lnTo>
                  <a:lnTo>
                    <a:pt x="11430" y="15367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943100" y="2752090"/>
              <a:ext cx="92709" cy="12446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086609" y="2760980"/>
              <a:ext cx="347980" cy="106680"/>
            </a:xfrm>
            <a:custGeom>
              <a:avLst/>
              <a:gdLst/>
              <a:ahLst/>
              <a:cxnLst/>
              <a:rect l="l" t="t" r="r" b="b"/>
              <a:pathLst>
                <a:path w="347980" h="106680">
                  <a:moveTo>
                    <a:pt x="0" y="106680"/>
                  </a:moveTo>
                  <a:lnTo>
                    <a:pt x="0" y="0"/>
                  </a:lnTo>
                  <a:lnTo>
                    <a:pt x="57150" y="0"/>
                  </a:lnTo>
                  <a:lnTo>
                    <a:pt x="74929" y="26670"/>
                  </a:lnTo>
                  <a:lnTo>
                    <a:pt x="74929" y="106680"/>
                  </a:lnTo>
                </a:path>
                <a:path w="347980" h="106680">
                  <a:moveTo>
                    <a:pt x="212089" y="106680"/>
                  </a:moveTo>
                  <a:lnTo>
                    <a:pt x="138429" y="106680"/>
                  </a:lnTo>
                  <a:lnTo>
                    <a:pt x="138429" y="0"/>
                  </a:lnTo>
                  <a:lnTo>
                    <a:pt x="207009" y="0"/>
                  </a:lnTo>
                </a:path>
                <a:path w="347980" h="106680">
                  <a:moveTo>
                    <a:pt x="270509" y="53340"/>
                  </a:moveTo>
                  <a:lnTo>
                    <a:pt x="347979" y="53340"/>
                  </a:lnTo>
                  <a:lnTo>
                    <a:pt x="347979" y="0"/>
                  </a:lnTo>
                  <a:lnTo>
                    <a:pt x="270509" y="0"/>
                  </a:lnTo>
                  <a:lnTo>
                    <a:pt x="270509" y="106680"/>
                  </a:lnTo>
                  <a:lnTo>
                    <a:pt x="347979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606040" y="2705100"/>
              <a:ext cx="104139" cy="17145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771140" y="276098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90" y="0"/>
                  </a:lnTo>
                  <a:lnTo>
                    <a:pt x="73660" y="21590"/>
                  </a:lnTo>
                  <a:lnTo>
                    <a:pt x="73660" y="106680"/>
                  </a:lnTo>
                </a:path>
                <a:path w="349250" h="106680">
                  <a:moveTo>
                    <a:pt x="132080" y="53340"/>
                  </a:moveTo>
                  <a:lnTo>
                    <a:pt x="208280" y="53340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80"/>
                  </a:lnTo>
                  <a:lnTo>
                    <a:pt x="208280" y="106680"/>
                  </a:lnTo>
                </a:path>
                <a:path w="349250" h="106680">
                  <a:moveTo>
                    <a:pt x="271780" y="53340"/>
                  </a:moveTo>
                  <a:lnTo>
                    <a:pt x="349250" y="53340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80"/>
                  </a:lnTo>
                  <a:lnTo>
                    <a:pt x="34925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430019" y="2622550"/>
              <a:ext cx="2373630" cy="393700"/>
            </a:xfrm>
            <a:custGeom>
              <a:avLst/>
              <a:gdLst/>
              <a:ahLst/>
              <a:cxnLst/>
              <a:rect l="l" t="t" r="r" b="b"/>
              <a:pathLst>
                <a:path w="2373629" h="393700">
                  <a:moveTo>
                    <a:pt x="2373630" y="0"/>
                  </a:moveTo>
                  <a:lnTo>
                    <a:pt x="0" y="0"/>
                  </a:lnTo>
                  <a:lnTo>
                    <a:pt x="0" y="393700"/>
                  </a:lnTo>
                  <a:lnTo>
                    <a:pt x="2373630" y="39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1508760" y="2654300"/>
            <a:ext cx="22129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Income</a:t>
            </a:r>
            <a:r>
              <a:rPr sz="2000" b="1" spc="-6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Statement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897889" y="1936750"/>
            <a:ext cx="1921510" cy="393700"/>
          </a:xfrm>
          <a:custGeom>
            <a:avLst/>
            <a:gdLst/>
            <a:ahLst/>
            <a:cxnLst/>
            <a:rect l="l" t="t" r="r" b="b"/>
            <a:pathLst>
              <a:path w="1921510" h="393700">
                <a:moveTo>
                  <a:pt x="1921510" y="0"/>
                </a:moveTo>
                <a:lnTo>
                  <a:pt x="0" y="0"/>
                </a:lnTo>
                <a:lnTo>
                  <a:pt x="0" y="393700"/>
                </a:lnTo>
                <a:lnTo>
                  <a:pt x="1921510" y="393700"/>
                </a:lnTo>
                <a:close/>
              </a:path>
            </a:pathLst>
          </a:custGeom>
          <a:solidFill>
            <a:srgbClr val="BFFD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975360" y="1968500"/>
            <a:ext cx="17633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Balance</a:t>
            </a:r>
            <a:r>
              <a:rPr sz="2000" b="1" spc="-5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Sheet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1676400" y="2987039"/>
            <a:ext cx="4114800" cy="3542029"/>
            <a:chOff x="1676400" y="2987039"/>
            <a:chExt cx="4114800" cy="3542029"/>
          </a:xfrm>
        </p:grpSpPr>
        <p:sp>
          <p:nvSpPr>
            <p:cNvPr id="103" name="object 103"/>
            <p:cNvSpPr/>
            <p:nvPr/>
          </p:nvSpPr>
          <p:spPr>
            <a:xfrm>
              <a:off x="1676400" y="2987039"/>
              <a:ext cx="4114800" cy="354202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042159" y="3319779"/>
              <a:ext cx="3058160" cy="377190"/>
            </a:xfrm>
            <a:custGeom>
              <a:avLst/>
              <a:gdLst/>
              <a:ahLst/>
              <a:cxnLst/>
              <a:rect l="l" t="t" r="r" b="b"/>
              <a:pathLst>
                <a:path w="3058160" h="377189">
                  <a:moveTo>
                    <a:pt x="3058160" y="0"/>
                  </a:moveTo>
                  <a:lnTo>
                    <a:pt x="0" y="0"/>
                  </a:lnTo>
                  <a:lnTo>
                    <a:pt x="0" y="377190"/>
                  </a:lnTo>
                  <a:lnTo>
                    <a:pt x="3058160" y="377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/>
          <p:nvPr/>
        </p:nvSpPr>
        <p:spPr>
          <a:xfrm>
            <a:off x="2042160" y="3350259"/>
            <a:ext cx="305816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00"/>
              </a:spcBef>
            </a:pP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Sta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tem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e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n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t </a:t>
            </a:r>
            <a:r>
              <a:rPr sz="1900" b="1" dirty="0">
                <a:solidFill>
                  <a:srgbClr val="6D0042"/>
                </a:solidFill>
                <a:latin typeface="Arial"/>
                <a:cs typeface="Arial"/>
              </a:rPr>
              <a:t>o</a:t>
            </a:r>
            <a:r>
              <a:rPr sz="1900" b="1" u="sng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f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C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ash</a:t>
            </a:r>
            <a:r>
              <a:rPr sz="1900" b="1" spc="-55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1900" b="1" spc="5" dirty="0">
                <a:solidFill>
                  <a:srgbClr val="6D0042"/>
                </a:solidFill>
                <a:latin typeface="Arial"/>
                <a:cs typeface="Arial"/>
              </a:rPr>
              <a:t>Flows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6" name="object 10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07" name="object 10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95885">
              <a:lnSpc>
                <a:spcPct val="100000"/>
              </a:lnSpc>
            </a:pPr>
            <a:r>
              <a:rPr spc="-5" dirty="0"/>
              <a:t>Introduction to Financial Statements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90920" y="2357120"/>
            <a:ext cx="2981960" cy="2222500"/>
          </a:xfrm>
          <a:prstGeom prst="rect">
            <a:avLst/>
          </a:prstGeom>
          <a:solidFill>
            <a:srgbClr val="DAFFB7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244475" marR="241935" indent="635" algn="ctr">
              <a:lnSpc>
                <a:spcPct val="100000"/>
              </a:lnSpc>
              <a:spcBef>
                <a:spcPts val="350"/>
              </a:spcBef>
            </a:pP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Depicts the  revenue and  expenses for</a:t>
            </a:r>
            <a:r>
              <a:rPr sz="2800" b="1" spc="-100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a 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designated  </a:t>
            </a:r>
            <a:r>
              <a:rPr sz="2800" b="1" spc="-5" dirty="0">
                <a:solidFill>
                  <a:srgbClr val="FB0027"/>
                </a:solidFill>
                <a:latin typeface="Arial"/>
                <a:cs typeface="Arial"/>
              </a:rPr>
              <a:t>period of</a:t>
            </a:r>
            <a:r>
              <a:rPr sz="2800" b="1" spc="-90" dirty="0">
                <a:solidFill>
                  <a:srgbClr val="FB002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FB0027"/>
                </a:solidFill>
                <a:latin typeface="Arial"/>
                <a:cs typeface="Arial"/>
              </a:rPr>
              <a:t>time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99769" y="1781810"/>
            <a:ext cx="5396230" cy="4022090"/>
            <a:chOff x="699769" y="1781810"/>
            <a:chExt cx="5396230" cy="4022090"/>
          </a:xfrm>
        </p:grpSpPr>
        <p:sp>
          <p:nvSpPr>
            <p:cNvPr id="10" name="object 10"/>
            <p:cNvSpPr/>
            <p:nvPr/>
          </p:nvSpPr>
          <p:spPr>
            <a:xfrm>
              <a:off x="4571999" y="2819400"/>
              <a:ext cx="1402080" cy="0"/>
            </a:xfrm>
            <a:custGeom>
              <a:avLst/>
              <a:gdLst/>
              <a:ahLst/>
              <a:cxnLst/>
              <a:rect l="l" t="t" r="r" b="b"/>
              <a:pathLst>
                <a:path w="1402079">
                  <a:moveTo>
                    <a:pt x="0" y="0"/>
                  </a:moveTo>
                  <a:lnTo>
                    <a:pt x="1402079" y="0"/>
                  </a:lnTo>
                </a:path>
              </a:pathLst>
            </a:custGeom>
            <a:ln w="50800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943599" y="2743200"/>
              <a:ext cx="152400" cy="152400"/>
            </a:xfrm>
            <a:custGeom>
              <a:avLst/>
              <a:gdLst/>
              <a:ahLst/>
              <a:cxnLst/>
              <a:rect l="l" t="t" r="r" b="b"/>
              <a:pathLst>
                <a:path w="152400" h="152400">
                  <a:moveTo>
                    <a:pt x="0" y="0"/>
                  </a:moveTo>
                  <a:lnTo>
                    <a:pt x="0" y="152400"/>
                  </a:lnTo>
                  <a:lnTo>
                    <a:pt x="1524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63599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13055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lnTo>
                    <a:pt x="3130550" y="243459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63599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451860" y="2938779"/>
                  </a:moveTo>
                  <a:lnTo>
                    <a:pt x="3130550" y="2434590"/>
                  </a:lnTo>
                  <a:lnTo>
                    <a:pt x="3130550" y="0"/>
                  </a:ln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9976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50520" y="2938779"/>
                  </a:lnTo>
                  <a:lnTo>
                    <a:pt x="8889" y="3328670"/>
                  </a:lnTo>
                  <a:lnTo>
                    <a:pt x="166370" y="3328670"/>
                  </a:lnTo>
                  <a:lnTo>
                    <a:pt x="507999" y="2938779"/>
                  </a:lnTo>
                  <a:lnTo>
                    <a:pt x="163829" y="243459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9976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163829" y="2434590"/>
                  </a:lnTo>
                  <a:lnTo>
                    <a:pt x="507999" y="2938779"/>
                  </a:lnTo>
                  <a:lnTo>
                    <a:pt x="166370" y="3328670"/>
                  </a:lnTo>
                  <a:lnTo>
                    <a:pt x="8889" y="3328670"/>
                  </a:lnTo>
                  <a:lnTo>
                    <a:pt x="350520" y="2938779"/>
                  </a:lnTo>
                  <a:lnTo>
                    <a:pt x="0" y="2434590"/>
                  </a:lnTo>
                  <a:lnTo>
                    <a:pt x="0" y="0"/>
                  </a:lnTo>
                  <a:lnTo>
                    <a:pt x="16382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9738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20320" y="0"/>
                  </a:lnTo>
                  <a:lnTo>
                    <a:pt x="20320" y="2434590"/>
                  </a:lnTo>
                  <a:lnTo>
                    <a:pt x="341630" y="2938779"/>
                  </a:lnTo>
                  <a:lnTo>
                    <a:pt x="0" y="3328670"/>
                  </a:lnTo>
                  <a:lnTo>
                    <a:pt x="158750" y="3328670"/>
                  </a:lnTo>
                  <a:lnTo>
                    <a:pt x="508000" y="2938779"/>
                  </a:lnTo>
                  <a:lnTo>
                    <a:pt x="177800" y="2430779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9738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177800" y="2430779"/>
                  </a:lnTo>
                  <a:lnTo>
                    <a:pt x="508000" y="2938779"/>
                  </a:lnTo>
                  <a:lnTo>
                    <a:pt x="158750" y="3328670"/>
                  </a:lnTo>
                  <a:lnTo>
                    <a:pt x="0" y="3328670"/>
                  </a:lnTo>
                  <a:lnTo>
                    <a:pt x="341630" y="2938779"/>
                  </a:lnTo>
                  <a:lnTo>
                    <a:pt x="20320" y="2434590"/>
                  </a:lnTo>
                  <a:lnTo>
                    <a:pt x="2032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53109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19050" y="0"/>
                  </a:move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3109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53109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53109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53109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19050" y="0"/>
                  </a:move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53109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40640" y="20319"/>
                  </a:move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50569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20320" y="0"/>
                  </a:moveTo>
                  <a:lnTo>
                    <a:pt x="10159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50"/>
                  </a:ln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50569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39" y="19050"/>
                  </a:move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53109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53109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53109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53109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0569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20320" y="0"/>
                  </a:move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50569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39" y="19050"/>
                  </a:move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0538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0538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0538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0538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0538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19050" y="0"/>
                  </a:move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0538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39370" y="20319"/>
                  </a:move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0512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0512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0538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0538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0538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0538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0512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0512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071879" y="2379980"/>
              <a:ext cx="2725420" cy="2620010"/>
            </a:xfrm>
            <a:custGeom>
              <a:avLst/>
              <a:gdLst/>
              <a:ahLst/>
              <a:cxnLst/>
              <a:rect l="l" t="t" r="r" b="b"/>
              <a:pathLst>
                <a:path w="2725420" h="2620010">
                  <a:moveTo>
                    <a:pt x="0" y="1270"/>
                  </a:moveTo>
                  <a:lnTo>
                    <a:pt x="1198880" y="0"/>
                  </a:lnTo>
                </a:path>
                <a:path w="2725420" h="2620010">
                  <a:moveTo>
                    <a:pt x="0" y="176530"/>
                  </a:moveTo>
                  <a:lnTo>
                    <a:pt x="1112520" y="176530"/>
                  </a:lnTo>
                </a:path>
                <a:path w="2725420" h="2620010">
                  <a:moveTo>
                    <a:pt x="0" y="354330"/>
                  </a:moveTo>
                  <a:lnTo>
                    <a:pt x="358139" y="354330"/>
                  </a:lnTo>
                </a:path>
                <a:path w="2725420" h="2620010">
                  <a:moveTo>
                    <a:pt x="0" y="529590"/>
                  </a:moveTo>
                  <a:lnTo>
                    <a:pt x="358139" y="529590"/>
                  </a:lnTo>
                </a:path>
                <a:path w="2725420" h="2620010">
                  <a:moveTo>
                    <a:pt x="0" y="708660"/>
                  </a:moveTo>
                  <a:lnTo>
                    <a:pt x="1052830" y="708660"/>
                  </a:lnTo>
                </a:path>
                <a:path w="2725420" h="2620010">
                  <a:moveTo>
                    <a:pt x="0" y="887730"/>
                  </a:moveTo>
                  <a:lnTo>
                    <a:pt x="1198880" y="887730"/>
                  </a:lnTo>
                </a:path>
                <a:path w="2725420" h="2620010">
                  <a:moveTo>
                    <a:pt x="0" y="1066800"/>
                  </a:moveTo>
                  <a:lnTo>
                    <a:pt x="1018539" y="1068070"/>
                  </a:lnTo>
                </a:path>
                <a:path w="2725420" h="2620010">
                  <a:moveTo>
                    <a:pt x="0" y="1244600"/>
                  </a:moveTo>
                  <a:lnTo>
                    <a:pt x="1052830" y="1244600"/>
                  </a:lnTo>
                </a:path>
                <a:path w="2725420" h="2620010">
                  <a:moveTo>
                    <a:pt x="0" y="1421130"/>
                  </a:moveTo>
                  <a:lnTo>
                    <a:pt x="840739" y="1421130"/>
                  </a:lnTo>
                </a:path>
                <a:path w="2725420" h="2620010">
                  <a:moveTo>
                    <a:pt x="0" y="1598930"/>
                  </a:moveTo>
                  <a:lnTo>
                    <a:pt x="1198880" y="1598930"/>
                  </a:lnTo>
                </a:path>
                <a:path w="2725420" h="2620010">
                  <a:moveTo>
                    <a:pt x="1427480" y="1270"/>
                  </a:moveTo>
                  <a:lnTo>
                    <a:pt x="1731009" y="1270"/>
                  </a:lnTo>
                </a:path>
                <a:path w="2725420" h="2620010">
                  <a:moveTo>
                    <a:pt x="1427480" y="179070"/>
                  </a:moveTo>
                  <a:lnTo>
                    <a:pt x="1673859" y="179070"/>
                  </a:lnTo>
                </a:path>
                <a:path w="2725420" h="2620010">
                  <a:moveTo>
                    <a:pt x="1427480" y="711200"/>
                  </a:moveTo>
                  <a:lnTo>
                    <a:pt x="1701800" y="711200"/>
                  </a:lnTo>
                </a:path>
                <a:path w="2725420" h="2620010">
                  <a:moveTo>
                    <a:pt x="1427480" y="887730"/>
                  </a:moveTo>
                  <a:lnTo>
                    <a:pt x="1695450" y="887730"/>
                  </a:lnTo>
                </a:path>
                <a:path w="2725420" h="2620010">
                  <a:moveTo>
                    <a:pt x="1427480" y="1066800"/>
                  </a:moveTo>
                  <a:lnTo>
                    <a:pt x="1708150" y="1069340"/>
                  </a:lnTo>
                </a:path>
                <a:path w="2725420" h="2620010">
                  <a:moveTo>
                    <a:pt x="1427480" y="1421130"/>
                  </a:moveTo>
                  <a:lnTo>
                    <a:pt x="1715770" y="1421130"/>
                  </a:lnTo>
                </a:path>
                <a:path w="2725420" h="2620010">
                  <a:moveTo>
                    <a:pt x="1427480" y="1598930"/>
                  </a:moveTo>
                  <a:lnTo>
                    <a:pt x="1732280" y="1598930"/>
                  </a:lnTo>
                </a:path>
                <a:path w="2725420" h="2620010">
                  <a:moveTo>
                    <a:pt x="1931670" y="1270"/>
                  </a:moveTo>
                  <a:lnTo>
                    <a:pt x="2150110" y="1270"/>
                  </a:lnTo>
                </a:path>
                <a:path w="2725420" h="2620010">
                  <a:moveTo>
                    <a:pt x="1931670" y="175260"/>
                  </a:moveTo>
                  <a:lnTo>
                    <a:pt x="2143760" y="175260"/>
                  </a:lnTo>
                </a:path>
                <a:path w="2725420" h="2620010">
                  <a:moveTo>
                    <a:pt x="1931670" y="706120"/>
                  </a:moveTo>
                  <a:lnTo>
                    <a:pt x="2132330" y="706120"/>
                  </a:lnTo>
                </a:path>
                <a:path w="2725420" h="2620010">
                  <a:moveTo>
                    <a:pt x="1931670" y="882650"/>
                  </a:moveTo>
                  <a:lnTo>
                    <a:pt x="2178050" y="882650"/>
                  </a:lnTo>
                </a:path>
                <a:path w="2725420" h="2620010">
                  <a:moveTo>
                    <a:pt x="1931670" y="1064260"/>
                  </a:moveTo>
                  <a:lnTo>
                    <a:pt x="2136140" y="1065530"/>
                  </a:lnTo>
                </a:path>
                <a:path w="2725420" h="2620010">
                  <a:moveTo>
                    <a:pt x="1931670" y="1421130"/>
                  </a:moveTo>
                  <a:lnTo>
                    <a:pt x="2193290" y="1421130"/>
                  </a:lnTo>
                </a:path>
                <a:path w="2725420" h="2620010">
                  <a:moveTo>
                    <a:pt x="1931670" y="1598930"/>
                  </a:moveTo>
                  <a:lnTo>
                    <a:pt x="2156460" y="1598930"/>
                  </a:lnTo>
                </a:path>
                <a:path w="2725420" h="2620010">
                  <a:moveTo>
                    <a:pt x="2420620" y="1270"/>
                  </a:moveTo>
                  <a:lnTo>
                    <a:pt x="2719070" y="1270"/>
                  </a:lnTo>
                </a:path>
                <a:path w="2725420" h="2620010">
                  <a:moveTo>
                    <a:pt x="2420620" y="176530"/>
                  </a:moveTo>
                  <a:lnTo>
                    <a:pt x="2668270" y="176530"/>
                  </a:lnTo>
                </a:path>
                <a:path w="2725420" h="2620010">
                  <a:moveTo>
                    <a:pt x="2420620" y="708660"/>
                  </a:moveTo>
                  <a:lnTo>
                    <a:pt x="2693670" y="708660"/>
                  </a:lnTo>
                </a:path>
                <a:path w="2725420" h="2620010">
                  <a:moveTo>
                    <a:pt x="2420620" y="887730"/>
                  </a:moveTo>
                  <a:lnTo>
                    <a:pt x="2686049" y="887730"/>
                  </a:lnTo>
                </a:path>
                <a:path w="2725420" h="2620010">
                  <a:moveTo>
                    <a:pt x="2420620" y="1068070"/>
                  </a:moveTo>
                  <a:lnTo>
                    <a:pt x="2700020" y="1068070"/>
                  </a:lnTo>
                </a:path>
                <a:path w="2725420" h="2620010">
                  <a:moveTo>
                    <a:pt x="2420620" y="1421130"/>
                  </a:moveTo>
                  <a:lnTo>
                    <a:pt x="2705099" y="1421130"/>
                  </a:lnTo>
                </a:path>
                <a:path w="2725420" h="2620010">
                  <a:moveTo>
                    <a:pt x="2420620" y="1598930"/>
                  </a:moveTo>
                  <a:lnTo>
                    <a:pt x="2725420" y="1598930"/>
                  </a:lnTo>
                </a:path>
                <a:path w="2725420" h="2620010">
                  <a:moveTo>
                    <a:pt x="41909" y="1906270"/>
                  </a:moveTo>
                  <a:lnTo>
                    <a:pt x="1093470" y="1906270"/>
                  </a:lnTo>
                </a:path>
                <a:path w="2725420" h="2620010">
                  <a:moveTo>
                    <a:pt x="137159" y="2032000"/>
                  </a:moveTo>
                  <a:lnTo>
                    <a:pt x="1115059" y="2032000"/>
                  </a:lnTo>
                </a:path>
                <a:path w="2725420" h="2620010">
                  <a:moveTo>
                    <a:pt x="276859" y="2174240"/>
                  </a:moveTo>
                  <a:lnTo>
                    <a:pt x="935989" y="2176780"/>
                  </a:lnTo>
                </a:path>
                <a:path w="2725420" h="2620010">
                  <a:moveTo>
                    <a:pt x="267969" y="2418080"/>
                  </a:moveTo>
                  <a:lnTo>
                    <a:pt x="1318259" y="2418080"/>
                  </a:lnTo>
                </a:path>
                <a:path w="2725420" h="2620010">
                  <a:moveTo>
                    <a:pt x="170179" y="2528570"/>
                  </a:moveTo>
                  <a:lnTo>
                    <a:pt x="1219200" y="2528570"/>
                  </a:lnTo>
                </a:path>
                <a:path w="2725420" h="2620010">
                  <a:moveTo>
                    <a:pt x="1475739" y="1908810"/>
                  </a:moveTo>
                  <a:lnTo>
                    <a:pt x="1752600" y="1908810"/>
                  </a:lnTo>
                </a:path>
                <a:path w="2725420" h="2620010">
                  <a:moveTo>
                    <a:pt x="1524000" y="1950720"/>
                  </a:moveTo>
                  <a:lnTo>
                    <a:pt x="1720850" y="1950720"/>
                  </a:lnTo>
                </a:path>
                <a:path w="2725420" h="2620010">
                  <a:moveTo>
                    <a:pt x="2014220" y="1908810"/>
                  </a:moveTo>
                  <a:lnTo>
                    <a:pt x="2260599" y="1908810"/>
                  </a:lnTo>
                </a:path>
                <a:path w="2725420" h="2620010">
                  <a:moveTo>
                    <a:pt x="2057400" y="1950720"/>
                  </a:moveTo>
                  <a:lnTo>
                    <a:pt x="2230120" y="1950720"/>
                  </a:lnTo>
                </a:path>
                <a:path w="2725420" h="2620010">
                  <a:moveTo>
                    <a:pt x="2487930" y="1908810"/>
                  </a:moveTo>
                  <a:lnTo>
                    <a:pt x="2658110" y="1908810"/>
                  </a:lnTo>
                </a:path>
                <a:path w="2725420" h="2620010">
                  <a:moveTo>
                    <a:pt x="2518410" y="1950720"/>
                  </a:moveTo>
                  <a:lnTo>
                    <a:pt x="2637790" y="1950720"/>
                  </a:lnTo>
                </a:path>
                <a:path w="2725420" h="2620010">
                  <a:moveTo>
                    <a:pt x="111759" y="2620010"/>
                  </a:moveTo>
                  <a:lnTo>
                    <a:pt x="1160780" y="262001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99769" y="4216400"/>
              <a:ext cx="3782060" cy="504190"/>
            </a:xfrm>
            <a:custGeom>
              <a:avLst/>
              <a:gdLst/>
              <a:ahLst/>
              <a:cxnLst/>
              <a:rect l="l" t="t" r="r" b="b"/>
              <a:pathLst>
                <a:path w="3782060" h="504189">
                  <a:moveTo>
                    <a:pt x="0" y="0"/>
                  </a:moveTo>
                  <a:lnTo>
                    <a:pt x="3451859" y="0"/>
                  </a:lnTo>
                </a:path>
                <a:path w="3782060" h="504189">
                  <a:moveTo>
                    <a:pt x="3782059" y="504189"/>
                  </a:moveTo>
                  <a:lnTo>
                    <a:pt x="350520" y="50418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61719" y="2019300"/>
              <a:ext cx="102870" cy="1714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210309" y="2066290"/>
              <a:ext cx="93980" cy="1244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353819" y="202819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30" h="153669">
                  <a:moveTo>
                    <a:pt x="0" y="0"/>
                  </a:moveTo>
                  <a:lnTo>
                    <a:pt x="0" y="133350"/>
                  </a:lnTo>
                  <a:lnTo>
                    <a:pt x="11430" y="15367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409700" y="2066290"/>
              <a:ext cx="92709" cy="1244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553209" y="2075180"/>
              <a:ext cx="347980" cy="106680"/>
            </a:xfrm>
            <a:custGeom>
              <a:avLst/>
              <a:gdLst/>
              <a:ahLst/>
              <a:cxnLst/>
              <a:rect l="l" t="t" r="r" b="b"/>
              <a:pathLst>
                <a:path w="347980" h="106680">
                  <a:moveTo>
                    <a:pt x="0" y="106680"/>
                  </a:moveTo>
                  <a:lnTo>
                    <a:pt x="0" y="0"/>
                  </a:lnTo>
                  <a:lnTo>
                    <a:pt x="57150" y="0"/>
                  </a:lnTo>
                  <a:lnTo>
                    <a:pt x="74929" y="26670"/>
                  </a:lnTo>
                  <a:lnTo>
                    <a:pt x="74929" y="106680"/>
                  </a:lnTo>
                </a:path>
                <a:path w="347980" h="106680">
                  <a:moveTo>
                    <a:pt x="212090" y="106680"/>
                  </a:moveTo>
                  <a:lnTo>
                    <a:pt x="138429" y="106680"/>
                  </a:lnTo>
                  <a:lnTo>
                    <a:pt x="138429" y="0"/>
                  </a:lnTo>
                  <a:lnTo>
                    <a:pt x="207009" y="0"/>
                  </a:lnTo>
                </a:path>
                <a:path w="347980" h="106680">
                  <a:moveTo>
                    <a:pt x="270509" y="53340"/>
                  </a:moveTo>
                  <a:lnTo>
                    <a:pt x="347979" y="53340"/>
                  </a:lnTo>
                  <a:lnTo>
                    <a:pt x="347979" y="0"/>
                  </a:lnTo>
                  <a:lnTo>
                    <a:pt x="270509" y="0"/>
                  </a:lnTo>
                  <a:lnTo>
                    <a:pt x="270509" y="106680"/>
                  </a:lnTo>
                  <a:lnTo>
                    <a:pt x="347979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72639" y="2019300"/>
              <a:ext cx="104139" cy="1714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237739" y="207518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90" y="0"/>
                  </a:lnTo>
                  <a:lnTo>
                    <a:pt x="73660" y="21590"/>
                  </a:lnTo>
                  <a:lnTo>
                    <a:pt x="73660" y="106680"/>
                  </a:lnTo>
                </a:path>
                <a:path w="349250" h="106680">
                  <a:moveTo>
                    <a:pt x="132080" y="53340"/>
                  </a:moveTo>
                  <a:lnTo>
                    <a:pt x="208280" y="53340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80"/>
                  </a:lnTo>
                  <a:lnTo>
                    <a:pt x="208280" y="106680"/>
                  </a:lnTo>
                </a:path>
                <a:path w="349250" h="106680">
                  <a:moveTo>
                    <a:pt x="271780" y="53340"/>
                  </a:moveTo>
                  <a:lnTo>
                    <a:pt x="349250" y="53340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80"/>
                  </a:lnTo>
                  <a:lnTo>
                    <a:pt x="34925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397000" y="2467610"/>
              <a:ext cx="3458210" cy="3336290"/>
            </a:xfrm>
            <a:custGeom>
              <a:avLst/>
              <a:gdLst/>
              <a:ahLst/>
              <a:cxnLst/>
              <a:rect l="l" t="t" r="r" b="b"/>
              <a:pathLst>
                <a:path w="3458210" h="3336290">
                  <a:moveTo>
                    <a:pt x="3135629" y="0"/>
                  </a:moveTo>
                  <a:lnTo>
                    <a:pt x="0" y="0"/>
                  </a:lnTo>
                  <a:lnTo>
                    <a:pt x="0" y="2439670"/>
                  </a:lnTo>
                  <a:lnTo>
                    <a:pt x="344169" y="2945129"/>
                  </a:lnTo>
                  <a:lnTo>
                    <a:pt x="2540" y="3336290"/>
                  </a:lnTo>
                  <a:lnTo>
                    <a:pt x="3116579" y="3336290"/>
                  </a:lnTo>
                  <a:lnTo>
                    <a:pt x="3458210" y="2945129"/>
                  </a:lnTo>
                  <a:lnTo>
                    <a:pt x="3135629" y="2439670"/>
                  </a:lnTo>
                  <a:lnTo>
                    <a:pt x="3135629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397000" y="2467610"/>
              <a:ext cx="3458210" cy="3336290"/>
            </a:xfrm>
            <a:custGeom>
              <a:avLst/>
              <a:gdLst/>
              <a:ahLst/>
              <a:cxnLst/>
              <a:rect l="l" t="t" r="r" b="b"/>
              <a:pathLst>
                <a:path w="3458210" h="3336290">
                  <a:moveTo>
                    <a:pt x="3458210" y="2945129"/>
                  </a:moveTo>
                  <a:lnTo>
                    <a:pt x="3135629" y="2439670"/>
                  </a:lnTo>
                  <a:lnTo>
                    <a:pt x="3135629" y="0"/>
                  </a:lnTo>
                  <a:lnTo>
                    <a:pt x="0" y="0"/>
                  </a:lnTo>
                  <a:lnTo>
                    <a:pt x="0" y="2439670"/>
                  </a:lnTo>
                  <a:lnTo>
                    <a:pt x="344169" y="2945129"/>
                  </a:lnTo>
                  <a:lnTo>
                    <a:pt x="2540" y="3336290"/>
                  </a:lnTo>
                  <a:lnTo>
                    <a:pt x="3116579" y="3336290"/>
                  </a:lnTo>
                  <a:lnTo>
                    <a:pt x="3458210" y="294512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233169" y="2467610"/>
              <a:ext cx="508000" cy="3336290"/>
            </a:xfrm>
            <a:custGeom>
              <a:avLst/>
              <a:gdLst/>
              <a:ahLst/>
              <a:cxnLst/>
              <a:rect l="l" t="t" r="r" b="b"/>
              <a:pathLst>
                <a:path w="508000" h="3336290">
                  <a:moveTo>
                    <a:pt x="163830" y="0"/>
                  </a:moveTo>
                  <a:lnTo>
                    <a:pt x="0" y="0"/>
                  </a:lnTo>
                  <a:lnTo>
                    <a:pt x="0" y="2439670"/>
                  </a:lnTo>
                  <a:lnTo>
                    <a:pt x="351790" y="2945129"/>
                  </a:lnTo>
                  <a:lnTo>
                    <a:pt x="8890" y="3336290"/>
                  </a:lnTo>
                  <a:lnTo>
                    <a:pt x="166370" y="3336290"/>
                  </a:lnTo>
                  <a:lnTo>
                    <a:pt x="508000" y="2945129"/>
                  </a:lnTo>
                  <a:lnTo>
                    <a:pt x="163830" y="2439670"/>
                  </a:lnTo>
                  <a:lnTo>
                    <a:pt x="163830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233169" y="2467610"/>
              <a:ext cx="508000" cy="3336290"/>
            </a:xfrm>
            <a:custGeom>
              <a:avLst/>
              <a:gdLst/>
              <a:ahLst/>
              <a:cxnLst/>
              <a:rect l="l" t="t" r="r" b="b"/>
              <a:pathLst>
                <a:path w="508000" h="3336290">
                  <a:moveTo>
                    <a:pt x="163830" y="0"/>
                  </a:moveTo>
                  <a:lnTo>
                    <a:pt x="163830" y="2439670"/>
                  </a:lnTo>
                  <a:lnTo>
                    <a:pt x="508000" y="2945129"/>
                  </a:lnTo>
                  <a:lnTo>
                    <a:pt x="166370" y="3336290"/>
                  </a:lnTo>
                  <a:lnTo>
                    <a:pt x="8890" y="3336290"/>
                  </a:lnTo>
                  <a:lnTo>
                    <a:pt x="351790" y="2945129"/>
                  </a:lnTo>
                  <a:lnTo>
                    <a:pt x="0" y="2439670"/>
                  </a:lnTo>
                  <a:lnTo>
                    <a:pt x="0" y="0"/>
                  </a:lnTo>
                  <a:lnTo>
                    <a:pt x="16383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13579" y="2467610"/>
              <a:ext cx="509270" cy="3336290"/>
            </a:xfrm>
            <a:custGeom>
              <a:avLst/>
              <a:gdLst/>
              <a:ahLst/>
              <a:cxnLst/>
              <a:rect l="l" t="t" r="r" b="b"/>
              <a:pathLst>
                <a:path w="509270" h="3336290">
                  <a:moveTo>
                    <a:pt x="177800" y="0"/>
                  </a:moveTo>
                  <a:lnTo>
                    <a:pt x="19050" y="0"/>
                  </a:lnTo>
                  <a:lnTo>
                    <a:pt x="19050" y="2439670"/>
                  </a:lnTo>
                  <a:lnTo>
                    <a:pt x="341630" y="2945129"/>
                  </a:lnTo>
                  <a:lnTo>
                    <a:pt x="0" y="3336290"/>
                  </a:lnTo>
                  <a:lnTo>
                    <a:pt x="158750" y="3336290"/>
                  </a:lnTo>
                  <a:lnTo>
                    <a:pt x="509270" y="2945129"/>
                  </a:lnTo>
                  <a:lnTo>
                    <a:pt x="177800" y="2435860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13579" y="2467610"/>
              <a:ext cx="509270" cy="3336290"/>
            </a:xfrm>
            <a:custGeom>
              <a:avLst/>
              <a:gdLst/>
              <a:ahLst/>
              <a:cxnLst/>
              <a:rect l="l" t="t" r="r" b="b"/>
              <a:pathLst>
                <a:path w="509270" h="3336290">
                  <a:moveTo>
                    <a:pt x="177800" y="0"/>
                  </a:moveTo>
                  <a:lnTo>
                    <a:pt x="177800" y="2435860"/>
                  </a:lnTo>
                  <a:lnTo>
                    <a:pt x="509270" y="2945129"/>
                  </a:lnTo>
                  <a:lnTo>
                    <a:pt x="158750" y="3336290"/>
                  </a:lnTo>
                  <a:lnTo>
                    <a:pt x="0" y="3336290"/>
                  </a:lnTo>
                  <a:lnTo>
                    <a:pt x="341630" y="2945129"/>
                  </a:lnTo>
                  <a:lnTo>
                    <a:pt x="19050" y="2439670"/>
                  </a:lnTo>
                  <a:lnTo>
                    <a:pt x="1905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286509" y="25882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19050" y="0"/>
                  </a:move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59" y="36829"/>
                  </a:lnTo>
                  <a:lnTo>
                    <a:pt x="19050" y="39369"/>
                  </a:lnTo>
                  <a:lnTo>
                    <a:pt x="31750" y="36829"/>
                  </a:lnTo>
                  <a:lnTo>
                    <a:pt x="39370" y="27939"/>
                  </a:lnTo>
                  <a:lnTo>
                    <a:pt x="40640" y="19050"/>
                  </a:ln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286509" y="25882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59" y="36829"/>
                  </a:lnTo>
                  <a:lnTo>
                    <a:pt x="19050" y="39369"/>
                  </a:lnTo>
                  <a:lnTo>
                    <a:pt x="31750" y="36829"/>
                  </a:lnTo>
                  <a:lnTo>
                    <a:pt x="39370" y="27939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286509" y="291846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6829"/>
                  </a:lnTo>
                  <a:lnTo>
                    <a:pt x="19050" y="38100"/>
                  </a:lnTo>
                  <a:lnTo>
                    <a:pt x="31750" y="36829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286509" y="291846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6829"/>
                  </a:lnTo>
                  <a:lnTo>
                    <a:pt x="19050" y="38100"/>
                  </a:lnTo>
                  <a:lnTo>
                    <a:pt x="31750" y="36829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286509" y="32613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59" y="3810"/>
                  </a:lnTo>
                  <a:lnTo>
                    <a:pt x="2540" y="12700"/>
                  </a:lnTo>
                  <a:lnTo>
                    <a:pt x="0" y="20319"/>
                  </a:lnTo>
                  <a:lnTo>
                    <a:pt x="2540" y="31750"/>
                  </a:lnTo>
                  <a:lnTo>
                    <a:pt x="10159" y="36829"/>
                  </a:lnTo>
                  <a:lnTo>
                    <a:pt x="19050" y="39369"/>
                  </a:lnTo>
                  <a:lnTo>
                    <a:pt x="31750" y="36829"/>
                  </a:lnTo>
                  <a:lnTo>
                    <a:pt x="39370" y="31750"/>
                  </a:lnTo>
                  <a:lnTo>
                    <a:pt x="40640" y="20319"/>
                  </a:lnTo>
                  <a:lnTo>
                    <a:pt x="39370" y="12700"/>
                  </a:lnTo>
                  <a:lnTo>
                    <a:pt x="31750" y="381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286509" y="32613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20319"/>
                  </a:moveTo>
                  <a:lnTo>
                    <a:pt x="39370" y="12700"/>
                  </a:lnTo>
                  <a:lnTo>
                    <a:pt x="31750" y="3810"/>
                  </a:lnTo>
                  <a:lnTo>
                    <a:pt x="19050" y="0"/>
                  </a:lnTo>
                  <a:lnTo>
                    <a:pt x="10159" y="3810"/>
                  </a:lnTo>
                  <a:lnTo>
                    <a:pt x="2540" y="12700"/>
                  </a:lnTo>
                  <a:lnTo>
                    <a:pt x="0" y="20319"/>
                  </a:lnTo>
                  <a:lnTo>
                    <a:pt x="2540" y="31750"/>
                  </a:lnTo>
                  <a:lnTo>
                    <a:pt x="10159" y="36829"/>
                  </a:lnTo>
                  <a:lnTo>
                    <a:pt x="19050" y="39369"/>
                  </a:lnTo>
                  <a:lnTo>
                    <a:pt x="31750" y="36829"/>
                  </a:lnTo>
                  <a:lnTo>
                    <a:pt x="39370" y="31750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283969" y="36233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20320" y="0"/>
                  </a:moveTo>
                  <a:lnTo>
                    <a:pt x="10160" y="253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30479"/>
                  </a:lnTo>
                  <a:lnTo>
                    <a:pt x="10160" y="35559"/>
                  </a:lnTo>
                  <a:lnTo>
                    <a:pt x="20320" y="39369"/>
                  </a:lnTo>
                  <a:lnTo>
                    <a:pt x="30480" y="35559"/>
                  </a:lnTo>
                  <a:lnTo>
                    <a:pt x="38100" y="30479"/>
                  </a:lnTo>
                  <a:lnTo>
                    <a:pt x="41910" y="19050"/>
                  </a:lnTo>
                  <a:lnTo>
                    <a:pt x="38100" y="10159"/>
                  </a:lnTo>
                  <a:lnTo>
                    <a:pt x="30480" y="253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283969" y="36233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41910" y="19050"/>
                  </a:moveTo>
                  <a:lnTo>
                    <a:pt x="38100" y="10159"/>
                  </a:lnTo>
                  <a:lnTo>
                    <a:pt x="30480" y="2539"/>
                  </a:lnTo>
                  <a:lnTo>
                    <a:pt x="20320" y="0"/>
                  </a:lnTo>
                  <a:lnTo>
                    <a:pt x="10160" y="253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30479"/>
                  </a:lnTo>
                  <a:lnTo>
                    <a:pt x="10160" y="35559"/>
                  </a:lnTo>
                  <a:lnTo>
                    <a:pt x="20320" y="39369"/>
                  </a:lnTo>
                  <a:lnTo>
                    <a:pt x="30480" y="35559"/>
                  </a:lnTo>
                  <a:lnTo>
                    <a:pt x="38100" y="30479"/>
                  </a:lnTo>
                  <a:lnTo>
                    <a:pt x="4191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286509" y="3983989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59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1750" y="34290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10160"/>
                  </a:lnTo>
                  <a:lnTo>
                    <a:pt x="3175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286509" y="3983989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9370" y="10160"/>
                  </a:lnTo>
                  <a:lnTo>
                    <a:pt x="31750" y="2540"/>
                  </a:lnTo>
                  <a:lnTo>
                    <a:pt x="19050" y="0"/>
                  </a:lnTo>
                  <a:lnTo>
                    <a:pt x="10159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1750" y="34290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286509" y="434975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5560"/>
                  </a:lnTo>
                  <a:lnTo>
                    <a:pt x="19050" y="39369"/>
                  </a:lnTo>
                  <a:lnTo>
                    <a:pt x="31750" y="35560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286509" y="434975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5560"/>
                  </a:lnTo>
                  <a:lnTo>
                    <a:pt x="19050" y="39369"/>
                  </a:lnTo>
                  <a:lnTo>
                    <a:pt x="31750" y="35560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283969" y="47155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20320" y="0"/>
                  </a:moveTo>
                  <a:lnTo>
                    <a:pt x="10160" y="253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29209"/>
                  </a:lnTo>
                  <a:lnTo>
                    <a:pt x="10160" y="36829"/>
                  </a:lnTo>
                  <a:lnTo>
                    <a:pt x="20320" y="39369"/>
                  </a:lnTo>
                  <a:lnTo>
                    <a:pt x="30480" y="36829"/>
                  </a:lnTo>
                  <a:lnTo>
                    <a:pt x="38100" y="29209"/>
                  </a:lnTo>
                  <a:lnTo>
                    <a:pt x="41910" y="19050"/>
                  </a:lnTo>
                  <a:lnTo>
                    <a:pt x="38100" y="10159"/>
                  </a:lnTo>
                  <a:lnTo>
                    <a:pt x="30480" y="253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283969" y="47155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41910" y="19050"/>
                  </a:moveTo>
                  <a:lnTo>
                    <a:pt x="38100" y="10159"/>
                  </a:lnTo>
                  <a:lnTo>
                    <a:pt x="30480" y="2539"/>
                  </a:lnTo>
                  <a:lnTo>
                    <a:pt x="20320" y="0"/>
                  </a:lnTo>
                  <a:lnTo>
                    <a:pt x="10160" y="253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29209"/>
                  </a:lnTo>
                  <a:lnTo>
                    <a:pt x="10160" y="36829"/>
                  </a:lnTo>
                  <a:lnTo>
                    <a:pt x="20320" y="39369"/>
                  </a:lnTo>
                  <a:lnTo>
                    <a:pt x="30480" y="36829"/>
                  </a:lnTo>
                  <a:lnTo>
                    <a:pt x="38100" y="29209"/>
                  </a:lnTo>
                  <a:lnTo>
                    <a:pt x="4191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93590" y="25882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7939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7939"/>
                  </a:lnTo>
                  <a:lnTo>
                    <a:pt x="39370" y="19050"/>
                  </a:ln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93590" y="25882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7939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93590" y="291846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6829"/>
                  </a:lnTo>
                  <a:lnTo>
                    <a:pt x="19050" y="38100"/>
                  </a:lnTo>
                  <a:lnTo>
                    <a:pt x="29210" y="36829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93590" y="291846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6829"/>
                  </a:lnTo>
                  <a:lnTo>
                    <a:pt x="19050" y="38100"/>
                  </a:lnTo>
                  <a:lnTo>
                    <a:pt x="29210" y="36829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93590" y="32613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3810"/>
                  </a:lnTo>
                  <a:lnTo>
                    <a:pt x="1270" y="12700"/>
                  </a:lnTo>
                  <a:lnTo>
                    <a:pt x="0" y="20319"/>
                  </a:lnTo>
                  <a:lnTo>
                    <a:pt x="1270" y="31750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31750"/>
                  </a:lnTo>
                  <a:lnTo>
                    <a:pt x="39370" y="20319"/>
                  </a:lnTo>
                  <a:lnTo>
                    <a:pt x="35560" y="12700"/>
                  </a:lnTo>
                  <a:lnTo>
                    <a:pt x="29210" y="381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93590" y="32613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20319"/>
                  </a:moveTo>
                  <a:lnTo>
                    <a:pt x="35560" y="12700"/>
                  </a:lnTo>
                  <a:lnTo>
                    <a:pt x="29210" y="3810"/>
                  </a:lnTo>
                  <a:lnTo>
                    <a:pt x="19050" y="0"/>
                  </a:lnTo>
                  <a:lnTo>
                    <a:pt x="8889" y="3810"/>
                  </a:lnTo>
                  <a:lnTo>
                    <a:pt x="1270" y="12700"/>
                  </a:lnTo>
                  <a:lnTo>
                    <a:pt x="0" y="20319"/>
                  </a:lnTo>
                  <a:lnTo>
                    <a:pt x="1270" y="31750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31750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91049" y="36233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19050" y="0"/>
                  </a:move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3047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5560" y="30479"/>
                  </a:lnTo>
                  <a:lnTo>
                    <a:pt x="38100" y="19050"/>
                  </a:ln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91049" y="36233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38100" y="19050"/>
                  </a:move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3047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5560" y="30479"/>
                  </a:lnTo>
                  <a:lnTo>
                    <a:pt x="3810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93590" y="3983989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1270" y="10160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93590" y="3983989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556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1270" y="10160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93590" y="434975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5560"/>
                  </a:lnTo>
                  <a:lnTo>
                    <a:pt x="19050" y="39369"/>
                  </a:lnTo>
                  <a:lnTo>
                    <a:pt x="29210" y="35560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93590" y="434975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5560"/>
                  </a:lnTo>
                  <a:lnTo>
                    <a:pt x="19050" y="39369"/>
                  </a:lnTo>
                  <a:lnTo>
                    <a:pt x="29210" y="35560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91049" y="47155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19050" y="0"/>
                  </a:move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9209"/>
                  </a:lnTo>
                  <a:lnTo>
                    <a:pt x="38100" y="19050"/>
                  </a:ln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91049" y="47155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38100" y="19050"/>
                  </a:move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9209"/>
                  </a:lnTo>
                  <a:lnTo>
                    <a:pt x="3810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606550" y="3067050"/>
              <a:ext cx="2729230" cy="2626360"/>
            </a:xfrm>
            <a:custGeom>
              <a:avLst/>
              <a:gdLst/>
              <a:ahLst/>
              <a:cxnLst/>
              <a:rect l="l" t="t" r="r" b="b"/>
              <a:pathLst>
                <a:path w="2729229" h="2626360">
                  <a:moveTo>
                    <a:pt x="0" y="1270"/>
                  </a:moveTo>
                  <a:lnTo>
                    <a:pt x="1200150" y="0"/>
                  </a:lnTo>
                </a:path>
                <a:path w="2729229" h="2626360">
                  <a:moveTo>
                    <a:pt x="0" y="177800"/>
                  </a:moveTo>
                  <a:lnTo>
                    <a:pt x="1115060" y="177800"/>
                  </a:lnTo>
                </a:path>
                <a:path w="2729229" h="2626360">
                  <a:moveTo>
                    <a:pt x="0" y="355600"/>
                  </a:moveTo>
                  <a:lnTo>
                    <a:pt x="1029969" y="355600"/>
                  </a:lnTo>
                </a:path>
                <a:path w="2729229" h="2626360">
                  <a:moveTo>
                    <a:pt x="0" y="530860"/>
                  </a:moveTo>
                  <a:lnTo>
                    <a:pt x="1089660" y="530860"/>
                  </a:lnTo>
                </a:path>
                <a:path w="2729229" h="2626360">
                  <a:moveTo>
                    <a:pt x="0" y="711200"/>
                  </a:moveTo>
                  <a:lnTo>
                    <a:pt x="1054100" y="709930"/>
                  </a:lnTo>
                </a:path>
                <a:path w="2729229" h="2626360">
                  <a:moveTo>
                    <a:pt x="0" y="890269"/>
                  </a:moveTo>
                  <a:lnTo>
                    <a:pt x="1200150" y="890269"/>
                  </a:lnTo>
                </a:path>
                <a:path w="2729229" h="2626360">
                  <a:moveTo>
                    <a:pt x="0" y="1069339"/>
                  </a:moveTo>
                  <a:lnTo>
                    <a:pt x="1019810" y="1070610"/>
                  </a:lnTo>
                </a:path>
                <a:path w="2729229" h="2626360">
                  <a:moveTo>
                    <a:pt x="0" y="1247139"/>
                  </a:moveTo>
                  <a:lnTo>
                    <a:pt x="1054100" y="1247139"/>
                  </a:lnTo>
                </a:path>
                <a:path w="2729229" h="2626360">
                  <a:moveTo>
                    <a:pt x="0" y="1423670"/>
                  </a:moveTo>
                  <a:lnTo>
                    <a:pt x="842010" y="1423670"/>
                  </a:lnTo>
                </a:path>
                <a:path w="2729229" h="2626360">
                  <a:moveTo>
                    <a:pt x="0" y="1601470"/>
                  </a:moveTo>
                  <a:lnTo>
                    <a:pt x="1200150" y="1601470"/>
                  </a:lnTo>
                </a:path>
                <a:path w="2729229" h="2626360">
                  <a:moveTo>
                    <a:pt x="1430020" y="1270"/>
                  </a:moveTo>
                  <a:lnTo>
                    <a:pt x="1733550" y="1270"/>
                  </a:lnTo>
                </a:path>
                <a:path w="2729229" h="2626360">
                  <a:moveTo>
                    <a:pt x="1430020" y="180339"/>
                  </a:moveTo>
                  <a:lnTo>
                    <a:pt x="1676400" y="179070"/>
                  </a:lnTo>
                </a:path>
                <a:path w="2729229" h="2626360">
                  <a:moveTo>
                    <a:pt x="1430020" y="712469"/>
                  </a:moveTo>
                  <a:lnTo>
                    <a:pt x="1704339" y="713739"/>
                  </a:lnTo>
                </a:path>
                <a:path w="2729229" h="2626360">
                  <a:moveTo>
                    <a:pt x="1430020" y="890269"/>
                  </a:moveTo>
                  <a:lnTo>
                    <a:pt x="1697989" y="890269"/>
                  </a:lnTo>
                </a:path>
                <a:path w="2729229" h="2626360">
                  <a:moveTo>
                    <a:pt x="1430020" y="1069339"/>
                  </a:moveTo>
                  <a:lnTo>
                    <a:pt x="1710689" y="1071880"/>
                  </a:lnTo>
                </a:path>
                <a:path w="2729229" h="2626360">
                  <a:moveTo>
                    <a:pt x="1430020" y="1247139"/>
                  </a:moveTo>
                  <a:lnTo>
                    <a:pt x="1690370" y="1247139"/>
                  </a:lnTo>
                </a:path>
                <a:path w="2729229" h="2626360">
                  <a:moveTo>
                    <a:pt x="1430020" y="1423670"/>
                  </a:moveTo>
                  <a:lnTo>
                    <a:pt x="1718310" y="1423670"/>
                  </a:lnTo>
                </a:path>
                <a:path w="2729229" h="2626360">
                  <a:moveTo>
                    <a:pt x="1430020" y="1601470"/>
                  </a:moveTo>
                  <a:lnTo>
                    <a:pt x="1734820" y="1601470"/>
                  </a:lnTo>
                </a:path>
                <a:path w="2729229" h="2626360">
                  <a:moveTo>
                    <a:pt x="1935479" y="1270"/>
                  </a:moveTo>
                  <a:lnTo>
                    <a:pt x="2153920" y="1270"/>
                  </a:lnTo>
                </a:path>
                <a:path w="2729229" h="2626360">
                  <a:moveTo>
                    <a:pt x="1935479" y="175260"/>
                  </a:moveTo>
                  <a:lnTo>
                    <a:pt x="2147570" y="175260"/>
                  </a:lnTo>
                </a:path>
                <a:path w="2729229" h="2626360">
                  <a:moveTo>
                    <a:pt x="1935479" y="708660"/>
                  </a:moveTo>
                  <a:lnTo>
                    <a:pt x="2134870" y="707389"/>
                  </a:lnTo>
                </a:path>
                <a:path w="2729229" h="2626360">
                  <a:moveTo>
                    <a:pt x="1935479" y="885189"/>
                  </a:moveTo>
                  <a:lnTo>
                    <a:pt x="2180590" y="885189"/>
                  </a:lnTo>
                </a:path>
                <a:path w="2729229" h="2626360">
                  <a:moveTo>
                    <a:pt x="1935479" y="1066800"/>
                  </a:moveTo>
                  <a:lnTo>
                    <a:pt x="2139950" y="1068070"/>
                  </a:lnTo>
                </a:path>
                <a:path w="2729229" h="2626360">
                  <a:moveTo>
                    <a:pt x="1935479" y="1244600"/>
                  </a:moveTo>
                  <a:lnTo>
                    <a:pt x="2128520" y="1244600"/>
                  </a:lnTo>
                </a:path>
                <a:path w="2729229" h="2626360">
                  <a:moveTo>
                    <a:pt x="1935479" y="1423670"/>
                  </a:moveTo>
                  <a:lnTo>
                    <a:pt x="2197100" y="1423670"/>
                  </a:lnTo>
                </a:path>
                <a:path w="2729229" h="2626360">
                  <a:moveTo>
                    <a:pt x="1935479" y="1601470"/>
                  </a:moveTo>
                  <a:lnTo>
                    <a:pt x="2159000" y="1601470"/>
                  </a:lnTo>
                </a:path>
                <a:path w="2729229" h="2626360">
                  <a:moveTo>
                    <a:pt x="2424429" y="1270"/>
                  </a:moveTo>
                  <a:lnTo>
                    <a:pt x="2724150" y="1270"/>
                  </a:lnTo>
                </a:path>
                <a:path w="2729229" h="2626360">
                  <a:moveTo>
                    <a:pt x="2424429" y="177800"/>
                  </a:moveTo>
                  <a:lnTo>
                    <a:pt x="2672079" y="177800"/>
                  </a:lnTo>
                </a:path>
                <a:path w="2729229" h="2626360">
                  <a:moveTo>
                    <a:pt x="2424429" y="711200"/>
                  </a:moveTo>
                  <a:lnTo>
                    <a:pt x="2697479" y="711200"/>
                  </a:lnTo>
                </a:path>
                <a:path w="2729229" h="2626360">
                  <a:moveTo>
                    <a:pt x="2424429" y="890269"/>
                  </a:moveTo>
                  <a:lnTo>
                    <a:pt x="2689860" y="890269"/>
                  </a:lnTo>
                </a:path>
                <a:path w="2729229" h="2626360">
                  <a:moveTo>
                    <a:pt x="2424429" y="1070610"/>
                  </a:moveTo>
                  <a:lnTo>
                    <a:pt x="2703829" y="1070610"/>
                  </a:lnTo>
                </a:path>
                <a:path w="2729229" h="2626360">
                  <a:moveTo>
                    <a:pt x="2424429" y="1244600"/>
                  </a:moveTo>
                  <a:lnTo>
                    <a:pt x="2682240" y="1244600"/>
                  </a:lnTo>
                </a:path>
                <a:path w="2729229" h="2626360">
                  <a:moveTo>
                    <a:pt x="2424429" y="1423670"/>
                  </a:moveTo>
                  <a:lnTo>
                    <a:pt x="2708910" y="1423670"/>
                  </a:lnTo>
                </a:path>
                <a:path w="2729229" h="2626360">
                  <a:moveTo>
                    <a:pt x="2424429" y="1601470"/>
                  </a:moveTo>
                  <a:lnTo>
                    <a:pt x="2729229" y="1601470"/>
                  </a:lnTo>
                </a:path>
                <a:path w="2729229" h="2626360">
                  <a:moveTo>
                    <a:pt x="41910" y="1910080"/>
                  </a:moveTo>
                  <a:lnTo>
                    <a:pt x="1094739" y="1910080"/>
                  </a:lnTo>
                </a:path>
                <a:path w="2729229" h="2626360">
                  <a:moveTo>
                    <a:pt x="137160" y="2035810"/>
                  </a:moveTo>
                  <a:lnTo>
                    <a:pt x="1116330" y="2035810"/>
                  </a:lnTo>
                </a:path>
                <a:path w="2729229" h="2626360">
                  <a:moveTo>
                    <a:pt x="276860" y="2179320"/>
                  </a:moveTo>
                  <a:lnTo>
                    <a:pt x="937260" y="2181860"/>
                  </a:lnTo>
                </a:path>
                <a:path w="2729229" h="2626360">
                  <a:moveTo>
                    <a:pt x="267969" y="2423160"/>
                  </a:moveTo>
                  <a:lnTo>
                    <a:pt x="1320800" y="2423160"/>
                  </a:lnTo>
                </a:path>
                <a:path w="2729229" h="2626360">
                  <a:moveTo>
                    <a:pt x="170180" y="2533650"/>
                  </a:moveTo>
                  <a:lnTo>
                    <a:pt x="1220470" y="2533650"/>
                  </a:lnTo>
                </a:path>
                <a:path w="2729229" h="2626360">
                  <a:moveTo>
                    <a:pt x="1477010" y="1912620"/>
                  </a:moveTo>
                  <a:lnTo>
                    <a:pt x="1755139" y="1912620"/>
                  </a:lnTo>
                </a:path>
                <a:path w="2729229" h="2626360">
                  <a:moveTo>
                    <a:pt x="1525270" y="1954530"/>
                  </a:moveTo>
                  <a:lnTo>
                    <a:pt x="1723389" y="1954530"/>
                  </a:lnTo>
                </a:path>
                <a:path w="2729229" h="2626360">
                  <a:moveTo>
                    <a:pt x="2016760" y="1912620"/>
                  </a:moveTo>
                  <a:lnTo>
                    <a:pt x="2264410" y="1912620"/>
                  </a:lnTo>
                </a:path>
                <a:path w="2729229" h="2626360">
                  <a:moveTo>
                    <a:pt x="2059939" y="1954530"/>
                  </a:moveTo>
                  <a:lnTo>
                    <a:pt x="2232660" y="1954530"/>
                  </a:lnTo>
                </a:path>
                <a:path w="2729229" h="2626360">
                  <a:moveTo>
                    <a:pt x="2491740" y="1912620"/>
                  </a:moveTo>
                  <a:lnTo>
                    <a:pt x="2661920" y="1912620"/>
                  </a:lnTo>
                </a:path>
                <a:path w="2729229" h="2626360">
                  <a:moveTo>
                    <a:pt x="2522220" y="1954530"/>
                  </a:moveTo>
                  <a:lnTo>
                    <a:pt x="2641600" y="1954530"/>
                  </a:lnTo>
                </a:path>
                <a:path w="2729229" h="2626360">
                  <a:moveTo>
                    <a:pt x="110489" y="2626360"/>
                  </a:moveTo>
                  <a:lnTo>
                    <a:pt x="1163320" y="262636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233169" y="4907280"/>
              <a:ext cx="3789679" cy="505459"/>
            </a:xfrm>
            <a:custGeom>
              <a:avLst/>
              <a:gdLst/>
              <a:ahLst/>
              <a:cxnLst/>
              <a:rect l="l" t="t" r="r" b="b"/>
              <a:pathLst>
                <a:path w="3789679" h="505460">
                  <a:moveTo>
                    <a:pt x="0" y="0"/>
                  </a:moveTo>
                  <a:lnTo>
                    <a:pt x="3458209" y="0"/>
                  </a:lnTo>
                </a:path>
                <a:path w="3789679" h="505460">
                  <a:moveTo>
                    <a:pt x="3789679" y="505460"/>
                  </a:moveTo>
                  <a:lnTo>
                    <a:pt x="351790" y="50546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597659" y="2706370"/>
              <a:ext cx="100329" cy="17018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746250" y="2754630"/>
              <a:ext cx="91439" cy="12192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888489" y="2713990"/>
              <a:ext cx="11430" cy="154940"/>
            </a:xfrm>
            <a:custGeom>
              <a:avLst/>
              <a:gdLst/>
              <a:ahLst/>
              <a:cxnLst/>
              <a:rect l="l" t="t" r="r" b="b"/>
              <a:pathLst>
                <a:path w="11430" h="154939">
                  <a:moveTo>
                    <a:pt x="0" y="0"/>
                  </a:moveTo>
                  <a:lnTo>
                    <a:pt x="0" y="134620"/>
                  </a:lnTo>
                  <a:lnTo>
                    <a:pt x="11430" y="154939"/>
                  </a:lnTo>
                </a:path>
              </a:pathLst>
            </a:custGeom>
            <a:ln w="1524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945639" y="2754630"/>
              <a:ext cx="90169" cy="12192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087880" y="276225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106679"/>
                  </a:moveTo>
                  <a:lnTo>
                    <a:pt x="0" y="0"/>
                  </a:lnTo>
                  <a:lnTo>
                    <a:pt x="58419" y="0"/>
                  </a:lnTo>
                  <a:lnTo>
                    <a:pt x="74930" y="26670"/>
                  </a:lnTo>
                  <a:lnTo>
                    <a:pt x="74930" y="106679"/>
                  </a:lnTo>
                </a:path>
                <a:path w="349250" h="106680">
                  <a:moveTo>
                    <a:pt x="213359" y="106679"/>
                  </a:moveTo>
                  <a:lnTo>
                    <a:pt x="139700" y="106679"/>
                  </a:lnTo>
                  <a:lnTo>
                    <a:pt x="139700" y="0"/>
                  </a:lnTo>
                  <a:lnTo>
                    <a:pt x="208280" y="0"/>
                  </a:lnTo>
                </a:path>
                <a:path w="349250" h="106680">
                  <a:moveTo>
                    <a:pt x="271780" y="53339"/>
                  </a:moveTo>
                  <a:lnTo>
                    <a:pt x="349250" y="53339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79"/>
                  </a:lnTo>
                  <a:lnTo>
                    <a:pt x="349250" y="106679"/>
                  </a:lnTo>
                </a:path>
              </a:pathLst>
            </a:custGeom>
            <a:ln w="1524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609849" y="2706370"/>
              <a:ext cx="101600" cy="17018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773680" y="276225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89" y="0"/>
                  </a:lnTo>
                  <a:lnTo>
                    <a:pt x="74930" y="21589"/>
                  </a:lnTo>
                  <a:lnTo>
                    <a:pt x="74930" y="106679"/>
                  </a:lnTo>
                </a:path>
                <a:path w="349250" h="106680">
                  <a:moveTo>
                    <a:pt x="132080" y="53339"/>
                  </a:moveTo>
                  <a:lnTo>
                    <a:pt x="208280" y="53339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79"/>
                  </a:lnTo>
                  <a:lnTo>
                    <a:pt x="208280" y="106679"/>
                  </a:lnTo>
                </a:path>
                <a:path w="349250" h="106680">
                  <a:moveTo>
                    <a:pt x="271780" y="53339"/>
                  </a:moveTo>
                  <a:lnTo>
                    <a:pt x="349250" y="53339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79"/>
                  </a:lnTo>
                  <a:lnTo>
                    <a:pt x="349250" y="106679"/>
                  </a:lnTo>
                </a:path>
              </a:pathLst>
            </a:custGeom>
            <a:ln w="1524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430019" y="2622550"/>
              <a:ext cx="2373630" cy="393700"/>
            </a:xfrm>
            <a:custGeom>
              <a:avLst/>
              <a:gdLst/>
              <a:ahLst/>
              <a:cxnLst/>
              <a:rect l="l" t="t" r="r" b="b"/>
              <a:pathLst>
                <a:path w="2373629" h="393700">
                  <a:moveTo>
                    <a:pt x="2373630" y="0"/>
                  </a:moveTo>
                  <a:lnTo>
                    <a:pt x="0" y="0"/>
                  </a:lnTo>
                  <a:lnTo>
                    <a:pt x="0" y="393700"/>
                  </a:lnTo>
                  <a:lnTo>
                    <a:pt x="2373630" y="39370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1508760" y="2654300"/>
            <a:ext cx="22129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Income</a:t>
            </a:r>
            <a:r>
              <a:rPr sz="2000" b="1" spc="-6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Statement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897889" y="1936750"/>
            <a:ext cx="1921510" cy="393700"/>
          </a:xfrm>
          <a:custGeom>
            <a:avLst/>
            <a:gdLst/>
            <a:ahLst/>
            <a:cxnLst/>
            <a:rect l="l" t="t" r="r" b="b"/>
            <a:pathLst>
              <a:path w="1921510" h="393700">
                <a:moveTo>
                  <a:pt x="1921510" y="0"/>
                </a:moveTo>
                <a:lnTo>
                  <a:pt x="0" y="0"/>
                </a:lnTo>
                <a:lnTo>
                  <a:pt x="0" y="393700"/>
                </a:lnTo>
                <a:lnTo>
                  <a:pt x="1921510" y="3937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975360" y="1968500"/>
            <a:ext cx="17633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Balance</a:t>
            </a:r>
            <a:r>
              <a:rPr sz="2000" b="1" spc="-5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Sheet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1676400" y="2987039"/>
            <a:ext cx="4114800" cy="3542029"/>
            <a:chOff x="1676400" y="2987039"/>
            <a:chExt cx="4114800" cy="3542029"/>
          </a:xfrm>
        </p:grpSpPr>
        <p:sp>
          <p:nvSpPr>
            <p:cNvPr id="103" name="object 103"/>
            <p:cNvSpPr/>
            <p:nvPr/>
          </p:nvSpPr>
          <p:spPr>
            <a:xfrm>
              <a:off x="1676400" y="2987039"/>
              <a:ext cx="4114800" cy="354202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042159" y="3319779"/>
              <a:ext cx="3058160" cy="377190"/>
            </a:xfrm>
            <a:custGeom>
              <a:avLst/>
              <a:gdLst/>
              <a:ahLst/>
              <a:cxnLst/>
              <a:rect l="l" t="t" r="r" b="b"/>
              <a:pathLst>
                <a:path w="3058160" h="377189">
                  <a:moveTo>
                    <a:pt x="3058160" y="0"/>
                  </a:moveTo>
                  <a:lnTo>
                    <a:pt x="0" y="0"/>
                  </a:lnTo>
                  <a:lnTo>
                    <a:pt x="0" y="377190"/>
                  </a:lnTo>
                  <a:lnTo>
                    <a:pt x="3058160" y="377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/>
          <p:nvPr/>
        </p:nvSpPr>
        <p:spPr>
          <a:xfrm>
            <a:off x="2042160" y="3350259"/>
            <a:ext cx="305816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00"/>
              </a:spcBef>
            </a:pP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Sta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tem</a:t>
            </a: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e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n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t </a:t>
            </a:r>
            <a:r>
              <a:rPr sz="1900" b="1" dirty="0">
                <a:solidFill>
                  <a:srgbClr val="6D0042"/>
                </a:solidFill>
                <a:latin typeface="Arial"/>
                <a:cs typeface="Arial"/>
              </a:rPr>
              <a:t>o</a:t>
            </a:r>
            <a:r>
              <a:rPr sz="1900" b="1" u="sng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f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C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ash</a:t>
            </a:r>
            <a:r>
              <a:rPr sz="1900" b="1" spc="2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1900" b="1" spc="5" dirty="0">
                <a:solidFill>
                  <a:srgbClr val="6D0042"/>
                </a:solidFill>
                <a:latin typeface="Arial"/>
                <a:cs typeface="Arial"/>
              </a:rPr>
              <a:t>Flows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6" name="object 10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07" name="object 10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988620" y="1679000"/>
            <a:ext cx="3783329" cy="3785870"/>
            <a:chOff x="4988620" y="1679000"/>
            <a:chExt cx="3783329" cy="3785870"/>
          </a:xfrm>
        </p:grpSpPr>
        <p:sp>
          <p:nvSpPr>
            <p:cNvPr id="3" name="object 3"/>
            <p:cNvSpPr/>
            <p:nvPr/>
          </p:nvSpPr>
          <p:spPr>
            <a:xfrm>
              <a:off x="4994909" y="1694179"/>
              <a:ext cx="3350260" cy="3346450"/>
            </a:xfrm>
            <a:custGeom>
              <a:avLst/>
              <a:gdLst/>
              <a:ahLst/>
              <a:cxnLst/>
              <a:rect l="l" t="t" r="r" b="b"/>
              <a:pathLst>
                <a:path w="3350259" h="3346450">
                  <a:moveTo>
                    <a:pt x="3350260" y="1671320"/>
                  </a:moveTo>
                  <a:lnTo>
                    <a:pt x="0" y="1671320"/>
                  </a:lnTo>
                  <a:lnTo>
                    <a:pt x="1678939" y="3346450"/>
                  </a:lnTo>
                  <a:lnTo>
                    <a:pt x="3350260" y="1671320"/>
                  </a:lnTo>
                  <a:close/>
                </a:path>
                <a:path w="3350259" h="3346450">
                  <a:moveTo>
                    <a:pt x="2514599" y="0"/>
                  </a:moveTo>
                  <a:lnTo>
                    <a:pt x="842010" y="0"/>
                  </a:lnTo>
                  <a:lnTo>
                    <a:pt x="842010" y="1671320"/>
                  </a:lnTo>
                  <a:lnTo>
                    <a:pt x="2514599" y="1671320"/>
                  </a:lnTo>
                  <a:lnTo>
                    <a:pt x="251459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94909" y="1694179"/>
              <a:ext cx="3350260" cy="3346450"/>
            </a:xfrm>
            <a:custGeom>
              <a:avLst/>
              <a:gdLst/>
              <a:ahLst/>
              <a:cxnLst/>
              <a:rect l="l" t="t" r="r" b="b"/>
              <a:pathLst>
                <a:path w="3350259" h="3346450">
                  <a:moveTo>
                    <a:pt x="842010" y="0"/>
                  </a:moveTo>
                  <a:lnTo>
                    <a:pt x="2514599" y="0"/>
                  </a:lnTo>
                  <a:lnTo>
                    <a:pt x="2514599" y="1671320"/>
                  </a:lnTo>
                  <a:lnTo>
                    <a:pt x="3350260" y="1671320"/>
                  </a:lnTo>
                  <a:lnTo>
                    <a:pt x="1678939" y="3346450"/>
                  </a:lnTo>
                  <a:lnTo>
                    <a:pt x="0" y="1671320"/>
                  </a:lnTo>
                  <a:lnTo>
                    <a:pt x="842010" y="1671320"/>
                  </a:lnTo>
                  <a:lnTo>
                    <a:pt x="842010" y="0"/>
                  </a:lnTo>
                  <a:close/>
                </a:path>
              </a:pathLst>
            </a:custGeom>
            <a:ln w="1257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94909" y="168789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79"/>
                  </a:moveTo>
                  <a:lnTo>
                    <a:pt x="0" y="0"/>
                  </a:lnTo>
                  <a:lnTo>
                    <a:pt x="0" y="1257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346440" y="504190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257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509510" y="1694179"/>
              <a:ext cx="420370" cy="1671320"/>
            </a:xfrm>
            <a:custGeom>
              <a:avLst/>
              <a:gdLst/>
              <a:ahLst/>
              <a:cxnLst/>
              <a:rect l="l" t="t" r="r" b="b"/>
              <a:pathLst>
                <a:path w="420370" h="1671320">
                  <a:moveTo>
                    <a:pt x="0" y="0"/>
                  </a:moveTo>
                  <a:lnTo>
                    <a:pt x="0" y="1671320"/>
                  </a:lnTo>
                  <a:lnTo>
                    <a:pt x="420370" y="1671320"/>
                  </a:lnTo>
                  <a:lnTo>
                    <a:pt x="420370" y="4152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509510" y="1694179"/>
              <a:ext cx="421640" cy="1673860"/>
            </a:xfrm>
            <a:custGeom>
              <a:avLst/>
              <a:gdLst/>
              <a:ahLst/>
              <a:cxnLst/>
              <a:rect l="l" t="t" r="r" b="b"/>
              <a:pathLst>
                <a:path w="421640" h="1673860">
                  <a:moveTo>
                    <a:pt x="0" y="0"/>
                  </a:moveTo>
                  <a:lnTo>
                    <a:pt x="420370" y="415290"/>
                  </a:lnTo>
                  <a:lnTo>
                    <a:pt x="420370" y="1671320"/>
                  </a:lnTo>
                  <a:lnTo>
                    <a:pt x="0" y="1671320"/>
                  </a:lnTo>
                  <a:lnTo>
                    <a:pt x="0" y="0"/>
                  </a:lnTo>
                  <a:close/>
                </a:path>
                <a:path w="421640" h="1673860">
                  <a:moveTo>
                    <a:pt x="0" y="0"/>
                  </a:moveTo>
                  <a:lnTo>
                    <a:pt x="0" y="0"/>
                  </a:lnTo>
                </a:path>
                <a:path w="421640" h="1673860">
                  <a:moveTo>
                    <a:pt x="421640" y="1673860"/>
                  </a:moveTo>
                  <a:lnTo>
                    <a:pt x="421640" y="167386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673850" y="3365500"/>
              <a:ext cx="2091689" cy="2090420"/>
            </a:xfrm>
            <a:custGeom>
              <a:avLst/>
              <a:gdLst/>
              <a:ahLst/>
              <a:cxnLst/>
              <a:rect l="l" t="t" r="r" b="b"/>
              <a:pathLst>
                <a:path w="2091690" h="2090420">
                  <a:moveTo>
                    <a:pt x="1671320" y="0"/>
                  </a:moveTo>
                  <a:lnTo>
                    <a:pt x="0" y="1675130"/>
                  </a:lnTo>
                  <a:lnTo>
                    <a:pt x="415290" y="2090420"/>
                  </a:lnTo>
                  <a:lnTo>
                    <a:pt x="2091690" y="419100"/>
                  </a:lnTo>
                  <a:lnTo>
                    <a:pt x="1671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999989" y="1685289"/>
              <a:ext cx="3768090" cy="3773170"/>
            </a:xfrm>
            <a:custGeom>
              <a:avLst/>
              <a:gdLst/>
              <a:ahLst/>
              <a:cxnLst/>
              <a:rect l="l" t="t" r="r" b="b"/>
              <a:pathLst>
                <a:path w="3768090" h="3773170">
                  <a:moveTo>
                    <a:pt x="3345180" y="1680210"/>
                  </a:moveTo>
                  <a:lnTo>
                    <a:pt x="3765550" y="2099310"/>
                  </a:lnTo>
                  <a:lnTo>
                    <a:pt x="2089150" y="3770629"/>
                  </a:lnTo>
                  <a:lnTo>
                    <a:pt x="1673860" y="3355340"/>
                  </a:lnTo>
                  <a:lnTo>
                    <a:pt x="3345180" y="1680210"/>
                  </a:lnTo>
                  <a:close/>
                </a:path>
                <a:path w="3768090" h="3773170">
                  <a:moveTo>
                    <a:pt x="1673860" y="1680210"/>
                  </a:moveTo>
                  <a:lnTo>
                    <a:pt x="1673860" y="1680210"/>
                  </a:lnTo>
                </a:path>
                <a:path w="3768090" h="3773170">
                  <a:moveTo>
                    <a:pt x="3768090" y="3773170"/>
                  </a:moveTo>
                  <a:lnTo>
                    <a:pt x="3768090" y="3773170"/>
                  </a:lnTo>
                </a:path>
                <a:path w="3768090" h="3773170">
                  <a:moveTo>
                    <a:pt x="2513330" y="1680210"/>
                  </a:moveTo>
                  <a:lnTo>
                    <a:pt x="3350260" y="1680210"/>
                  </a:lnTo>
                  <a:lnTo>
                    <a:pt x="1676400" y="3355340"/>
                  </a:lnTo>
                  <a:lnTo>
                    <a:pt x="0" y="1680210"/>
                  </a:lnTo>
                  <a:lnTo>
                    <a:pt x="840739" y="1680210"/>
                  </a:lnTo>
                  <a:lnTo>
                    <a:pt x="840739" y="0"/>
                  </a:lnTo>
                  <a:lnTo>
                    <a:pt x="2520950" y="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999989" y="167900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79"/>
                  </a:moveTo>
                  <a:lnTo>
                    <a:pt x="0" y="0"/>
                  </a:lnTo>
                  <a:lnTo>
                    <a:pt x="0" y="125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351520" y="504190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472500" y="1593910"/>
            <a:ext cx="3844290" cy="3836670"/>
            <a:chOff x="472500" y="1593910"/>
            <a:chExt cx="3844290" cy="3836670"/>
          </a:xfrm>
        </p:grpSpPr>
        <p:sp>
          <p:nvSpPr>
            <p:cNvPr id="14" name="object 14"/>
            <p:cNvSpPr/>
            <p:nvPr/>
          </p:nvSpPr>
          <p:spPr>
            <a:xfrm>
              <a:off x="478790" y="1600200"/>
              <a:ext cx="3403600" cy="3403600"/>
            </a:xfrm>
            <a:custGeom>
              <a:avLst/>
              <a:gdLst/>
              <a:ahLst/>
              <a:cxnLst/>
              <a:rect l="l" t="t" r="r" b="b"/>
              <a:pathLst>
                <a:path w="3403600" h="3403600">
                  <a:moveTo>
                    <a:pt x="2555240" y="1703070"/>
                  </a:moveTo>
                  <a:lnTo>
                    <a:pt x="854709" y="1703070"/>
                  </a:lnTo>
                  <a:lnTo>
                    <a:pt x="854709" y="3403600"/>
                  </a:lnTo>
                  <a:lnTo>
                    <a:pt x="2555240" y="3403600"/>
                  </a:lnTo>
                  <a:lnTo>
                    <a:pt x="2555240" y="1703070"/>
                  </a:lnTo>
                  <a:close/>
                </a:path>
                <a:path w="3403600" h="3403600">
                  <a:moveTo>
                    <a:pt x="1704339" y="0"/>
                  </a:moveTo>
                  <a:lnTo>
                    <a:pt x="0" y="1703070"/>
                  </a:lnTo>
                  <a:lnTo>
                    <a:pt x="3403600" y="1703070"/>
                  </a:lnTo>
                  <a:lnTo>
                    <a:pt x="1704339" y="0"/>
                  </a:lnTo>
                  <a:close/>
                </a:path>
              </a:pathLst>
            </a:custGeom>
            <a:solidFill>
              <a:srgbClr val="0BC0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78790" y="1600200"/>
              <a:ext cx="3403600" cy="3403600"/>
            </a:xfrm>
            <a:custGeom>
              <a:avLst/>
              <a:gdLst/>
              <a:ahLst/>
              <a:cxnLst/>
              <a:rect l="l" t="t" r="r" b="b"/>
              <a:pathLst>
                <a:path w="3403600" h="3403600">
                  <a:moveTo>
                    <a:pt x="854710" y="3403600"/>
                  </a:moveTo>
                  <a:lnTo>
                    <a:pt x="2555240" y="3403600"/>
                  </a:lnTo>
                  <a:lnTo>
                    <a:pt x="2555240" y="1703070"/>
                  </a:lnTo>
                  <a:lnTo>
                    <a:pt x="3403600" y="1703070"/>
                  </a:lnTo>
                  <a:lnTo>
                    <a:pt x="1704339" y="0"/>
                  </a:lnTo>
                  <a:lnTo>
                    <a:pt x="0" y="1703070"/>
                  </a:lnTo>
                  <a:lnTo>
                    <a:pt x="854710" y="1703070"/>
                  </a:lnTo>
                  <a:lnTo>
                    <a:pt x="854710" y="3403600"/>
                  </a:lnTo>
                  <a:close/>
                </a:path>
              </a:pathLst>
            </a:custGeom>
            <a:ln w="12579">
              <a:solidFill>
                <a:srgbClr val="0BC0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78790" y="159391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79"/>
                  </a:moveTo>
                  <a:lnTo>
                    <a:pt x="0" y="0"/>
                  </a:lnTo>
                  <a:lnTo>
                    <a:pt x="0" y="12579"/>
                  </a:lnTo>
                  <a:close/>
                </a:path>
              </a:pathLst>
            </a:custGeom>
            <a:solidFill>
              <a:srgbClr val="0BC0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884930" y="5005069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2579">
              <a:solidFill>
                <a:srgbClr val="0BC0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333500" y="3295650"/>
              <a:ext cx="2976880" cy="2127250"/>
            </a:xfrm>
            <a:custGeom>
              <a:avLst/>
              <a:gdLst/>
              <a:ahLst/>
              <a:cxnLst/>
              <a:rect l="l" t="t" r="r" b="b"/>
              <a:pathLst>
                <a:path w="2976879" h="2127250">
                  <a:moveTo>
                    <a:pt x="2548890" y="0"/>
                  </a:moveTo>
                  <a:lnTo>
                    <a:pt x="1699260" y="0"/>
                  </a:lnTo>
                  <a:lnTo>
                    <a:pt x="1699260" y="1704339"/>
                  </a:lnTo>
                  <a:lnTo>
                    <a:pt x="0" y="1704339"/>
                  </a:lnTo>
                  <a:lnTo>
                    <a:pt x="421639" y="2127250"/>
                  </a:lnTo>
                  <a:lnTo>
                    <a:pt x="2127250" y="2127250"/>
                  </a:lnTo>
                  <a:lnTo>
                    <a:pt x="2127250" y="426719"/>
                  </a:lnTo>
                  <a:lnTo>
                    <a:pt x="2976879" y="426719"/>
                  </a:lnTo>
                  <a:lnTo>
                    <a:pt x="254889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333500" y="3295650"/>
              <a:ext cx="2978150" cy="2128520"/>
            </a:xfrm>
            <a:custGeom>
              <a:avLst/>
              <a:gdLst/>
              <a:ahLst/>
              <a:cxnLst/>
              <a:rect l="l" t="t" r="r" b="b"/>
              <a:pathLst>
                <a:path w="2978150" h="2128520">
                  <a:moveTo>
                    <a:pt x="2548890" y="0"/>
                  </a:moveTo>
                  <a:lnTo>
                    <a:pt x="2976879" y="426719"/>
                  </a:lnTo>
                  <a:lnTo>
                    <a:pt x="2127250" y="426719"/>
                  </a:lnTo>
                  <a:lnTo>
                    <a:pt x="2127250" y="2127250"/>
                  </a:lnTo>
                  <a:lnTo>
                    <a:pt x="421639" y="2127250"/>
                  </a:lnTo>
                  <a:lnTo>
                    <a:pt x="0" y="1704339"/>
                  </a:lnTo>
                  <a:lnTo>
                    <a:pt x="1699260" y="1704339"/>
                  </a:lnTo>
                  <a:lnTo>
                    <a:pt x="1699260" y="0"/>
                  </a:lnTo>
                  <a:lnTo>
                    <a:pt x="2548890" y="0"/>
                  </a:lnTo>
                  <a:close/>
                </a:path>
                <a:path w="2978150" h="2128520">
                  <a:moveTo>
                    <a:pt x="0" y="0"/>
                  </a:moveTo>
                  <a:lnTo>
                    <a:pt x="0" y="0"/>
                  </a:lnTo>
                </a:path>
                <a:path w="2978150" h="2128520">
                  <a:moveTo>
                    <a:pt x="2978150" y="2128520"/>
                  </a:moveTo>
                  <a:lnTo>
                    <a:pt x="2978150" y="212852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78790" y="3295650"/>
              <a:ext cx="854710" cy="426720"/>
            </a:xfrm>
            <a:custGeom>
              <a:avLst/>
              <a:gdLst/>
              <a:ahLst/>
              <a:cxnLst/>
              <a:rect l="l" t="t" r="r" b="b"/>
              <a:pathLst>
                <a:path w="854710" h="426720">
                  <a:moveTo>
                    <a:pt x="854710" y="0"/>
                  </a:moveTo>
                  <a:lnTo>
                    <a:pt x="0" y="0"/>
                  </a:lnTo>
                  <a:lnTo>
                    <a:pt x="426719" y="426719"/>
                  </a:lnTo>
                  <a:lnTo>
                    <a:pt x="854710" y="426719"/>
                  </a:lnTo>
                  <a:lnTo>
                    <a:pt x="85471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78790" y="1600200"/>
              <a:ext cx="3403600" cy="3403600"/>
            </a:xfrm>
            <a:custGeom>
              <a:avLst/>
              <a:gdLst/>
              <a:ahLst/>
              <a:cxnLst/>
              <a:rect l="l" t="t" r="r" b="b"/>
              <a:pathLst>
                <a:path w="3403600" h="3403600">
                  <a:moveTo>
                    <a:pt x="0" y="1695450"/>
                  </a:moveTo>
                  <a:lnTo>
                    <a:pt x="854710" y="1695450"/>
                  </a:lnTo>
                  <a:lnTo>
                    <a:pt x="854710" y="2122170"/>
                  </a:lnTo>
                  <a:lnTo>
                    <a:pt x="426719" y="2122170"/>
                  </a:lnTo>
                  <a:lnTo>
                    <a:pt x="0" y="1695450"/>
                  </a:lnTo>
                  <a:close/>
                </a:path>
                <a:path w="3403600" h="3403600">
                  <a:moveTo>
                    <a:pt x="0" y="1695450"/>
                  </a:moveTo>
                  <a:lnTo>
                    <a:pt x="0" y="1695450"/>
                  </a:lnTo>
                </a:path>
                <a:path w="3403600" h="3403600">
                  <a:moveTo>
                    <a:pt x="855979" y="2124710"/>
                  </a:moveTo>
                  <a:lnTo>
                    <a:pt x="855979" y="2124710"/>
                  </a:lnTo>
                </a:path>
                <a:path w="3403600" h="3403600">
                  <a:moveTo>
                    <a:pt x="854710" y="1703070"/>
                  </a:moveTo>
                  <a:lnTo>
                    <a:pt x="854710" y="3403600"/>
                  </a:lnTo>
                  <a:lnTo>
                    <a:pt x="2555240" y="3403600"/>
                  </a:lnTo>
                  <a:lnTo>
                    <a:pt x="2555240" y="1703070"/>
                  </a:lnTo>
                  <a:lnTo>
                    <a:pt x="3403600" y="1703070"/>
                  </a:lnTo>
                  <a:lnTo>
                    <a:pt x="1704339" y="0"/>
                  </a:lnTo>
                  <a:lnTo>
                    <a:pt x="0" y="1703070"/>
                  </a:lnTo>
                  <a:lnTo>
                    <a:pt x="854710" y="1703070"/>
                  </a:lnTo>
                  <a:close/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78790" y="159391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79"/>
                  </a:moveTo>
                  <a:lnTo>
                    <a:pt x="0" y="0"/>
                  </a:lnTo>
                  <a:lnTo>
                    <a:pt x="0" y="125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884930" y="5005069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2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25" name="object 25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95885">
              <a:lnSpc>
                <a:spcPct val="100000"/>
              </a:lnSpc>
            </a:pPr>
            <a:r>
              <a:rPr spc="-5" dirty="0"/>
              <a:t>Introduction to Financial Statements</a:t>
            </a: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1419860" y="2654300"/>
            <a:ext cx="150177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Revenues 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result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in 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positive  cash</a:t>
            </a:r>
            <a:r>
              <a:rPr sz="24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flow.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991859" y="2730500"/>
            <a:ext cx="150177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Expenses 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result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in 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negative  cash</a:t>
            </a:r>
            <a:r>
              <a:rPr sz="24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flow.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167130" y="5824220"/>
            <a:ext cx="702627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solidFill>
                  <a:srgbClr val="00269E"/>
                </a:solidFill>
                <a:latin typeface="Arial"/>
                <a:cs typeface="Arial"/>
              </a:rPr>
              <a:t>Either in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the past, present, or</a:t>
            </a:r>
            <a:r>
              <a:rPr sz="3200" b="1" spc="-10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0269E"/>
                </a:solidFill>
                <a:latin typeface="Arial"/>
                <a:cs typeface="Arial"/>
              </a:rPr>
              <a:t>future.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95885">
              <a:lnSpc>
                <a:spcPct val="100000"/>
              </a:lnSpc>
            </a:pPr>
            <a:r>
              <a:rPr spc="-5" dirty="0"/>
              <a:t>Introduction to Financial Statements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90920" y="2357120"/>
            <a:ext cx="2981960" cy="3074670"/>
          </a:xfrm>
          <a:prstGeom prst="rect">
            <a:avLst/>
          </a:prstGeom>
          <a:solidFill>
            <a:srgbClr val="DAFFB7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245745" marR="241935" algn="ctr">
              <a:lnSpc>
                <a:spcPct val="100000"/>
              </a:lnSpc>
              <a:spcBef>
                <a:spcPts val="350"/>
              </a:spcBef>
            </a:pP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Net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income</a:t>
            </a:r>
            <a:r>
              <a:rPr sz="2800" b="1" spc="-6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(or  net loss)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is 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simply the  difference  between  revenues and 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expenses.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99769" y="1781810"/>
            <a:ext cx="5396230" cy="4022090"/>
            <a:chOff x="699769" y="1781810"/>
            <a:chExt cx="5396230" cy="4022090"/>
          </a:xfrm>
        </p:grpSpPr>
        <p:sp>
          <p:nvSpPr>
            <p:cNvPr id="10" name="object 10"/>
            <p:cNvSpPr/>
            <p:nvPr/>
          </p:nvSpPr>
          <p:spPr>
            <a:xfrm>
              <a:off x="4571999" y="2819400"/>
              <a:ext cx="1402080" cy="0"/>
            </a:xfrm>
            <a:custGeom>
              <a:avLst/>
              <a:gdLst/>
              <a:ahLst/>
              <a:cxnLst/>
              <a:rect l="l" t="t" r="r" b="b"/>
              <a:pathLst>
                <a:path w="1402079">
                  <a:moveTo>
                    <a:pt x="0" y="0"/>
                  </a:moveTo>
                  <a:lnTo>
                    <a:pt x="1402079" y="0"/>
                  </a:lnTo>
                </a:path>
              </a:pathLst>
            </a:custGeom>
            <a:ln w="50800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943599" y="2743200"/>
              <a:ext cx="152400" cy="152400"/>
            </a:xfrm>
            <a:custGeom>
              <a:avLst/>
              <a:gdLst/>
              <a:ahLst/>
              <a:cxnLst/>
              <a:rect l="l" t="t" r="r" b="b"/>
              <a:pathLst>
                <a:path w="152400" h="152400">
                  <a:moveTo>
                    <a:pt x="0" y="0"/>
                  </a:moveTo>
                  <a:lnTo>
                    <a:pt x="0" y="152400"/>
                  </a:lnTo>
                  <a:lnTo>
                    <a:pt x="1524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63599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13055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lnTo>
                    <a:pt x="3130550" y="243459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63599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451860" y="2938779"/>
                  </a:moveTo>
                  <a:lnTo>
                    <a:pt x="3130550" y="2434590"/>
                  </a:lnTo>
                  <a:lnTo>
                    <a:pt x="3130550" y="0"/>
                  </a:ln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9976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50520" y="2938779"/>
                  </a:lnTo>
                  <a:lnTo>
                    <a:pt x="8889" y="3328670"/>
                  </a:lnTo>
                  <a:lnTo>
                    <a:pt x="166370" y="3328670"/>
                  </a:lnTo>
                  <a:lnTo>
                    <a:pt x="507999" y="2938779"/>
                  </a:lnTo>
                  <a:lnTo>
                    <a:pt x="163829" y="243459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9976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163829" y="2434590"/>
                  </a:lnTo>
                  <a:lnTo>
                    <a:pt x="507999" y="2938779"/>
                  </a:lnTo>
                  <a:lnTo>
                    <a:pt x="166370" y="3328670"/>
                  </a:lnTo>
                  <a:lnTo>
                    <a:pt x="8889" y="3328670"/>
                  </a:lnTo>
                  <a:lnTo>
                    <a:pt x="350520" y="2938779"/>
                  </a:lnTo>
                  <a:lnTo>
                    <a:pt x="0" y="2434590"/>
                  </a:lnTo>
                  <a:lnTo>
                    <a:pt x="0" y="0"/>
                  </a:lnTo>
                  <a:lnTo>
                    <a:pt x="16382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9738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20320" y="0"/>
                  </a:lnTo>
                  <a:lnTo>
                    <a:pt x="20320" y="2434590"/>
                  </a:lnTo>
                  <a:lnTo>
                    <a:pt x="341630" y="2938779"/>
                  </a:lnTo>
                  <a:lnTo>
                    <a:pt x="0" y="3328670"/>
                  </a:lnTo>
                  <a:lnTo>
                    <a:pt x="158750" y="3328670"/>
                  </a:lnTo>
                  <a:lnTo>
                    <a:pt x="508000" y="2938779"/>
                  </a:lnTo>
                  <a:lnTo>
                    <a:pt x="177800" y="2430779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9738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177800" y="2430779"/>
                  </a:lnTo>
                  <a:lnTo>
                    <a:pt x="508000" y="2938779"/>
                  </a:lnTo>
                  <a:lnTo>
                    <a:pt x="158750" y="3328670"/>
                  </a:lnTo>
                  <a:lnTo>
                    <a:pt x="0" y="3328670"/>
                  </a:lnTo>
                  <a:lnTo>
                    <a:pt x="341630" y="2938779"/>
                  </a:lnTo>
                  <a:lnTo>
                    <a:pt x="20320" y="2434590"/>
                  </a:lnTo>
                  <a:lnTo>
                    <a:pt x="2032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53109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19050" y="0"/>
                  </a:move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3109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53109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53109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53109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19050" y="0"/>
                  </a:move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53109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40640" y="20319"/>
                  </a:move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50569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20320" y="0"/>
                  </a:moveTo>
                  <a:lnTo>
                    <a:pt x="10159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50"/>
                  </a:ln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50569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39" y="19050"/>
                  </a:move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53109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53109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53109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53109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0569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20320" y="0"/>
                  </a:move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50569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39" y="19050"/>
                  </a:move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0538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0538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0538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0538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0538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19050" y="0"/>
                  </a:move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0538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39370" y="20319"/>
                  </a:move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0512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0512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0538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0538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0538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0538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0512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0512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071879" y="2379980"/>
              <a:ext cx="2725420" cy="2620010"/>
            </a:xfrm>
            <a:custGeom>
              <a:avLst/>
              <a:gdLst/>
              <a:ahLst/>
              <a:cxnLst/>
              <a:rect l="l" t="t" r="r" b="b"/>
              <a:pathLst>
                <a:path w="2725420" h="2620010">
                  <a:moveTo>
                    <a:pt x="0" y="1270"/>
                  </a:moveTo>
                  <a:lnTo>
                    <a:pt x="1198880" y="0"/>
                  </a:lnTo>
                </a:path>
                <a:path w="2725420" h="2620010">
                  <a:moveTo>
                    <a:pt x="0" y="176530"/>
                  </a:moveTo>
                  <a:lnTo>
                    <a:pt x="1112520" y="176530"/>
                  </a:lnTo>
                </a:path>
                <a:path w="2725420" h="2620010">
                  <a:moveTo>
                    <a:pt x="0" y="354330"/>
                  </a:moveTo>
                  <a:lnTo>
                    <a:pt x="358139" y="354330"/>
                  </a:lnTo>
                </a:path>
                <a:path w="2725420" h="2620010">
                  <a:moveTo>
                    <a:pt x="0" y="529590"/>
                  </a:moveTo>
                  <a:lnTo>
                    <a:pt x="358139" y="529590"/>
                  </a:lnTo>
                </a:path>
                <a:path w="2725420" h="2620010">
                  <a:moveTo>
                    <a:pt x="0" y="708660"/>
                  </a:moveTo>
                  <a:lnTo>
                    <a:pt x="1052830" y="708660"/>
                  </a:lnTo>
                </a:path>
                <a:path w="2725420" h="2620010">
                  <a:moveTo>
                    <a:pt x="0" y="887730"/>
                  </a:moveTo>
                  <a:lnTo>
                    <a:pt x="1198880" y="887730"/>
                  </a:lnTo>
                </a:path>
                <a:path w="2725420" h="2620010">
                  <a:moveTo>
                    <a:pt x="0" y="1066800"/>
                  </a:moveTo>
                  <a:lnTo>
                    <a:pt x="1018539" y="1068070"/>
                  </a:lnTo>
                </a:path>
                <a:path w="2725420" h="2620010">
                  <a:moveTo>
                    <a:pt x="0" y="1244600"/>
                  </a:moveTo>
                  <a:lnTo>
                    <a:pt x="1052830" y="1244600"/>
                  </a:lnTo>
                </a:path>
                <a:path w="2725420" h="2620010">
                  <a:moveTo>
                    <a:pt x="0" y="1421130"/>
                  </a:moveTo>
                  <a:lnTo>
                    <a:pt x="840739" y="1421130"/>
                  </a:lnTo>
                </a:path>
                <a:path w="2725420" h="2620010">
                  <a:moveTo>
                    <a:pt x="0" y="1598930"/>
                  </a:moveTo>
                  <a:lnTo>
                    <a:pt x="1198880" y="1598930"/>
                  </a:lnTo>
                </a:path>
                <a:path w="2725420" h="2620010">
                  <a:moveTo>
                    <a:pt x="1427480" y="1270"/>
                  </a:moveTo>
                  <a:lnTo>
                    <a:pt x="1731009" y="1270"/>
                  </a:lnTo>
                </a:path>
                <a:path w="2725420" h="2620010">
                  <a:moveTo>
                    <a:pt x="1427480" y="179070"/>
                  </a:moveTo>
                  <a:lnTo>
                    <a:pt x="1673859" y="179070"/>
                  </a:lnTo>
                </a:path>
                <a:path w="2725420" h="2620010">
                  <a:moveTo>
                    <a:pt x="1427480" y="711200"/>
                  </a:moveTo>
                  <a:lnTo>
                    <a:pt x="1701800" y="711200"/>
                  </a:lnTo>
                </a:path>
                <a:path w="2725420" h="2620010">
                  <a:moveTo>
                    <a:pt x="1427480" y="887730"/>
                  </a:moveTo>
                  <a:lnTo>
                    <a:pt x="1695450" y="887730"/>
                  </a:lnTo>
                </a:path>
                <a:path w="2725420" h="2620010">
                  <a:moveTo>
                    <a:pt x="1427480" y="1066800"/>
                  </a:moveTo>
                  <a:lnTo>
                    <a:pt x="1708150" y="1069340"/>
                  </a:lnTo>
                </a:path>
                <a:path w="2725420" h="2620010">
                  <a:moveTo>
                    <a:pt x="1427480" y="1421130"/>
                  </a:moveTo>
                  <a:lnTo>
                    <a:pt x="1715770" y="1421130"/>
                  </a:lnTo>
                </a:path>
                <a:path w="2725420" h="2620010">
                  <a:moveTo>
                    <a:pt x="1427480" y="1598930"/>
                  </a:moveTo>
                  <a:lnTo>
                    <a:pt x="1732280" y="1598930"/>
                  </a:lnTo>
                </a:path>
                <a:path w="2725420" h="2620010">
                  <a:moveTo>
                    <a:pt x="1931670" y="1270"/>
                  </a:moveTo>
                  <a:lnTo>
                    <a:pt x="2150110" y="1270"/>
                  </a:lnTo>
                </a:path>
                <a:path w="2725420" h="2620010">
                  <a:moveTo>
                    <a:pt x="1931670" y="175260"/>
                  </a:moveTo>
                  <a:lnTo>
                    <a:pt x="2143760" y="175260"/>
                  </a:lnTo>
                </a:path>
                <a:path w="2725420" h="2620010">
                  <a:moveTo>
                    <a:pt x="1931670" y="706120"/>
                  </a:moveTo>
                  <a:lnTo>
                    <a:pt x="2132330" y="706120"/>
                  </a:lnTo>
                </a:path>
                <a:path w="2725420" h="2620010">
                  <a:moveTo>
                    <a:pt x="1931670" y="882650"/>
                  </a:moveTo>
                  <a:lnTo>
                    <a:pt x="2178050" y="882650"/>
                  </a:lnTo>
                </a:path>
                <a:path w="2725420" h="2620010">
                  <a:moveTo>
                    <a:pt x="1931670" y="1064260"/>
                  </a:moveTo>
                  <a:lnTo>
                    <a:pt x="2136140" y="1065530"/>
                  </a:lnTo>
                </a:path>
                <a:path w="2725420" h="2620010">
                  <a:moveTo>
                    <a:pt x="1931670" y="1421130"/>
                  </a:moveTo>
                  <a:lnTo>
                    <a:pt x="2193290" y="1421130"/>
                  </a:lnTo>
                </a:path>
                <a:path w="2725420" h="2620010">
                  <a:moveTo>
                    <a:pt x="1931670" y="1598930"/>
                  </a:moveTo>
                  <a:lnTo>
                    <a:pt x="2156460" y="1598930"/>
                  </a:lnTo>
                </a:path>
                <a:path w="2725420" h="2620010">
                  <a:moveTo>
                    <a:pt x="2420620" y="1270"/>
                  </a:moveTo>
                  <a:lnTo>
                    <a:pt x="2719070" y="1270"/>
                  </a:lnTo>
                </a:path>
                <a:path w="2725420" h="2620010">
                  <a:moveTo>
                    <a:pt x="2420620" y="176530"/>
                  </a:moveTo>
                  <a:lnTo>
                    <a:pt x="2668270" y="176530"/>
                  </a:lnTo>
                </a:path>
                <a:path w="2725420" h="2620010">
                  <a:moveTo>
                    <a:pt x="2420620" y="708660"/>
                  </a:moveTo>
                  <a:lnTo>
                    <a:pt x="2693670" y="708660"/>
                  </a:lnTo>
                </a:path>
                <a:path w="2725420" h="2620010">
                  <a:moveTo>
                    <a:pt x="2420620" y="887730"/>
                  </a:moveTo>
                  <a:lnTo>
                    <a:pt x="2686049" y="887730"/>
                  </a:lnTo>
                </a:path>
                <a:path w="2725420" h="2620010">
                  <a:moveTo>
                    <a:pt x="2420620" y="1068070"/>
                  </a:moveTo>
                  <a:lnTo>
                    <a:pt x="2700020" y="1068070"/>
                  </a:lnTo>
                </a:path>
                <a:path w="2725420" h="2620010">
                  <a:moveTo>
                    <a:pt x="2420620" y="1421130"/>
                  </a:moveTo>
                  <a:lnTo>
                    <a:pt x="2705099" y="1421130"/>
                  </a:lnTo>
                </a:path>
                <a:path w="2725420" h="2620010">
                  <a:moveTo>
                    <a:pt x="2420620" y="1598930"/>
                  </a:moveTo>
                  <a:lnTo>
                    <a:pt x="2725420" y="1598930"/>
                  </a:lnTo>
                </a:path>
                <a:path w="2725420" h="2620010">
                  <a:moveTo>
                    <a:pt x="41909" y="1906270"/>
                  </a:moveTo>
                  <a:lnTo>
                    <a:pt x="1093470" y="1906270"/>
                  </a:lnTo>
                </a:path>
                <a:path w="2725420" h="2620010">
                  <a:moveTo>
                    <a:pt x="137159" y="2032000"/>
                  </a:moveTo>
                  <a:lnTo>
                    <a:pt x="1115059" y="2032000"/>
                  </a:lnTo>
                </a:path>
                <a:path w="2725420" h="2620010">
                  <a:moveTo>
                    <a:pt x="276859" y="2174240"/>
                  </a:moveTo>
                  <a:lnTo>
                    <a:pt x="935989" y="2176780"/>
                  </a:lnTo>
                </a:path>
                <a:path w="2725420" h="2620010">
                  <a:moveTo>
                    <a:pt x="267969" y="2418080"/>
                  </a:moveTo>
                  <a:lnTo>
                    <a:pt x="1318259" y="2418080"/>
                  </a:lnTo>
                </a:path>
                <a:path w="2725420" h="2620010">
                  <a:moveTo>
                    <a:pt x="170179" y="2528570"/>
                  </a:moveTo>
                  <a:lnTo>
                    <a:pt x="1219200" y="2528570"/>
                  </a:lnTo>
                </a:path>
                <a:path w="2725420" h="2620010">
                  <a:moveTo>
                    <a:pt x="1475739" y="1908810"/>
                  </a:moveTo>
                  <a:lnTo>
                    <a:pt x="1752600" y="1908810"/>
                  </a:lnTo>
                </a:path>
                <a:path w="2725420" h="2620010">
                  <a:moveTo>
                    <a:pt x="1524000" y="1950720"/>
                  </a:moveTo>
                  <a:lnTo>
                    <a:pt x="1720850" y="1950720"/>
                  </a:lnTo>
                </a:path>
                <a:path w="2725420" h="2620010">
                  <a:moveTo>
                    <a:pt x="2014220" y="1908810"/>
                  </a:moveTo>
                  <a:lnTo>
                    <a:pt x="2260599" y="1908810"/>
                  </a:lnTo>
                </a:path>
                <a:path w="2725420" h="2620010">
                  <a:moveTo>
                    <a:pt x="2057400" y="1950720"/>
                  </a:moveTo>
                  <a:lnTo>
                    <a:pt x="2230120" y="1950720"/>
                  </a:lnTo>
                </a:path>
                <a:path w="2725420" h="2620010">
                  <a:moveTo>
                    <a:pt x="2487930" y="1908810"/>
                  </a:moveTo>
                  <a:lnTo>
                    <a:pt x="2658110" y="1908810"/>
                  </a:lnTo>
                </a:path>
                <a:path w="2725420" h="2620010">
                  <a:moveTo>
                    <a:pt x="2518410" y="1950720"/>
                  </a:moveTo>
                  <a:lnTo>
                    <a:pt x="2637790" y="1950720"/>
                  </a:lnTo>
                </a:path>
                <a:path w="2725420" h="2620010">
                  <a:moveTo>
                    <a:pt x="111759" y="2620010"/>
                  </a:moveTo>
                  <a:lnTo>
                    <a:pt x="1160780" y="262001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99769" y="4216400"/>
              <a:ext cx="3782060" cy="504190"/>
            </a:xfrm>
            <a:custGeom>
              <a:avLst/>
              <a:gdLst/>
              <a:ahLst/>
              <a:cxnLst/>
              <a:rect l="l" t="t" r="r" b="b"/>
              <a:pathLst>
                <a:path w="3782060" h="504189">
                  <a:moveTo>
                    <a:pt x="0" y="0"/>
                  </a:moveTo>
                  <a:lnTo>
                    <a:pt x="3451859" y="0"/>
                  </a:lnTo>
                </a:path>
                <a:path w="3782060" h="504189">
                  <a:moveTo>
                    <a:pt x="3782059" y="504189"/>
                  </a:moveTo>
                  <a:lnTo>
                    <a:pt x="350520" y="50418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61719" y="2019300"/>
              <a:ext cx="102870" cy="1714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210309" y="2066290"/>
              <a:ext cx="93980" cy="1244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353819" y="202819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30" h="153669">
                  <a:moveTo>
                    <a:pt x="0" y="0"/>
                  </a:moveTo>
                  <a:lnTo>
                    <a:pt x="0" y="133350"/>
                  </a:lnTo>
                  <a:lnTo>
                    <a:pt x="11430" y="15367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409700" y="2066290"/>
              <a:ext cx="92709" cy="1244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553209" y="2075180"/>
              <a:ext cx="347980" cy="106680"/>
            </a:xfrm>
            <a:custGeom>
              <a:avLst/>
              <a:gdLst/>
              <a:ahLst/>
              <a:cxnLst/>
              <a:rect l="l" t="t" r="r" b="b"/>
              <a:pathLst>
                <a:path w="347980" h="106680">
                  <a:moveTo>
                    <a:pt x="0" y="106680"/>
                  </a:moveTo>
                  <a:lnTo>
                    <a:pt x="0" y="0"/>
                  </a:lnTo>
                  <a:lnTo>
                    <a:pt x="57150" y="0"/>
                  </a:lnTo>
                  <a:lnTo>
                    <a:pt x="74929" y="26670"/>
                  </a:lnTo>
                  <a:lnTo>
                    <a:pt x="74929" y="106680"/>
                  </a:lnTo>
                </a:path>
                <a:path w="347980" h="106680">
                  <a:moveTo>
                    <a:pt x="212090" y="106680"/>
                  </a:moveTo>
                  <a:lnTo>
                    <a:pt x="138429" y="106680"/>
                  </a:lnTo>
                  <a:lnTo>
                    <a:pt x="138429" y="0"/>
                  </a:lnTo>
                  <a:lnTo>
                    <a:pt x="207009" y="0"/>
                  </a:lnTo>
                </a:path>
                <a:path w="347980" h="106680">
                  <a:moveTo>
                    <a:pt x="270509" y="53340"/>
                  </a:moveTo>
                  <a:lnTo>
                    <a:pt x="347979" y="53340"/>
                  </a:lnTo>
                  <a:lnTo>
                    <a:pt x="347979" y="0"/>
                  </a:lnTo>
                  <a:lnTo>
                    <a:pt x="270509" y="0"/>
                  </a:lnTo>
                  <a:lnTo>
                    <a:pt x="270509" y="106680"/>
                  </a:lnTo>
                  <a:lnTo>
                    <a:pt x="347979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72639" y="2019300"/>
              <a:ext cx="104139" cy="1714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237739" y="207518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90" y="0"/>
                  </a:lnTo>
                  <a:lnTo>
                    <a:pt x="73660" y="21590"/>
                  </a:lnTo>
                  <a:lnTo>
                    <a:pt x="73660" y="106680"/>
                  </a:lnTo>
                </a:path>
                <a:path w="349250" h="106680">
                  <a:moveTo>
                    <a:pt x="132080" y="53340"/>
                  </a:moveTo>
                  <a:lnTo>
                    <a:pt x="208280" y="53340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80"/>
                  </a:lnTo>
                  <a:lnTo>
                    <a:pt x="208280" y="106680"/>
                  </a:lnTo>
                </a:path>
                <a:path w="349250" h="106680">
                  <a:moveTo>
                    <a:pt x="271780" y="53340"/>
                  </a:moveTo>
                  <a:lnTo>
                    <a:pt x="349250" y="53340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80"/>
                  </a:lnTo>
                  <a:lnTo>
                    <a:pt x="34925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397000" y="2467610"/>
              <a:ext cx="3458210" cy="3336290"/>
            </a:xfrm>
            <a:custGeom>
              <a:avLst/>
              <a:gdLst/>
              <a:ahLst/>
              <a:cxnLst/>
              <a:rect l="l" t="t" r="r" b="b"/>
              <a:pathLst>
                <a:path w="3458210" h="3336290">
                  <a:moveTo>
                    <a:pt x="3135629" y="0"/>
                  </a:moveTo>
                  <a:lnTo>
                    <a:pt x="0" y="0"/>
                  </a:lnTo>
                  <a:lnTo>
                    <a:pt x="0" y="2439670"/>
                  </a:lnTo>
                  <a:lnTo>
                    <a:pt x="344169" y="2945129"/>
                  </a:lnTo>
                  <a:lnTo>
                    <a:pt x="2540" y="3336290"/>
                  </a:lnTo>
                  <a:lnTo>
                    <a:pt x="3116579" y="3336290"/>
                  </a:lnTo>
                  <a:lnTo>
                    <a:pt x="3458210" y="2945129"/>
                  </a:lnTo>
                  <a:lnTo>
                    <a:pt x="3135629" y="2439670"/>
                  </a:lnTo>
                  <a:lnTo>
                    <a:pt x="3135629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397000" y="2467610"/>
              <a:ext cx="3458210" cy="3336290"/>
            </a:xfrm>
            <a:custGeom>
              <a:avLst/>
              <a:gdLst/>
              <a:ahLst/>
              <a:cxnLst/>
              <a:rect l="l" t="t" r="r" b="b"/>
              <a:pathLst>
                <a:path w="3458210" h="3336290">
                  <a:moveTo>
                    <a:pt x="3458210" y="2945129"/>
                  </a:moveTo>
                  <a:lnTo>
                    <a:pt x="3135629" y="2439670"/>
                  </a:lnTo>
                  <a:lnTo>
                    <a:pt x="3135629" y="0"/>
                  </a:lnTo>
                  <a:lnTo>
                    <a:pt x="0" y="0"/>
                  </a:lnTo>
                  <a:lnTo>
                    <a:pt x="0" y="2439670"/>
                  </a:lnTo>
                  <a:lnTo>
                    <a:pt x="344169" y="2945129"/>
                  </a:lnTo>
                  <a:lnTo>
                    <a:pt x="2540" y="3336290"/>
                  </a:lnTo>
                  <a:lnTo>
                    <a:pt x="3116579" y="3336290"/>
                  </a:lnTo>
                  <a:lnTo>
                    <a:pt x="3458210" y="294512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233169" y="2467610"/>
              <a:ext cx="508000" cy="3336290"/>
            </a:xfrm>
            <a:custGeom>
              <a:avLst/>
              <a:gdLst/>
              <a:ahLst/>
              <a:cxnLst/>
              <a:rect l="l" t="t" r="r" b="b"/>
              <a:pathLst>
                <a:path w="508000" h="3336290">
                  <a:moveTo>
                    <a:pt x="163830" y="0"/>
                  </a:moveTo>
                  <a:lnTo>
                    <a:pt x="0" y="0"/>
                  </a:lnTo>
                  <a:lnTo>
                    <a:pt x="0" y="2439670"/>
                  </a:lnTo>
                  <a:lnTo>
                    <a:pt x="351790" y="2945129"/>
                  </a:lnTo>
                  <a:lnTo>
                    <a:pt x="8890" y="3336290"/>
                  </a:lnTo>
                  <a:lnTo>
                    <a:pt x="166370" y="3336290"/>
                  </a:lnTo>
                  <a:lnTo>
                    <a:pt x="508000" y="2945129"/>
                  </a:lnTo>
                  <a:lnTo>
                    <a:pt x="163830" y="2439670"/>
                  </a:lnTo>
                  <a:lnTo>
                    <a:pt x="163830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233169" y="2467610"/>
              <a:ext cx="508000" cy="3336290"/>
            </a:xfrm>
            <a:custGeom>
              <a:avLst/>
              <a:gdLst/>
              <a:ahLst/>
              <a:cxnLst/>
              <a:rect l="l" t="t" r="r" b="b"/>
              <a:pathLst>
                <a:path w="508000" h="3336290">
                  <a:moveTo>
                    <a:pt x="163830" y="0"/>
                  </a:moveTo>
                  <a:lnTo>
                    <a:pt x="163830" y="2439670"/>
                  </a:lnTo>
                  <a:lnTo>
                    <a:pt x="508000" y="2945129"/>
                  </a:lnTo>
                  <a:lnTo>
                    <a:pt x="166370" y="3336290"/>
                  </a:lnTo>
                  <a:lnTo>
                    <a:pt x="8890" y="3336290"/>
                  </a:lnTo>
                  <a:lnTo>
                    <a:pt x="351790" y="2945129"/>
                  </a:lnTo>
                  <a:lnTo>
                    <a:pt x="0" y="2439670"/>
                  </a:lnTo>
                  <a:lnTo>
                    <a:pt x="0" y="0"/>
                  </a:lnTo>
                  <a:lnTo>
                    <a:pt x="16383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13579" y="2467610"/>
              <a:ext cx="509270" cy="3336290"/>
            </a:xfrm>
            <a:custGeom>
              <a:avLst/>
              <a:gdLst/>
              <a:ahLst/>
              <a:cxnLst/>
              <a:rect l="l" t="t" r="r" b="b"/>
              <a:pathLst>
                <a:path w="509270" h="3336290">
                  <a:moveTo>
                    <a:pt x="177800" y="0"/>
                  </a:moveTo>
                  <a:lnTo>
                    <a:pt x="19050" y="0"/>
                  </a:lnTo>
                  <a:lnTo>
                    <a:pt x="19050" y="2439670"/>
                  </a:lnTo>
                  <a:lnTo>
                    <a:pt x="341630" y="2945129"/>
                  </a:lnTo>
                  <a:lnTo>
                    <a:pt x="0" y="3336290"/>
                  </a:lnTo>
                  <a:lnTo>
                    <a:pt x="158750" y="3336290"/>
                  </a:lnTo>
                  <a:lnTo>
                    <a:pt x="509270" y="2945129"/>
                  </a:lnTo>
                  <a:lnTo>
                    <a:pt x="177800" y="2435860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13579" y="2467610"/>
              <a:ext cx="509270" cy="3336290"/>
            </a:xfrm>
            <a:custGeom>
              <a:avLst/>
              <a:gdLst/>
              <a:ahLst/>
              <a:cxnLst/>
              <a:rect l="l" t="t" r="r" b="b"/>
              <a:pathLst>
                <a:path w="509270" h="3336290">
                  <a:moveTo>
                    <a:pt x="177800" y="0"/>
                  </a:moveTo>
                  <a:lnTo>
                    <a:pt x="177800" y="2435860"/>
                  </a:lnTo>
                  <a:lnTo>
                    <a:pt x="509270" y="2945129"/>
                  </a:lnTo>
                  <a:lnTo>
                    <a:pt x="158750" y="3336290"/>
                  </a:lnTo>
                  <a:lnTo>
                    <a:pt x="0" y="3336290"/>
                  </a:lnTo>
                  <a:lnTo>
                    <a:pt x="341630" y="2945129"/>
                  </a:lnTo>
                  <a:lnTo>
                    <a:pt x="19050" y="2439670"/>
                  </a:lnTo>
                  <a:lnTo>
                    <a:pt x="1905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286509" y="25882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19050" y="0"/>
                  </a:move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59" y="36829"/>
                  </a:lnTo>
                  <a:lnTo>
                    <a:pt x="19050" y="39369"/>
                  </a:lnTo>
                  <a:lnTo>
                    <a:pt x="31750" y="36829"/>
                  </a:lnTo>
                  <a:lnTo>
                    <a:pt x="39370" y="27939"/>
                  </a:lnTo>
                  <a:lnTo>
                    <a:pt x="40640" y="19050"/>
                  </a:ln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286509" y="25882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59" y="36829"/>
                  </a:lnTo>
                  <a:lnTo>
                    <a:pt x="19050" y="39369"/>
                  </a:lnTo>
                  <a:lnTo>
                    <a:pt x="31750" y="36829"/>
                  </a:lnTo>
                  <a:lnTo>
                    <a:pt x="39370" y="27939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286509" y="291846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6829"/>
                  </a:lnTo>
                  <a:lnTo>
                    <a:pt x="19050" y="38100"/>
                  </a:lnTo>
                  <a:lnTo>
                    <a:pt x="31750" y="36829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286509" y="291846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6829"/>
                  </a:lnTo>
                  <a:lnTo>
                    <a:pt x="19050" y="38100"/>
                  </a:lnTo>
                  <a:lnTo>
                    <a:pt x="31750" y="36829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286509" y="32613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59" y="3810"/>
                  </a:lnTo>
                  <a:lnTo>
                    <a:pt x="2540" y="12700"/>
                  </a:lnTo>
                  <a:lnTo>
                    <a:pt x="0" y="20319"/>
                  </a:lnTo>
                  <a:lnTo>
                    <a:pt x="2540" y="31750"/>
                  </a:lnTo>
                  <a:lnTo>
                    <a:pt x="10159" y="36829"/>
                  </a:lnTo>
                  <a:lnTo>
                    <a:pt x="19050" y="39369"/>
                  </a:lnTo>
                  <a:lnTo>
                    <a:pt x="31750" y="36829"/>
                  </a:lnTo>
                  <a:lnTo>
                    <a:pt x="39370" y="31750"/>
                  </a:lnTo>
                  <a:lnTo>
                    <a:pt x="40640" y="20319"/>
                  </a:lnTo>
                  <a:lnTo>
                    <a:pt x="39370" y="12700"/>
                  </a:lnTo>
                  <a:lnTo>
                    <a:pt x="31750" y="381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286509" y="326136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20319"/>
                  </a:moveTo>
                  <a:lnTo>
                    <a:pt x="39370" y="12700"/>
                  </a:lnTo>
                  <a:lnTo>
                    <a:pt x="31750" y="3810"/>
                  </a:lnTo>
                  <a:lnTo>
                    <a:pt x="19050" y="0"/>
                  </a:lnTo>
                  <a:lnTo>
                    <a:pt x="10159" y="3810"/>
                  </a:lnTo>
                  <a:lnTo>
                    <a:pt x="2540" y="12700"/>
                  </a:lnTo>
                  <a:lnTo>
                    <a:pt x="0" y="20319"/>
                  </a:lnTo>
                  <a:lnTo>
                    <a:pt x="2540" y="31750"/>
                  </a:lnTo>
                  <a:lnTo>
                    <a:pt x="10159" y="36829"/>
                  </a:lnTo>
                  <a:lnTo>
                    <a:pt x="19050" y="39369"/>
                  </a:lnTo>
                  <a:lnTo>
                    <a:pt x="31750" y="36829"/>
                  </a:lnTo>
                  <a:lnTo>
                    <a:pt x="39370" y="31750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283969" y="36233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20320" y="0"/>
                  </a:moveTo>
                  <a:lnTo>
                    <a:pt x="10160" y="253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30479"/>
                  </a:lnTo>
                  <a:lnTo>
                    <a:pt x="10160" y="35559"/>
                  </a:lnTo>
                  <a:lnTo>
                    <a:pt x="20320" y="39369"/>
                  </a:lnTo>
                  <a:lnTo>
                    <a:pt x="30480" y="35559"/>
                  </a:lnTo>
                  <a:lnTo>
                    <a:pt x="38100" y="30479"/>
                  </a:lnTo>
                  <a:lnTo>
                    <a:pt x="41910" y="19050"/>
                  </a:lnTo>
                  <a:lnTo>
                    <a:pt x="38100" y="10159"/>
                  </a:lnTo>
                  <a:lnTo>
                    <a:pt x="30480" y="253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283969" y="36233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41910" y="19050"/>
                  </a:moveTo>
                  <a:lnTo>
                    <a:pt x="38100" y="10159"/>
                  </a:lnTo>
                  <a:lnTo>
                    <a:pt x="30480" y="2539"/>
                  </a:lnTo>
                  <a:lnTo>
                    <a:pt x="20320" y="0"/>
                  </a:lnTo>
                  <a:lnTo>
                    <a:pt x="10160" y="253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30479"/>
                  </a:lnTo>
                  <a:lnTo>
                    <a:pt x="10160" y="35559"/>
                  </a:lnTo>
                  <a:lnTo>
                    <a:pt x="20320" y="39369"/>
                  </a:lnTo>
                  <a:lnTo>
                    <a:pt x="30480" y="35559"/>
                  </a:lnTo>
                  <a:lnTo>
                    <a:pt x="38100" y="30479"/>
                  </a:lnTo>
                  <a:lnTo>
                    <a:pt x="4191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286509" y="3983989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59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1750" y="34290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10160"/>
                  </a:lnTo>
                  <a:lnTo>
                    <a:pt x="3175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286509" y="3983989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9370" y="10160"/>
                  </a:lnTo>
                  <a:lnTo>
                    <a:pt x="31750" y="2540"/>
                  </a:lnTo>
                  <a:lnTo>
                    <a:pt x="19050" y="0"/>
                  </a:lnTo>
                  <a:lnTo>
                    <a:pt x="10159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1750" y="34290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286509" y="434975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5560"/>
                  </a:lnTo>
                  <a:lnTo>
                    <a:pt x="19050" y="39369"/>
                  </a:lnTo>
                  <a:lnTo>
                    <a:pt x="31750" y="35560"/>
                  </a:lnTo>
                  <a:lnTo>
                    <a:pt x="39370" y="29210"/>
                  </a:lnTo>
                  <a:lnTo>
                    <a:pt x="40640" y="19050"/>
                  </a:ln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286509" y="434975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9370" y="8889"/>
                  </a:lnTo>
                  <a:lnTo>
                    <a:pt x="31750" y="1269"/>
                  </a:lnTo>
                  <a:lnTo>
                    <a:pt x="19050" y="0"/>
                  </a:lnTo>
                  <a:lnTo>
                    <a:pt x="10159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5560"/>
                  </a:lnTo>
                  <a:lnTo>
                    <a:pt x="19050" y="39369"/>
                  </a:lnTo>
                  <a:lnTo>
                    <a:pt x="31750" y="35560"/>
                  </a:lnTo>
                  <a:lnTo>
                    <a:pt x="3937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283969" y="47155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20320" y="0"/>
                  </a:moveTo>
                  <a:lnTo>
                    <a:pt x="10160" y="253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29209"/>
                  </a:lnTo>
                  <a:lnTo>
                    <a:pt x="10160" y="36829"/>
                  </a:lnTo>
                  <a:lnTo>
                    <a:pt x="20320" y="39369"/>
                  </a:lnTo>
                  <a:lnTo>
                    <a:pt x="30480" y="36829"/>
                  </a:lnTo>
                  <a:lnTo>
                    <a:pt x="38100" y="29209"/>
                  </a:lnTo>
                  <a:lnTo>
                    <a:pt x="41910" y="19050"/>
                  </a:lnTo>
                  <a:lnTo>
                    <a:pt x="38100" y="10159"/>
                  </a:lnTo>
                  <a:lnTo>
                    <a:pt x="30480" y="253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283969" y="4715510"/>
              <a:ext cx="41910" cy="39370"/>
            </a:xfrm>
            <a:custGeom>
              <a:avLst/>
              <a:gdLst/>
              <a:ahLst/>
              <a:cxnLst/>
              <a:rect l="l" t="t" r="r" b="b"/>
              <a:pathLst>
                <a:path w="41909" h="39370">
                  <a:moveTo>
                    <a:pt x="41910" y="19050"/>
                  </a:moveTo>
                  <a:lnTo>
                    <a:pt x="38100" y="10159"/>
                  </a:lnTo>
                  <a:lnTo>
                    <a:pt x="30480" y="2539"/>
                  </a:lnTo>
                  <a:lnTo>
                    <a:pt x="20320" y="0"/>
                  </a:lnTo>
                  <a:lnTo>
                    <a:pt x="10160" y="2539"/>
                  </a:lnTo>
                  <a:lnTo>
                    <a:pt x="2540" y="10159"/>
                  </a:lnTo>
                  <a:lnTo>
                    <a:pt x="0" y="19050"/>
                  </a:lnTo>
                  <a:lnTo>
                    <a:pt x="2540" y="29209"/>
                  </a:lnTo>
                  <a:lnTo>
                    <a:pt x="10160" y="36829"/>
                  </a:lnTo>
                  <a:lnTo>
                    <a:pt x="20320" y="39369"/>
                  </a:lnTo>
                  <a:lnTo>
                    <a:pt x="30480" y="36829"/>
                  </a:lnTo>
                  <a:lnTo>
                    <a:pt x="38100" y="29209"/>
                  </a:lnTo>
                  <a:lnTo>
                    <a:pt x="4191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93590" y="25882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7939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7939"/>
                  </a:lnTo>
                  <a:lnTo>
                    <a:pt x="39370" y="19050"/>
                  </a:ln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93590" y="25882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7939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93590" y="291846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6829"/>
                  </a:lnTo>
                  <a:lnTo>
                    <a:pt x="19050" y="38100"/>
                  </a:lnTo>
                  <a:lnTo>
                    <a:pt x="29210" y="36829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93590" y="291846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6829"/>
                  </a:lnTo>
                  <a:lnTo>
                    <a:pt x="19050" y="38100"/>
                  </a:lnTo>
                  <a:lnTo>
                    <a:pt x="29210" y="36829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93590" y="32613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3810"/>
                  </a:lnTo>
                  <a:lnTo>
                    <a:pt x="1270" y="12700"/>
                  </a:lnTo>
                  <a:lnTo>
                    <a:pt x="0" y="20319"/>
                  </a:lnTo>
                  <a:lnTo>
                    <a:pt x="1270" y="31750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31750"/>
                  </a:lnTo>
                  <a:lnTo>
                    <a:pt x="39370" y="20319"/>
                  </a:lnTo>
                  <a:lnTo>
                    <a:pt x="35560" y="12700"/>
                  </a:lnTo>
                  <a:lnTo>
                    <a:pt x="29210" y="381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93590" y="326136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20319"/>
                  </a:moveTo>
                  <a:lnTo>
                    <a:pt x="35560" y="12700"/>
                  </a:lnTo>
                  <a:lnTo>
                    <a:pt x="29210" y="3810"/>
                  </a:lnTo>
                  <a:lnTo>
                    <a:pt x="19050" y="0"/>
                  </a:lnTo>
                  <a:lnTo>
                    <a:pt x="8889" y="3810"/>
                  </a:lnTo>
                  <a:lnTo>
                    <a:pt x="1270" y="12700"/>
                  </a:lnTo>
                  <a:lnTo>
                    <a:pt x="0" y="20319"/>
                  </a:lnTo>
                  <a:lnTo>
                    <a:pt x="1270" y="31750"/>
                  </a:lnTo>
                  <a:lnTo>
                    <a:pt x="8889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31750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91049" y="36233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19050" y="0"/>
                  </a:move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3047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5560" y="30479"/>
                  </a:lnTo>
                  <a:lnTo>
                    <a:pt x="38100" y="19050"/>
                  </a:ln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91049" y="36233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38100" y="19050"/>
                  </a:move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3047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5560" y="30479"/>
                  </a:lnTo>
                  <a:lnTo>
                    <a:pt x="3810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93590" y="3983989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1270" y="10160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93590" y="3983989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556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1270" y="10160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93590" y="434975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5560"/>
                  </a:lnTo>
                  <a:lnTo>
                    <a:pt x="19050" y="39369"/>
                  </a:lnTo>
                  <a:lnTo>
                    <a:pt x="29210" y="35560"/>
                  </a:lnTo>
                  <a:lnTo>
                    <a:pt x="35560" y="29210"/>
                  </a:lnTo>
                  <a:lnTo>
                    <a:pt x="39370" y="19050"/>
                  </a:ln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93590" y="434975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5560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8889" y="1269"/>
                  </a:lnTo>
                  <a:lnTo>
                    <a:pt x="1270" y="8889"/>
                  </a:lnTo>
                  <a:lnTo>
                    <a:pt x="0" y="19050"/>
                  </a:lnTo>
                  <a:lnTo>
                    <a:pt x="1270" y="29210"/>
                  </a:lnTo>
                  <a:lnTo>
                    <a:pt x="8889" y="35560"/>
                  </a:lnTo>
                  <a:lnTo>
                    <a:pt x="19050" y="39369"/>
                  </a:lnTo>
                  <a:lnTo>
                    <a:pt x="29210" y="35560"/>
                  </a:lnTo>
                  <a:lnTo>
                    <a:pt x="3556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91049" y="47155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19050" y="0"/>
                  </a:move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9209"/>
                  </a:lnTo>
                  <a:lnTo>
                    <a:pt x="38100" y="19050"/>
                  </a:ln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91049" y="4715510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38100" y="19050"/>
                  </a:moveTo>
                  <a:lnTo>
                    <a:pt x="35560" y="10159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6829"/>
                  </a:lnTo>
                  <a:lnTo>
                    <a:pt x="19050" y="39369"/>
                  </a:lnTo>
                  <a:lnTo>
                    <a:pt x="29210" y="36829"/>
                  </a:lnTo>
                  <a:lnTo>
                    <a:pt x="35560" y="29209"/>
                  </a:lnTo>
                  <a:lnTo>
                    <a:pt x="3810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606550" y="3067050"/>
              <a:ext cx="2729230" cy="2626360"/>
            </a:xfrm>
            <a:custGeom>
              <a:avLst/>
              <a:gdLst/>
              <a:ahLst/>
              <a:cxnLst/>
              <a:rect l="l" t="t" r="r" b="b"/>
              <a:pathLst>
                <a:path w="2729229" h="2626360">
                  <a:moveTo>
                    <a:pt x="0" y="1270"/>
                  </a:moveTo>
                  <a:lnTo>
                    <a:pt x="1200150" y="0"/>
                  </a:lnTo>
                </a:path>
                <a:path w="2729229" h="2626360">
                  <a:moveTo>
                    <a:pt x="0" y="177800"/>
                  </a:moveTo>
                  <a:lnTo>
                    <a:pt x="1115060" y="177800"/>
                  </a:lnTo>
                </a:path>
                <a:path w="2729229" h="2626360">
                  <a:moveTo>
                    <a:pt x="0" y="355600"/>
                  </a:moveTo>
                  <a:lnTo>
                    <a:pt x="1029969" y="355600"/>
                  </a:lnTo>
                </a:path>
                <a:path w="2729229" h="2626360">
                  <a:moveTo>
                    <a:pt x="0" y="530860"/>
                  </a:moveTo>
                  <a:lnTo>
                    <a:pt x="1089660" y="530860"/>
                  </a:lnTo>
                </a:path>
                <a:path w="2729229" h="2626360">
                  <a:moveTo>
                    <a:pt x="0" y="711200"/>
                  </a:moveTo>
                  <a:lnTo>
                    <a:pt x="1054100" y="709930"/>
                  </a:lnTo>
                </a:path>
                <a:path w="2729229" h="2626360">
                  <a:moveTo>
                    <a:pt x="0" y="890269"/>
                  </a:moveTo>
                  <a:lnTo>
                    <a:pt x="1200150" y="890269"/>
                  </a:lnTo>
                </a:path>
                <a:path w="2729229" h="2626360">
                  <a:moveTo>
                    <a:pt x="0" y="1069339"/>
                  </a:moveTo>
                  <a:lnTo>
                    <a:pt x="1019810" y="1070610"/>
                  </a:lnTo>
                </a:path>
                <a:path w="2729229" h="2626360">
                  <a:moveTo>
                    <a:pt x="0" y="1247139"/>
                  </a:moveTo>
                  <a:lnTo>
                    <a:pt x="1054100" y="1247139"/>
                  </a:lnTo>
                </a:path>
                <a:path w="2729229" h="2626360">
                  <a:moveTo>
                    <a:pt x="0" y="1423670"/>
                  </a:moveTo>
                  <a:lnTo>
                    <a:pt x="842010" y="1423670"/>
                  </a:lnTo>
                </a:path>
                <a:path w="2729229" h="2626360">
                  <a:moveTo>
                    <a:pt x="0" y="1601470"/>
                  </a:moveTo>
                  <a:lnTo>
                    <a:pt x="1200150" y="1601470"/>
                  </a:lnTo>
                </a:path>
                <a:path w="2729229" h="2626360">
                  <a:moveTo>
                    <a:pt x="1430020" y="1270"/>
                  </a:moveTo>
                  <a:lnTo>
                    <a:pt x="1733550" y="1270"/>
                  </a:lnTo>
                </a:path>
                <a:path w="2729229" h="2626360">
                  <a:moveTo>
                    <a:pt x="1430020" y="180339"/>
                  </a:moveTo>
                  <a:lnTo>
                    <a:pt x="1676400" y="179070"/>
                  </a:lnTo>
                </a:path>
                <a:path w="2729229" h="2626360">
                  <a:moveTo>
                    <a:pt x="1430020" y="712469"/>
                  </a:moveTo>
                  <a:lnTo>
                    <a:pt x="1704339" y="713739"/>
                  </a:lnTo>
                </a:path>
                <a:path w="2729229" h="2626360">
                  <a:moveTo>
                    <a:pt x="1430020" y="890269"/>
                  </a:moveTo>
                  <a:lnTo>
                    <a:pt x="1697989" y="890269"/>
                  </a:lnTo>
                </a:path>
                <a:path w="2729229" h="2626360">
                  <a:moveTo>
                    <a:pt x="1430020" y="1069339"/>
                  </a:moveTo>
                  <a:lnTo>
                    <a:pt x="1710689" y="1071880"/>
                  </a:lnTo>
                </a:path>
                <a:path w="2729229" h="2626360">
                  <a:moveTo>
                    <a:pt x="1430020" y="1247139"/>
                  </a:moveTo>
                  <a:lnTo>
                    <a:pt x="1690370" y="1247139"/>
                  </a:lnTo>
                </a:path>
                <a:path w="2729229" h="2626360">
                  <a:moveTo>
                    <a:pt x="1430020" y="1423670"/>
                  </a:moveTo>
                  <a:lnTo>
                    <a:pt x="1718310" y="1423670"/>
                  </a:lnTo>
                </a:path>
                <a:path w="2729229" h="2626360">
                  <a:moveTo>
                    <a:pt x="1430020" y="1601470"/>
                  </a:moveTo>
                  <a:lnTo>
                    <a:pt x="1734820" y="1601470"/>
                  </a:lnTo>
                </a:path>
                <a:path w="2729229" h="2626360">
                  <a:moveTo>
                    <a:pt x="1935479" y="1270"/>
                  </a:moveTo>
                  <a:lnTo>
                    <a:pt x="2153920" y="1270"/>
                  </a:lnTo>
                </a:path>
                <a:path w="2729229" h="2626360">
                  <a:moveTo>
                    <a:pt x="1935479" y="175260"/>
                  </a:moveTo>
                  <a:lnTo>
                    <a:pt x="2147570" y="175260"/>
                  </a:lnTo>
                </a:path>
                <a:path w="2729229" h="2626360">
                  <a:moveTo>
                    <a:pt x="1935479" y="708660"/>
                  </a:moveTo>
                  <a:lnTo>
                    <a:pt x="2134870" y="707389"/>
                  </a:lnTo>
                </a:path>
                <a:path w="2729229" h="2626360">
                  <a:moveTo>
                    <a:pt x="1935479" y="885189"/>
                  </a:moveTo>
                  <a:lnTo>
                    <a:pt x="2180590" y="885189"/>
                  </a:lnTo>
                </a:path>
                <a:path w="2729229" h="2626360">
                  <a:moveTo>
                    <a:pt x="1935479" y="1066800"/>
                  </a:moveTo>
                  <a:lnTo>
                    <a:pt x="2139950" y="1068070"/>
                  </a:lnTo>
                </a:path>
                <a:path w="2729229" h="2626360">
                  <a:moveTo>
                    <a:pt x="1935479" y="1244600"/>
                  </a:moveTo>
                  <a:lnTo>
                    <a:pt x="2128520" y="1244600"/>
                  </a:lnTo>
                </a:path>
                <a:path w="2729229" h="2626360">
                  <a:moveTo>
                    <a:pt x="1935479" y="1423670"/>
                  </a:moveTo>
                  <a:lnTo>
                    <a:pt x="2197100" y="1423670"/>
                  </a:lnTo>
                </a:path>
                <a:path w="2729229" h="2626360">
                  <a:moveTo>
                    <a:pt x="1935479" y="1601470"/>
                  </a:moveTo>
                  <a:lnTo>
                    <a:pt x="2159000" y="1601470"/>
                  </a:lnTo>
                </a:path>
                <a:path w="2729229" h="2626360">
                  <a:moveTo>
                    <a:pt x="2424429" y="1270"/>
                  </a:moveTo>
                  <a:lnTo>
                    <a:pt x="2724150" y="1270"/>
                  </a:lnTo>
                </a:path>
                <a:path w="2729229" h="2626360">
                  <a:moveTo>
                    <a:pt x="2424429" y="177800"/>
                  </a:moveTo>
                  <a:lnTo>
                    <a:pt x="2672079" y="177800"/>
                  </a:lnTo>
                </a:path>
                <a:path w="2729229" h="2626360">
                  <a:moveTo>
                    <a:pt x="2424429" y="711200"/>
                  </a:moveTo>
                  <a:lnTo>
                    <a:pt x="2697479" y="711200"/>
                  </a:lnTo>
                </a:path>
                <a:path w="2729229" h="2626360">
                  <a:moveTo>
                    <a:pt x="2424429" y="890269"/>
                  </a:moveTo>
                  <a:lnTo>
                    <a:pt x="2689860" y="890269"/>
                  </a:lnTo>
                </a:path>
                <a:path w="2729229" h="2626360">
                  <a:moveTo>
                    <a:pt x="2424429" y="1070610"/>
                  </a:moveTo>
                  <a:lnTo>
                    <a:pt x="2703829" y="1070610"/>
                  </a:lnTo>
                </a:path>
                <a:path w="2729229" h="2626360">
                  <a:moveTo>
                    <a:pt x="2424429" y="1244600"/>
                  </a:moveTo>
                  <a:lnTo>
                    <a:pt x="2682240" y="1244600"/>
                  </a:lnTo>
                </a:path>
                <a:path w="2729229" h="2626360">
                  <a:moveTo>
                    <a:pt x="2424429" y="1423670"/>
                  </a:moveTo>
                  <a:lnTo>
                    <a:pt x="2708910" y="1423670"/>
                  </a:lnTo>
                </a:path>
                <a:path w="2729229" h="2626360">
                  <a:moveTo>
                    <a:pt x="2424429" y="1601470"/>
                  </a:moveTo>
                  <a:lnTo>
                    <a:pt x="2729229" y="1601470"/>
                  </a:lnTo>
                </a:path>
                <a:path w="2729229" h="2626360">
                  <a:moveTo>
                    <a:pt x="41910" y="1910080"/>
                  </a:moveTo>
                  <a:lnTo>
                    <a:pt x="1094739" y="1910080"/>
                  </a:lnTo>
                </a:path>
                <a:path w="2729229" h="2626360">
                  <a:moveTo>
                    <a:pt x="137160" y="2035810"/>
                  </a:moveTo>
                  <a:lnTo>
                    <a:pt x="1116330" y="2035810"/>
                  </a:lnTo>
                </a:path>
                <a:path w="2729229" h="2626360">
                  <a:moveTo>
                    <a:pt x="276860" y="2179320"/>
                  </a:moveTo>
                  <a:lnTo>
                    <a:pt x="937260" y="2181860"/>
                  </a:lnTo>
                </a:path>
                <a:path w="2729229" h="2626360">
                  <a:moveTo>
                    <a:pt x="267969" y="2423160"/>
                  </a:moveTo>
                  <a:lnTo>
                    <a:pt x="1320800" y="2423160"/>
                  </a:lnTo>
                </a:path>
                <a:path w="2729229" h="2626360">
                  <a:moveTo>
                    <a:pt x="170180" y="2533650"/>
                  </a:moveTo>
                  <a:lnTo>
                    <a:pt x="1220470" y="2533650"/>
                  </a:lnTo>
                </a:path>
                <a:path w="2729229" h="2626360">
                  <a:moveTo>
                    <a:pt x="1477010" y="1912620"/>
                  </a:moveTo>
                  <a:lnTo>
                    <a:pt x="1755139" y="1912620"/>
                  </a:lnTo>
                </a:path>
                <a:path w="2729229" h="2626360">
                  <a:moveTo>
                    <a:pt x="1525270" y="1954530"/>
                  </a:moveTo>
                  <a:lnTo>
                    <a:pt x="1723389" y="1954530"/>
                  </a:lnTo>
                </a:path>
                <a:path w="2729229" h="2626360">
                  <a:moveTo>
                    <a:pt x="2016760" y="1912620"/>
                  </a:moveTo>
                  <a:lnTo>
                    <a:pt x="2264410" y="1912620"/>
                  </a:lnTo>
                </a:path>
                <a:path w="2729229" h="2626360">
                  <a:moveTo>
                    <a:pt x="2059939" y="1954530"/>
                  </a:moveTo>
                  <a:lnTo>
                    <a:pt x="2232660" y="1954530"/>
                  </a:lnTo>
                </a:path>
                <a:path w="2729229" h="2626360">
                  <a:moveTo>
                    <a:pt x="2491740" y="1912620"/>
                  </a:moveTo>
                  <a:lnTo>
                    <a:pt x="2661920" y="1912620"/>
                  </a:lnTo>
                </a:path>
                <a:path w="2729229" h="2626360">
                  <a:moveTo>
                    <a:pt x="2522220" y="1954530"/>
                  </a:moveTo>
                  <a:lnTo>
                    <a:pt x="2641600" y="1954530"/>
                  </a:lnTo>
                </a:path>
                <a:path w="2729229" h="2626360">
                  <a:moveTo>
                    <a:pt x="110489" y="2626360"/>
                  </a:moveTo>
                  <a:lnTo>
                    <a:pt x="1163320" y="262636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233169" y="4907280"/>
              <a:ext cx="3789679" cy="505459"/>
            </a:xfrm>
            <a:custGeom>
              <a:avLst/>
              <a:gdLst/>
              <a:ahLst/>
              <a:cxnLst/>
              <a:rect l="l" t="t" r="r" b="b"/>
              <a:pathLst>
                <a:path w="3789679" h="505460">
                  <a:moveTo>
                    <a:pt x="0" y="0"/>
                  </a:moveTo>
                  <a:lnTo>
                    <a:pt x="3458209" y="0"/>
                  </a:lnTo>
                </a:path>
                <a:path w="3789679" h="505460">
                  <a:moveTo>
                    <a:pt x="3789679" y="505460"/>
                  </a:moveTo>
                  <a:lnTo>
                    <a:pt x="351790" y="50546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597659" y="2706370"/>
              <a:ext cx="100329" cy="17018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746250" y="2754630"/>
              <a:ext cx="91439" cy="12192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888489" y="2713990"/>
              <a:ext cx="11430" cy="154940"/>
            </a:xfrm>
            <a:custGeom>
              <a:avLst/>
              <a:gdLst/>
              <a:ahLst/>
              <a:cxnLst/>
              <a:rect l="l" t="t" r="r" b="b"/>
              <a:pathLst>
                <a:path w="11430" h="154939">
                  <a:moveTo>
                    <a:pt x="0" y="0"/>
                  </a:moveTo>
                  <a:lnTo>
                    <a:pt x="0" y="134620"/>
                  </a:lnTo>
                  <a:lnTo>
                    <a:pt x="11430" y="154939"/>
                  </a:lnTo>
                </a:path>
              </a:pathLst>
            </a:custGeom>
            <a:ln w="1524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945639" y="2754630"/>
              <a:ext cx="90169" cy="12192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087880" y="276225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106679"/>
                  </a:moveTo>
                  <a:lnTo>
                    <a:pt x="0" y="0"/>
                  </a:lnTo>
                  <a:lnTo>
                    <a:pt x="58419" y="0"/>
                  </a:lnTo>
                  <a:lnTo>
                    <a:pt x="74930" y="26670"/>
                  </a:lnTo>
                  <a:lnTo>
                    <a:pt x="74930" y="106679"/>
                  </a:lnTo>
                </a:path>
                <a:path w="349250" h="106680">
                  <a:moveTo>
                    <a:pt x="213359" y="106679"/>
                  </a:moveTo>
                  <a:lnTo>
                    <a:pt x="139700" y="106679"/>
                  </a:lnTo>
                  <a:lnTo>
                    <a:pt x="139700" y="0"/>
                  </a:lnTo>
                  <a:lnTo>
                    <a:pt x="208280" y="0"/>
                  </a:lnTo>
                </a:path>
                <a:path w="349250" h="106680">
                  <a:moveTo>
                    <a:pt x="271780" y="53339"/>
                  </a:moveTo>
                  <a:lnTo>
                    <a:pt x="349250" y="53339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79"/>
                  </a:lnTo>
                  <a:lnTo>
                    <a:pt x="349250" y="106679"/>
                  </a:lnTo>
                </a:path>
              </a:pathLst>
            </a:custGeom>
            <a:ln w="1524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609849" y="2706370"/>
              <a:ext cx="101600" cy="17018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773680" y="276225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89" y="0"/>
                  </a:lnTo>
                  <a:lnTo>
                    <a:pt x="74930" y="21589"/>
                  </a:lnTo>
                  <a:lnTo>
                    <a:pt x="74930" y="106679"/>
                  </a:lnTo>
                </a:path>
                <a:path w="349250" h="106680">
                  <a:moveTo>
                    <a:pt x="132080" y="53339"/>
                  </a:moveTo>
                  <a:lnTo>
                    <a:pt x="208280" y="53339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79"/>
                  </a:lnTo>
                  <a:lnTo>
                    <a:pt x="208280" y="106679"/>
                  </a:lnTo>
                </a:path>
                <a:path w="349250" h="106680">
                  <a:moveTo>
                    <a:pt x="271780" y="53339"/>
                  </a:moveTo>
                  <a:lnTo>
                    <a:pt x="349250" y="53339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79"/>
                  </a:lnTo>
                  <a:lnTo>
                    <a:pt x="349250" y="106679"/>
                  </a:lnTo>
                </a:path>
              </a:pathLst>
            </a:custGeom>
            <a:ln w="1524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430019" y="2622550"/>
              <a:ext cx="2373630" cy="393700"/>
            </a:xfrm>
            <a:custGeom>
              <a:avLst/>
              <a:gdLst/>
              <a:ahLst/>
              <a:cxnLst/>
              <a:rect l="l" t="t" r="r" b="b"/>
              <a:pathLst>
                <a:path w="2373629" h="393700">
                  <a:moveTo>
                    <a:pt x="2373630" y="0"/>
                  </a:moveTo>
                  <a:lnTo>
                    <a:pt x="0" y="0"/>
                  </a:lnTo>
                  <a:lnTo>
                    <a:pt x="0" y="393700"/>
                  </a:lnTo>
                  <a:lnTo>
                    <a:pt x="2373630" y="393700"/>
                  </a:lnTo>
                  <a:close/>
                </a:path>
              </a:pathLst>
            </a:custGeom>
            <a:solidFill>
              <a:srgbClr val="DAFF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1508760" y="2654300"/>
            <a:ext cx="22129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Income</a:t>
            </a:r>
            <a:r>
              <a:rPr sz="2000" b="1" spc="-6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Statement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897889" y="1936750"/>
            <a:ext cx="1921510" cy="393700"/>
          </a:xfrm>
          <a:custGeom>
            <a:avLst/>
            <a:gdLst/>
            <a:ahLst/>
            <a:cxnLst/>
            <a:rect l="l" t="t" r="r" b="b"/>
            <a:pathLst>
              <a:path w="1921510" h="393700">
                <a:moveTo>
                  <a:pt x="1921510" y="0"/>
                </a:moveTo>
                <a:lnTo>
                  <a:pt x="0" y="0"/>
                </a:lnTo>
                <a:lnTo>
                  <a:pt x="0" y="393700"/>
                </a:lnTo>
                <a:lnTo>
                  <a:pt x="1921510" y="3937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975360" y="1968500"/>
            <a:ext cx="17633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Balance</a:t>
            </a:r>
            <a:r>
              <a:rPr sz="2000" b="1" spc="-5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Sheet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1676400" y="2987039"/>
            <a:ext cx="4114800" cy="3542029"/>
            <a:chOff x="1676400" y="2987039"/>
            <a:chExt cx="4114800" cy="3542029"/>
          </a:xfrm>
        </p:grpSpPr>
        <p:sp>
          <p:nvSpPr>
            <p:cNvPr id="103" name="object 103"/>
            <p:cNvSpPr/>
            <p:nvPr/>
          </p:nvSpPr>
          <p:spPr>
            <a:xfrm>
              <a:off x="1676400" y="2987039"/>
              <a:ext cx="4114800" cy="354202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042159" y="3319779"/>
              <a:ext cx="3058160" cy="377190"/>
            </a:xfrm>
            <a:custGeom>
              <a:avLst/>
              <a:gdLst/>
              <a:ahLst/>
              <a:cxnLst/>
              <a:rect l="l" t="t" r="r" b="b"/>
              <a:pathLst>
                <a:path w="3058160" h="377189">
                  <a:moveTo>
                    <a:pt x="3058160" y="0"/>
                  </a:moveTo>
                  <a:lnTo>
                    <a:pt x="0" y="0"/>
                  </a:lnTo>
                  <a:lnTo>
                    <a:pt x="0" y="377190"/>
                  </a:lnTo>
                  <a:lnTo>
                    <a:pt x="3058160" y="377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/>
          <p:nvPr/>
        </p:nvSpPr>
        <p:spPr>
          <a:xfrm>
            <a:off x="2042160" y="3350259"/>
            <a:ext cx="305816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00"/>
              </a:spcBef>
            </a:pP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Sta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tem</a:t>
            </a: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e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n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t </a:t>
            </a:r>
            <a:r>
              <a:rPr sz="1900" b="1" dirty="0">
                <a:solidFill>
                  <a:srgbClr val="6D0042"/>
                </a:solidFill>
                <a:latin typeface="Arial"/>
                <a:cs typeface="Arial"/>
              </a:rPr>
              <a:t>o</a:t>
            </a:r>
            <a:r>
              <a:rPr sz="1900" b="1" u="sng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f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C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ash</a:t>
            </a:r>
            <a:r>
              <a:rPr sz="1900" b="1" spc="2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1900" b="1" spc="5" dirty="0">
                <a:solidFill>
                  <a:srgbClr val="6D0042"/>
                </a:solidFill>
                <a:latin typeface="Arial"/>
                <a:cs typeface="Arial"/>
              </a:rPr>
              <a:t>Flows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6" name="object 10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07" name="object 10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95885">
              <a:lnSpc>
                <a:spcPct val="100000"/>
              </a:lnSpc>
            </a:pPr>
            <a:r>
              <a:rPr spc="-5" dirty="0"/>
              <a:t>Introduction to Financial Statements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90920" y="3347720"/>
            <a:ext cx="2981960" cy="2222500"/>
          </a:xfrm>
          <a:prstGeom prst="rect">
            <a:avLst/>
          </a:prstGeom>
          <a:solidFill>
            <a:srgbClr val="FFC4CE"/>
          </a:solidFill>
          <a:ln w="12579">
            <a:solidFill>
              <a:srgbClr val="00269E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160020" marR="152400" indent="-3175" algn="ctr">
              <a:lnSpc>
                <a:spcPct val="100000"/>
              </a:lnSpc>
              <a:spcBef>
                <a:spcPts val="350"/>
              </a:spcBef>
            </a:pP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Depicts the 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ways </a:t>
            </a:r>
            <a:r>
              <a:rPr sz="2800" b="1" spc="-5" dirty="0">
                <a:solidFill>
                  <a:srgbClr val="00269E"/>
                </a:solidFill>
                <a:latin typeface="Arial"/>
                <a:cs typeface="Arial"/>
              </a:rPr>
              <a:t>cash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has  changed</a:t>
            </a:r>
            <a:r>
              <a:rPr sz="2800" b="1" spc="-5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during  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a </a:t>
            </a:r>
            <a:r>
              <a:rPr sz="2800" b="1" spc="-10" dirty="0">
                <a:solidFill>
                  <a:srgbClr val="00269E"/>
                </a:solidFill>
                <a:latin typeface="Arial"/>
                <a:cs typeface="Arial"/>
              </a:rPr>
              <a:t>designated  </a:t>
            </a:r>
            <a:r>
              <a:rPr sz="2800" b="1" spc="-5" dirty="0">
                <a:solidFill>
                  <a:srgbClr val="FB0027"/>
                </a:solidFill>
                <a:latin typeface="Arial"/>
                <a:cs typeface="Arial"/>
              </a:rPr>
              <a:t>period of</a:t>
            </a:r>
            <a:r>
              <a:rPr sz="2800" b="1" spc="-70" dirty="0">
                <a:solidFill>
                  <a:srgbClr val="FB002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FB0027"/>
                </a:solidFill>
                <a:latin typeface="Arial"/>
                <a:cs typeface="Arial"/>
              </a:rPr>
              <a:t>time</a:t>
            </a:r>
            <a:r>
              <a:rPr sz="2800" b="1" dirty="0">
                <a:solidFill>
                  <a:srgbClr val="00269E"/>
                </a:solidFill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99769" y="1781810"/>
            <a:ext cx="5396230" cy="4014470"/>
            <a:chOff x="699769" y="1781810"/>
            <a:chExt cx="5396230" cy="4014470"/>
          </a:xfrm>
        </p:grpSpPr>
        <p:sp>
          <p:nvSpPr>
            <p:cNvPr id="10" name="object 10"/>
            <p:cNvSpPr/>
            <p:nvPr/>
          </p:nvSpPr>
          <p:spPr>
            <a:xfrm>
              <a:off x="4571999" y="3886200"/>
              <a:ext cx="1402080" cy="0"/>
            </a:xfrm>
            <a:custGeom>
              <a:avLst/>
              <a:gdLst/>
              <a:ahLst/>
              <a:cxnLst/>
              <a:rect l="l" t="t" r="r" b="b"/>
              <a:pathLst>
                <a:path w="1402079">
                  <a:moveTo>
                    <a:pt x="0" y="0"/>
                  </a:moveTo>
                  <a:lnTo>
                    <a:pt x="1402079" y="0"/>
                  </a:lnTo>
                </a:path>
              </a:pathLst>
            </a:custGeom>
            <a:ln w="50800">
              <a:solidFill>
                <a:srgbClr val="0026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943599" y="3810000"/>
              <a:ext cx="152400" cy="152400"/>
            </a:xfrm>
            <a:custGeom>
              <a:avLst/>
              <a:gdLst/>
              <a:ahLst/>
              <a:cxnLst/>
              <a:rect l="l" t="t" r="r" b="b"/>
              <a:pathLst>
                <a:path w="152400" h="152400">
                  <a:moveTo>
                    <a:pt x="0" y="0"/>
                  </a:moveTo>
                  <a:lnTo>
                    <a:pt x="0" y="152400"/>
                  </a:lnTo>
                  <a:lnTo>
                    <a:pt x="1524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6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63599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13055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lnTo>
                    <a:pt x="3130550" y="243459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63599" y="17818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451860" y="2938779"/>
                  </a:moveTo>
                  <a:lnTo>
                    <a:pt x="3130550" y="2434590"/>
                  </a:lnTo>
                  <a:lnTo>
                    <a:pt x="3130550" y="0"/>
                  </a:ln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9976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50520" y="2938779"/>
                  </a:lnTo>
                  <a:lnTo>
                    <a:pt x="8889" y="3328670"/>
                  </a:lnTo>
                  <a:lnTo>
                    <a:pt x="166370" y="3328670"/>
                  </a:lnTo>
                  <a:lnTo>
                    <a:pt x="507999" y="2938779"/>
                  </a:lnTo>
                  <a:lnTo>
                    <a:pt x="163829" y="243459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9976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29" y="0"/>
                  </a:moveTo>
                  <a:lnTo>
                    <a:pt x="163829" y="2434590"/>
                  </a:lnTo>
                  <a:lnTo>
                    <a:pt x="507999" y="2938779"/>
                  </a:lnTo>
                  <a:lnTo>
                    <a:pt x="166370" y="3328670"/>
                  </a:lnTo>
                  <a:lnTo>
                    <a:pt x="8889" y="3328670"/>
                  </a:lnTo>
                  <a:lnTo>
                    <a:pt x="350520" y="2938779"/>
                  </a:lnTo>
                  <a:lnTo>
                    <a:pt x="0" y="2434590"/>
                  </a:lnTo>
                  <a:lnTo>
                    <a:pt x="0" y="0"/>
                  </a:lnTo>
                  <a:lnTo>
                    <a:pt x="16382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9738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20320" y="0"/>
                  </a:lnTo>
                  <a:lnTo>
                    <a:pt x="20320" y="2434590"/>
                  </a:lnTo>
                  <a:lnTo>
                    <a:pt x="341630" y="2938779"/>
                  </a:lnTo>
                  <a:lnTo>
                    <a:pt x="0" y="3328670"/>
                  </a:lnTo>
                  <a:lnTo>
                    <a:pt x="158750" y="3328670"/>
                  </a:lnTo>
                  <a:lnTo>
                    <a:pt x="508000" y="2938779"/>
                  </a:lnTo>
                  <a:lnTo>
                    <a:pt x="177800" y="2430779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973829" y="17818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177800" y="2430779"/>
                  </a:lnTo>
                  <a:lnTo>
                    <a:pt x="508000" y="2938779"/>
                  </a:lnTo>
                  <a:lnTo>
                    <a:pt x="158750" y="3328670"/>
                  </a:lnTo>
                  <a:lnTo>
                    <a:pt x="0" y="3328670"/>
                  </a:lnTo>
                  <a:lnTo>
                    <a:pt x="341630" y="2938779"/>
                  </a:lnTo>
                  <a:lnTo>
                    <a:pt x="20320" y="2434590"/>
                  </a:lnTo>
                  <a:lnTo>
                    <a:pt x="2032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53109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19050" y="0"/>
                  </a:move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3109" y="19011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lnTo>
                    <a:pt x="10160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53109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53109" y="22313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53109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19050" y="0"/>
                  </a:move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53109" y="25730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40640" y="20319"/>
                  </a:move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lnTo>
                    <a:pt x="10160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60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50569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20320" y="0"/>
                  </a:moveTo>
                  <a:lnTo>
                    <a:pt x="10159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50"/>
                  </a:ln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50569" y="29349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39" y="19050"/>
                  </a:moveTo>
                  <a:lnTo>
                    <a:pt x="38100" y="1015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59" y="35559"/>
                  </a:lnTo>
                  <a:lnTo>
                    <a:pt x="20320" y="39369"/>
                  </a:lnTo>
                  <a:lnTo>
                    <a:pt x="30479" y="35559"/>
                  </a:lnTo>
                  <a:lnTo>
                    <a:pt x="38100" y="2920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53109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53109" y="32943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lnTo>
                    <a:pt x="10160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53109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53109" y="36601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60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0569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20320" y="0"/>
                  </a:move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50569" y="40259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39" y="19050"/>
                  </a:moveTo>
                  <a:lnTo>
                    <a:pt x="38100" y="8889"/>
                  </a:lnTo>
                  <a:lnTo>
                    <a:pt x="30479" y="1269"/>
                  </a:lnTo>
                  <a:lnTo>
                    <a:pt x="20320" y="0"/>
                  </a:lnTo>
                  <a:lnTo>
                    <a:pt x="10159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59" y="35560"/>
                  </a:lnTo>
                  <a:lnTo>
                    <a:pt x="20320" y="38100"/>
                  </a:lnTo>
                  <a:lnTo>
                    <a:pt x="30479" y="35560"/>
                  </a:lnTo>
                  <a:lnTo>
                    <a:pt x="38100" y="27939"/>
                  </a:lnTo>
                  <a:lnTo>
                    <a:pt x="40639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0538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053840" y="19011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0538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053840" y="22313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0538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19050" y="0"/>
                  </a:move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053840" y="25730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39370" y="20319"/>
                  </a:move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0512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051299" y="29349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10159"/>
                  </a:lnTo>
                  <a:lnTo>
                    <a:pt x="0" y="19050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0538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053840" y="32943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0538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053840" y="36601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0512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051299" y="40259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071879" y="2379980"/>
              <a:ext cx="2725420" cy="2620010"/>
            </a:xfrm>
            <a:custGeom>
              <a:avLst/>
              <a:gdLst/>
              <a:ahLst/>
              <a:cxnLst/>
              <a:rect l="l" t="t" r="r" b="b"/>
              <a:pathLst>
                <a:path w="2725420" h="2620010">
                  <a:moveTo>
                    <a:pt x="0" y="1270"/>
                  </a:moveTo>
                  <a:lnTo>
                    <a:pt x="1198880" y="0"/>
                  </a:lnTo>
                </a:path>
                <a:path w="2725420" h="2620010">
                  <a:moveTo>
                    <a:pt x="0" y="176530"/>
                  </a:moveTo>
                  <a:lnTo>
                    <a:pt x="1112520" y="176530"/>
                  </a:lnTo>
                </a:path>
                <a:path w="2725420" h="2620010">
                  <a:moveTo>
                    <a:pt x="0" y="354330"/>
                  </a:moveTo>
                  <a:lnTo>
                    <a:pt x="358139" y="354330"/>
                  </a:lnTo>
                </a:path>
                <a:path w="2725420" h="2620010">
                  <a:moveTo>
                    <a:pt x="0" y="529590"/>
                  </a:moveTo>
                  <a:lnTo>
                    <a:pt x="358139" y="529590"/>
                  </a:lnTo>
                </a:path>
                <a:path w="2725420" h="2620010">
                  <a:moveTo>
                    <a:pt x="0" y="708660"/>
                  </a:moveTo>
                  <a:lnTo>
                    <a:pt x="1052830" y="708660"/>
                  </a:lnTo>
                </a:path>
                <a:path w="2725420" h="2620010">
                  <a:moveTo>
                    <a:pt x="0" y="887730"/>
                  </a:moveTo>
                  <a:lnTo>
                    <a:pt x="1198880" y="887730"/>
                  </a:lnTo>
                </a:path>
                <a:path w="2725420" h="2620010">
                  <a:moveTo>
                    <a:pt x="0" y="1066800"/>
                  </a:moveTo>
                  <a:lnTo>
                    <a:pt x="1018539" y="1068070"/>
                  </a:lnTo>
                </a:path>
                <a:path w="2725420" h="2620010">
                  <a:moveTo>
                    <a:pt x="0" y="1244600"/>
                  </a:moveTo>
                  <a:lnTo>
                    <a:pt x="1052830" y="1244600"/>
                  </a:lnTo>
                </a:path>
                <a:path w="2725420" h="2620010">
                  <a:moveTo>
                    <a:pt x="0" y="1421130"/>
                  </a:moveTo>
                  <a:lnTo>
                    <a:pt x="840739" y="1421130"/>
                  </a:lnTo>
                </a:path>
                <a:path w="2725420" h="2620010">
                  <a:moveTo>
                    <a:pt x="0" y="1598930"/>
                  </a:moveTo>
                  <a:lnTo>
                    <a:pt x="1198880" y="1598930"/>
                  </a:lnTo>
                </a:path>
                <a:path w="2725420" h="2620010">
                  <a:moveTo>
                    <a:pt x="1427480" y="1270"/>
                  </a:moveTo>
                  <a:lnTo>
                    <a:pt x="1731009" y="1270"/>
                  </a:lnTo>
                </a:path>
                <a:path w="2725420" h="2620010">
                  <a:moveTo>
                    <a:pt x="1427480" y="179070"/>
                  </a:moveTo>
                  <a:lnTo>
                    <a:pt x="1673859" y="179070"/>
                  </a:lnTo>
                </a:path>
                <a:path w="2725420" h="2620010">
                  <a:moveTo>
                    <a:pt x="1427480" y="711200"/>
                  </a:moveTo>
                  <a:lnTo>
                    <a:pt x="1701800" y="711200"/>
                  </a:lnTo>
                </a:path>
                <a:path w="2725420" h="2620010">
                  <a:moveTo>
                    <a:pt x="1427480" y="887730"/>
                  </a:moveTo>
                  <a:lnTo>
                    <a:pt x="1695450" y="887730"/>
                  </a:lnTo>
                </a:path>
                <a:path w="2725420" h="2620010">
                  <a:moveTo>
                    <a:pt x="1427480" y="1066800"/>
                  </a:moveTo>
                  <a:lnTo>
                    <a:pt x="1708150" y="1069340"/>
                  </a:lnTo>
                </a:path>
                <a:path w="2725420" h="2620010">
                  <a:moveTo>
                    <a:pt x="1427480" y="1421130"/>
                  </a:moveTo>
                  <a:lnTo>
                    <a:pt x="1715770" y="1421130"/>
                  </a:lnTo>
                </a:path>
                <a:path w="2725420" h="2620010">
                  <a:moveTo>
                    <a:pt x="1427480" y="1598930"/>
                  </a:moveTo>
                  <a:lnTo>
                    <a:pt x="1732280" y="1598930"/>
                  </a:lnTo>
                </a:path>
                <a:path w="2725420" h="2620010">
                  <a:moveTo>
                    <a:pt x="1931670" y="1270"/>
                  </a:moveTo>
                  <a:lnTo>
                    <a:pt x="2150110" y="1270"/>
                  </a:lnTo>
                </a:path>
                <a:path w="2725420" h="2620010">
                  <a:moveTo>
                    <a:pt x="1931670" y="175260"/>
                  </a:moveTo>
                  <a:lnTo>
                    <a:pt x="2143760" y="175260"/>
                  </a:lnTo>
                </a:path>
                <a:path w="2725420" h="2620010">
                  <a:moveTo>
                    <a:pt x="1931670" y="706120"/>
                  </a:moveTo>
                  <a:lnTo>
                    <a:pt x="2132330" y="706120"/>
                  </a:lnTo>
                </a:path>
                <a:path w="2725420" h="2620010">
                  <a:moveTo>
                    <a:pt x="1931670" y="882650"/>
                  </a:moveTo>
                  <a:lnTo>
                    <a:pt x="2178050" y="882650"/>
                  </a:lnTo>
                </a:path>
                <a:path w="2725420" h="2620010">
                  <a:moveTo>
                    <a:pt x="1931670" y="1064260"/>
                  </a:moveTo>
                  <a:lnTo>
                    <a:pt x="2136140" y="1065530"/>
                  </a:lnTo>
                </a:path>
                <a:path w="2725420" h="2620010">
                  <a:moveTo>
                    <a:pt x="1931670" y="1421130"/>
                  </a:moveTo>
                  <a:lnTo>
                    <a:pt x="2193290" y="1421130"/>
                  </a:lnTo>
                </a:path>
                <a:path w="2725420" h="2620010">
                  <a:moveTo>
                    <a:pt x="1931670" y="1598930"/>
                  </a:moveTo>
                  <a:lnTo>
                    <a:pt x="2156460" y="1598930"/>
                  </a:lnTo>
                </a:path>
                <a:path w="2725420" h="2620010">
                  <a:moveTo>
                    <a:pt x="2420620" y="1270"/>
                  </a:moveTo>
                  <a:lnTo>
                    <a:pt x="2719070" y="1270"/>
                  </a:lnTo>
                </a:path>
                <a:path w="2725420" h="2620010">
                  <a:moveTo>
                    <a:pt x="2420620" y="176530"/>
                  </a:moveTo>
                  <a:lnTo>
                    <a:pt x="2668270" y="176530"/>
                  </a:lnTo>
                </a:path>
                <a:path w="2725420" h="2620010">
                  <a:moveTo>
                    <a:pt x="2420620" y="708660"/>
                  </a:moveTo>
                  <a:lnTo>
                    <a:pt x="2693670" y="708660"/>
                  </a:lnTo>
                </a:path>
                <a:path w="2725420" h="2620010">
                  <a:moveTo>
                    <a:pt x="2420620" y="887730"/>
                  </a:moveTo>
                  <a:lnTo>
                    <a:pt x="2686049" y="887730"/>
                  </a:lnTo>
                </a:path>
                <a:path w="2725420" h="2620010">
                  <a:moveTo>
                    <a:pt x="2420620" y="1068070"/>
                  </a:moveTo>
                  <a:lnTo>
                    <a:pt x="2700020" y="1068070"/>
                  </a:lnTo>
                </a:path>
                <a:path w="2725420" h="2620010">
                  <a:moveTo>
                    <a:pt x="2420620" y="1421130"/>
                  </a:moveTo>
                  <a:lnTo>
                    <a:pt x="2705099" y="1421130"/>
                  </a:lnTo>
                </a:path>
                <a:path w="2725420" h="2620010">
                  <a:moveTo>
                    <a:pt x="2420620" y="1598930"/>
                  </a:moveTo>
                  <a:lnTo>
                    <a:pt x="2725420" y="1598930"/>
                  </a:lnTo>
                </a:path>
                <a:path w="2725420" h="2620010">
                  <a:moveTo>
                    <a:pt x="41909" y="1906270"/>
                  </a:moveTo>
                  <a:lnTo>
                    <a:pt x="1093470" y="1906270"/>
                  </a:lnTo>
                </a:path>
                <a:path w="2725420" h="2620010">
                  <a:moveTo>
                    <a:pt x="137159" y="2032000"/>
                  </a:moveTo>
                  <a:lnTo>
                    <a:pt x="1115059" y="2032000"/>
                  </a:lnTo>
                </a:path>
                <a:path w="2725420" h="2620010">
                  <a:moveTo>
                    <a:pt x="276859" y="2174240"/>
                  </a:moveTo>
                  <a:lnTo>
                    <a:pt x="935989" y="2176780"/>
                  </a:lnTo>
                </a:path>
                <a:path w="2725420" h="2620010">
                  <a:moveTo>
                    <a:pt x="267969" y="2418080"/>
                  </a:moveTo>
                  <a:lnTo>
                    <a:pt x="1318259" y="2418080"/>
                  </a:lnTo>
                </a:path>
                <a:path w="2725420" h="2620010">
                  <a:moveTo>
                    <a:pt x="170179" y="2528570"/>
                  </a:moveTo>
                  <a:lnTo>
                    <a:pt x="1219200" y="2528570"/>
                  </a:lnTo>
                </a:path>
                <a:path w="2725420" h="2620010">
                  <a:moveTo>
                    <a:pt x="1475739" y="1908810"/>
                  </a:moveTo>
                  <a:lnTo>
                    <a:pt x="1752600" y="1908810"/>
                  </a:lnTo>
                </a:path>
                <a:path w="2725420" h="2620010">
                  <a:moveTo>
                    <a:pt x="1524000" y="1950720"/>
                  </a:moveTo>
                  <a:lnTo>
                    <a:pt x="1720850" y="1950720"/>
                  </a:lnTo>
                </a:path>
                <a:path w="2725420" h="2620010">
                  <a:moveTo>
                    <a:pt x="2014220" y="1908810"/>
                  </a:moveTo>
                  <a:lnTo>
                    <a:pt x="2260599" y="1908810"/>
                  </a:lnTo>
                </a:path>
                <a:path w="2725420" h="2620010">
                  <a:moveTo>
                    <a:pt x="2057400" y="1950720"/>
                  </a:moveTo>
                  <a:lnTo>
                    <a:pt x="2230120" y="1950720"/>
                  </a:lnTo>
                </a:path>
                <a:path w="2725420" h="2620010">
                  <a:moveTo>
                    <a:pt x="2487930" y="1908810"/>
                  </a:moveTo>
                  <a:lnTo>
                    <a:pt x="2658110" y="1908810"/>
                  </a:lnTo>
                </a:path>
                <a:path w="2725420" h="2620010">
                  <a:moveTo>
                    <a:pt x="2518410" y="1950720"/>
                  </a:moveTo>
                  <a:lnTo>
                    <a:pt x="2637790" y="1950720"/>
                  </a:lnTo>
                </a:path>
                <a:path w="2725420" h="2620010">
                  <a:moveTo>
                    <a:pt x="111759" y="2620010"/>
                  </a:moveTo>
                  <a:lnTo>
                    <a:pt x="1160780" y="262001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99769" y="4216400"/>
              <a:ext cx="3782060" cy="504190"/>
            </a:xfrm>
            <a:custGeom>
              <a:avLst/>
              <a:gdLst/>
              <a:ahLst/>
              <a:cxnLst/>
              <a:rect l="l" t="t" r="r" b="b"/>
              <a:pathLst>
                <a:path w="3782060" h="504189">
                  <a:moveTo>
                    <a:pt x="0" y="0"/>
                  </a:moveTo>
                  <a:lnTo>
                    <a:pt x="3451859" y="0"/>
                  </a:lnTo>
                </a:path>
                <a:path w="3782060" h="504189">
                  <a:moveTo>
                    <a:pt x="3782059" y="504189"/>
                  </a:moveTo>
                  <a:lnTo>
                    <a:pt x="350520" y="50418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61719" y="2019300"/>
              <a:ext cx="102870" cy="1714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210309" y="2066290"/>
              <a:ext cx="93980" cy="1244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353819" y="202819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30" h="153669">
                  <a:moveTo>
                    <a:pt x="0" y="0"/>
                  </a:moveTo>
                  <a:lnTo>
                    <a:pt x="0" y="133350"/>
                  </a:lnTo>
                  <a:lnTo>
                    <a:pt x="11430" y="15367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409700" y="2066290"/>
              <a:ext cx="92709" cy="1244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553209" y="2075180"/>
              <a:ext cx="347980" cy="106680"/>
            </a:xfrm>
            <a:custGeom>
              <a:avLst/>
              <a:gdLst/>
              <a:ahLst/>
              <a:cxnLst/>
              <a:rect l="l" t="t" r="r" b="b"/>
              <a:pathLst>
                <a:path w="347980" h="106680">
                  <a:moveTo>
                    <a:pt x="0" y="106680"/>
                  </a:moveTo>
                  <a:lnTo>
                    <a:pt x="0" y="0"/>
                  </a:lnTo>
                  <a:lnTo>
                    <a:pt x="57150" y="0"/>
                  </a:lnTo>
                  <a:lnTo>
                    <a:pt x="74929" y="26670"/>
                  </a:lnTo>
                  <a:lnTo>
                    <a:pt x="74929" y="106680"/>
                  </a:lnTo>
                </a:path>
                <a:path w="347980" h="106680">
                  <a:moveTo>
                    <a:pt x="212090" y="106680"/>
                  </a:moveTo>
                  <a:lnTo>
                    <a:pt x="138429" y="106680"/>
                  </a:lnTo>
                  <a:lnTo>
                    <a:pt x="138429" y="0"/>
                  </a:lnTo>
                  <a:lnTo>
                    <a:pt x="207009" y="0"/>
                  </a:lnTo>
                </a:path>
                <a:path w="347980" h="106680">
                  <a:moveTo>
                    <a:pt x="270509" y="53340"/>
                  </a:moveTo>
                  <a:lnTo>
                    <a:pt x="347979" y="53340"/>
                  </a:lnTo>
                  <a:lnTo>
                    <a:pt x="347979" y="0"/>
                  </a:lnTo>
                  <a:lnTo>
                    <a:pt x="270509" y="0"/>
                  </a:lnTo>
                  <a:lnTo>
                    <a:pt x="270509" y="106680"/>
                  </a:lnTo>
                  <a:lnTo>
                    <a:pt x="347979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72639" y="2019300"/>
              <a:ext cx="104139" cy="1714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237739" y="207518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90" y="0"/>
                  </a:lnTo>
                  <a:lnTo>
                    <a:pt x="73660" y="21590"/>
                  </a:lnTo>
                  <a:lnTo>
                    <a:pt x="73660" y="106680"/>
                  </a:lnTo>
                </a:path>
                <a:path w="349250" h="106680">
                  <a:moveTo>
                    <a:pt x="132080" y="53340"/>
                  </a:moveTo>
                  <a:lnTo>
                    <a:pt x="208280" y="53340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80"/>
                  </a:lnTo>
                  <a:lnTo>
                    <a:pt x="208280" y="106680"/>
                  </a:lnTo>
                </a:path>
                <a:path w="349250" h="106680">
                  <a:moveTo>
                    <a:pt x="271780" y="53340"/>
                  </a:moveTo>
                  <a:lnTo>
                    <a:pt x="349250" y="53340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80"/>
                  </a:lnTo>
                  <a:lnTo>
                    <a:pt x="34925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397000" y="24676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13055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lnTo>
                    <a:pt x="3130550" y="243459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397000" y="2467610"/>
              <a:ext cx="3451860" cy="3328670"/>
            </a:xfrm>
            <a:custGeom>
              <a:avLst/>
              <a:gdLst/>
              <a:ahLst/>
              <a:cxnLst/>
              <a:rect l="l" t="t" r="r" b="b"/>
              <a:pathLst>
                <a:path w="3451860" h="3328670">
                  <a:moveTo>
                    <a:pt x="3451860" y="2938779"/>
                  </a:moveTo>
                  <a:lnTo>
                    <a:pt x="3130550" y="2434590"/>
                  </a:lnTo>
                  <a:lnTo>
                    <a:pt x="3130550" y="0"/>
                  </a:lnTo>
                  <a:lnTo>
                    <a:pt x="0" y="0"/>
                  </a:lnTo>
                  <a:lnTo>
                    <a:pt x="0" y="2434590"/>
                  </a:lnTo>
                  <a:lnTo>
                    <a:pt x="344169" y="2938779"/>
                  </a:lnTo>
                  <a:lnTo>
                    <a:pt x="2540" y="3328670"/>
                  </a:lnTo>
                  <a:lnTo>
                    <a:pt x="3110229" y="3328670"/>
                  </a:lnTo>
                  <a:lnTo>
                    <a:pt x="3451860" y="29387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23316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30" y="0"/>
                  </a:moveTo>
                  <a:lnTo>
                    <a:pt x="0" y="0"/>
                  </a:lnTo>
                  <a:lnTo>
                    <a:pt x="0" y="2434590"/>
                  </a:lnTo>
                  <a:lnTo>
                    <a:pt x="350520" y="2938779"/>
                  </a:lnTo>
                  <a:lnTo>
                    <a:pt x="8890" y="3328670"/>
                  </a:lnTo>
                  <a:lnTo>
                    <a:pt x="166370" y="3328670"/>
                  </a:lnTo>
                  <a:lnTo>
                    <a:pt x="508000" y="2938779"/>
                  </a:lnTo>
                  <a:lnTo>
                    <a:pt x="163830" y="2434590"/>
                  </a:lnTo>
                  <a:lnTo>
                    <a:pt x="1638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23316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63830" y="0"/>
                  </a:moveTo>
                  <a:lnTo>
                    <a:pt x="163830" y="2434590"/>
                  </a:lnTo>
                  <a:lnTo>
                    <a:pt x="508000" y="2938779"/>
                  </a:lnTo>
                  <a:lnTo>
                    <a:pt x="166370" y="3328670"/>
                  </a:lnTo>
                  <a:lnTo>
                    <a:pt x="8890" y="3328670"/>
                  </a:lnTo>
                  <a:lnTo>
                    <a:pt x="350520" y="2938779"/>
                  </a:lnTo>
                  <a:lnTo>
                    <a:pt x="0" y="2434590"/>
                  </a:lnTo>
                  <a:lnTo>
                    <a:pt x="0" y="0"/>
                  </a:lnTo>
                  <a:lnTo>
                    <a:pt x="16383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0722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20320" y="0"/>
                  </a:lnTo>
                  <a:lnTo>
                    <a:pt x="20320" y="2434590"/>
                  </a:lnTo>
                  <a:lnTo>
                    <a:pt x="341630" y="2938779"/>
                  </a:lnTo>
                  <a:lnTo>
                    <a:pt x="0" y="3328670"/>
                  </a:lnTo>
                  <a:lnTo>
                    <a:pt x="158750" y="3328670"/>
                  </a:lnTo>
                  <a:lnTo>
                    <a:pt x="508000" y="2938779"/>
                  </a:lnTo>
                  <a:lnTo>
                    <a:pt x="177800" y="2430779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07229" y="2467610"/>
              <a:ext cx="508000" cy="3328670"/>
            </a:xfrm>
            <a:custGeom>
              <a:avLst/>
              <a:gdLst/>
              <a:ahLst/>
              <a:cxnLst/>
              <a:rect l="l" t="t" r="r" b="b"/>
              <a:pathLst>
                <a:path w="508000" h="3328670">
                  <a:moveTo>
                    <a:pt x="177800" y="0"/>
                  </a:moveTo>
                  <a:lnTo>
                    <a:pt x="177800" y="2430779"/>
                  </a:lnTo>
                  <a:lnTo>
                    <a:pt x="508000" y="2938779"/>
                  </a:lnTo>
                  <a:lnTo>
                    <a:pt x="158750" y="3328670"/>
                  </a:lnTo>
                  <a:lnTo>
                    <a:pt x="0" y="3328670"/>
                  </a:lnTo>
                  <a:lnTo>
                    <a:pt x="341630" y="2938779"/>
                  </a:lnTo>
                  <a:lnTo>
                    <a:pt x="20320" y="2434590"/>
                  </a:lnTo>
                  <a:lnTo>
                    <a:pt x="20320" y="0"/>
                  </a:lnTo>
                  <a:lnTo>
                    <a:pt x="17780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286509" y="25869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19050" y="0"/>
                  </a:moveTo>
                  <a:lnTo>
                    <a:pt x="10159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286509" y="258699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69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39"/>
                  </a:lnTo>
                  <a:lnTo>
                    <a:pt x="19050" y="0"/>
                  </a:lnTo>
                  <a:lnTo>
                    <a:pt x="10159" y="2539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8100"/>
                  </a:lnTo>
                  <a:lnTo>
                    <a:pt x="19050" y="39370"/>
                  </a:lnTo>
                  <a:lnTo>
                    <a:pt x="30480" y="3810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286509" y="29171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59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286509" y="291719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59" y="1270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6830"/>
                  </a:lnTo>
                  <a:lnTo>
                    <a:pt x="19050" y="38100"/>
                  </a:lnTo>
                  <a:lnTo>
                    <a:pt x="30480" y="3683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286509" y="32588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19050" y="0"/>
                  </a:moveTo>
                  <a:lnTo>
                    <a:pt x="10159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59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286509" y="325882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40640" y="20319"/>
                  </a:moveTo>
                  <a:lnTo>
                    <a:pt x="38100" y="13969"/>
                  </a:lnTo>
                  <a:lnTo>
                    <a:pt x="30480" y="3809"/>
                  </a:lnTo>
                  <a:lnTo>
                    <a:pt x="19050" y="0"/>
                  </a:lnTo>
                  <a:lnTo>
                    <a:pt x="10159" y="3809"/>
                  </a:lnTo>
                  <a:lnTo>
                    <a:pt x="2540" y="13969"/>
                  </a:lnTo>
                  <a:lnTo>
                    <a:pt x="0" y="20319"/>
                  </a:lnTo>
                  <a:lnTo>
                    <a:pt x="2540" y="33019"/>
                  </a:lnTo>
                  <a:lnTo>
                    <a:pt x="10159" y="38100"/>
                  </a:lnTo>
                  <a:lnTo>
                    <a:pt x="19050" y="40639"/>
                  </a:lnTo>
                  <a:lnTo>
                    <a:pt x="30480" y="38100"/>
                  </a:lnTo>
                  <a:lnTo>
                    <a:pt x="38100" y="33019"/>
                  </a:lnTo>
                  <a:lnTo>
                    <a:pt x="4064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283969" y="36207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20320" y="0"/>
                  </a:moveTo>
                  <a:lnTo>
                    <a:pt x="10160" y="1269"/>
                  </a:lnTo>
                  <a:lnTo>
                    <a:pt x="2540" y="10159"/>
                  </a:lnTo>
                  <a:lnTo>
                    <a:pt x="0" y="19049"/>
                  </a:lnTo>
                  <a:lnTo>
                    <a:pt x="2540" y="29209"/>
                  </a:lnTo>
                  <a:lnTo>
                    <a:pt x="10160" y="35559"/>
                  </a:lnTo>
                  <a:lnTo>
                    <a:pt x="20320" y="39369"/>
                  </a:lnTo>
                  <a:lnTo>
                    <a:pt x="30480" y="35559"/>
                  </a:lnTo>
                  <a:lnTo>
                    <a:pt x="38100" y="29209"/>
                  </a:lnTo>
                  <a:lnTo>
                    <a:pt x="40640" y="19049"/>
                  </a:lnTo>
                  <a:lnTo>
                    <a:pt x="38100" y="10159"/>
                  </a:lnTo>
                  <a:lnTo>
                    <a:pt x="30480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283969" y="362077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49"/>
                  </a:moveTo>
                  <a:lnTo>
                    <a:pt x="38100" y="10159"/>
                  </a:lnTo>
                  <a:lnTo>
                    <a:pt x="30480" y="1269"/>
                  </a:lnTo>
                  <a:lnTo>
                    <a:pt x="20320" y="0"/>
                  </a:lnTo>
                  <a:lnTo>
                    <a:pt x="10160" y="1269"/>
                  </a:lnTo>
                  <a:lnTo>
                    <a:pt x="2540" y="10159"/>
                  </a:lnTo>
                  <a:lnTo>
                    <a:pt x="0" y="19049"/>
                  </a:lnTo>
                  <a:lnTo>
                    <a:pt x="2540" y="29209"/>
                  </a:lnTo>
                  <a:lnTo>
                    <a:pt x="10160" y="35559"/>
                  </a:lnTo>
                  <a:lnTo>
                    <a:pt x="20320" y="39369"/>
                  </a:lnTo>
                  <a:lnTo>
                    <a:pt x="30480" y="35559"/>
                  </a:lnTo>
                  <a:lnTo>
                    <a:pt x="38100" y="29209"/>
                  </a:lnTo>
                  <a:lnTo>
                    <a:pt x="40640" y="190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286509" y="39801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19050" y="0"/>
                  </a:moveTo>
                  <a:lnTo>
                    <a:pt x="10159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286509" y="3980180"/>
              <a:ext cx="40640" cy="39370"/>
            </a:xfrm>
            <a:custGeom>
              <a:avLst/>
              <a:gdLst/>
              <a:ahLst/>
              <a:cxnLst/>
              <a:rect l="l" t="t" r="r" b="b"/>
              <a:pathLst>
                <a:path w="40640" h="39370">
                  <a:moveTo>
                    <a:pt x="40640" y="19050"/>
                  </a:moveTo>
                  <a:lnTo>
                    <a:pt x="38100" y="10160"/>
                  </a:lnTo>
                  <a:lnTo>
                    <a:pt x="30480" y="2540"/>
                  </a:lnTo>
                  <a:lnTo>
                    <a:pt x="19050" y="0"/>
                  </a:lnTo>
                  <a:lnTo>
                    <a:pt x="10159" y="2540"/>
                  </a:lnTo>
                  <a:lnTo>
                    <a:pt x="2540" y="1016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4290"/>
                  </a:lnTo>
                  <a:lnTo>
                    <a:pt x="19050" y="39370"/>
                  </a:lnTo>
                  <a:lnTo>
                    <a:pt x="30480" y="3429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286509" y="43459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19050" y="0"/>
                  </a:moveTo>
                  <a:lnTo>
                    <a:pt x="10159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286509" y="4345939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90"/>
                  </a:lnTo>
                  <a:lnTo>
                    <a:pt x="30480" y="1270"/>
                  </a:lnTo>
                  <a:lnTo>
                    <a:pt x="19050" y="0"/>
                  </a:lnTo>
                  <a:lnTo>
                    <a:pt x="10159" y="1270"/>
                  </a:lnTo>
                  <a:lnTo>
                    <a:pt x="2540" y="8890"/>
                  </a:lnTo>
                  <a:lnTo>
                    <a:pt x="0" y="19050"/>
                  </a:lnTo>
                  <a:lnTo>
                    <a:pt x="2540" y="29210"/>
                  </a:lnTo>
                  <a:lnTo>
                    <a:pt x="10159" y="35560"/>
                  </a:lnTo>
                  <a:lnTo>
                    <a:pt x="19050" y="38100"/>
                  </a:lnTo>
                  <a:lnTo>
                    <a:pt x="30480" y="35560"/>
                  </a:lnTo>
                  <a:lnTo>
                    <a:pt x="38100" y="29210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283969" y="47117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20320" y="0"/>
                  </a:move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60" y="35560"/>
                  </a:lnTo>
                  <a:lnTo>
                    <a:pt x="20320" y="38100"/>
                  </a:lnTo>
                  <a:lnTo>
                    <a:pt x="30480" y="35560"/>
                  </a:lnTo>
                  <a:lnTo>
                    <a:pt x="38100" y="27939"/>
                  </a:lnTo>
                  <a:lnTo>
                    <a:pt x="40640" y="19050"/>
                  </a:lnTo>
                  <a:lnTo>
                    <a:pt x="38100" y="8889"/>
                  </a:lnTo>
                  <a:lnTo>
                    <a:pt x="30480" y="1269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283969" y="4711700"/>
              <a:ext cx="40640" cy="38100"/>
            </a:xfrm>
            <a:custGeom>
              <a:avLst/>
              <a:gdLst/>
              <a:ahLst/>
              <a:cxnLst/>
              <a:rect l="l" t="t" r="r" b="b"/>
              <a:pathLst>
                <a:path w="40640" h="38100">
                  <a:moveTo>
                    <a:pt x="40640" y="19050"/>
                  </a:moveTo>
                  <a:lnTo>
                    <a:pt x="38100" y="8889"/>
                  </a:lnTo>
                  <a:lnTo>
                    <a:pt x="30480" y="1269"/>
                  </a:lnTo>
                  <a:lnTo>
                    <a:pt x="20320" y="0"/>
                  </a:lnTo>
                  <a:lnTo>
                    <a:pt x="10160" y="1269"/>
                  </a:lnTo>
                  <a:lnTo>
                    <a:pt x="2540" y="8889"/>
                  </a:lnTo>
                  <a:lnTo>
                    <a:pt x="0" y="19050"/>
                  </a:lnTo>
                  <a:lnTo>
                    <a:pt x="2540" y="27939"/>
                  </a:lnTo>
                  <a:lnTo>
                    <a:pt x="10160" y="35560"/>
                  </a:lnTo>
                  <a:lnTo>
                    <a:pt x="20320" y="38100"/>
                  </a:lnTo>
                  <a:lnTo>
                    <a:pt x="30480" y="35560"/>
                  </a:lnTo>
                  <a:lnTo>
                    <a:pt x="38100" y="27939"/>
                  </a:lnTo>
                  <a:lnTo>
                    <a:pt x="4064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87240" y="25869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9050" y="0"/>
                  </a:move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87240" y="258699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39"/>
                  </a:lnTo>
                  <a:lnTo>
                    <a:pt x="19050" y="0"/>
                  </a:lnTo>
                  <a:lnTo>
                    <a:pt x="8889" y="2539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8100"/>
                  </a:lnTo>
                  <a:lnTo>
                    <a:pt x="19050" y="39370"/>
                  </a:lnTo>
                  <a:lnTo>
                    <a:pt x="29210" y="3810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87240" y="29171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87240" y="291719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89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6830"/>
                  </a:lnTo>
                  <a:lnTo>
                    <a:pt x="19050" y="38100"/>
                  </a:lnTo>
                  <a:lnTo>
                    <a:pt x="29210" y="3683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87240" y="32588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19050" y="0"/>
                  </a:move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87240" y="3258820"/>
              <a:ext cx="39370" cy="40640"/>
            </a:xfrm>
            <a:custGeom>
              <a:avLst/>
              <a:gdLst/>
              <a:ahLst/>
              <a:cxnLst/>
              <a:rect l="l" t="t" r="r" b="b"/>
              <a:pathLst>
                <a:path w="39370" h="40639">
                  <a:moveTo>
                    <a:pt x="39370" y="20319"/>
                  </a:moveTo>
                  <a:lnTo>
                    <a:pt x="36830" y="13969"/>
                  </a:lnTo>
                  <a:lnTo>
                    <a:pt x="29210" y="3809"/>
                  </a:lnTo>
                  <a:lnTo>
                    <a:pt x="19050" y="0"/>
                  </a:lnTo>
                  <a:lnTo>
                    <a:pt x="8889" y="3809"/>
                  </a:lnTo>
                  <a:lnTo>
                    <a:pt x="2539" y="13969"/>
                  </a:lnTo>
                  <a:lnTo>
                    <a:pt x="0" y="20319"/>
                  </a:lnTo>
                  <a:lnTo>
                    <a:pt x="2539" y="33019"/>
                  </a:lnTo>
                  <a:lnTo>
                    <a:pt x="8889" y="38100"/>
                  </a:lnTo>
                  <a:lnTo>
                    <a:pt x="19050" y="40639"/>
                  </a:lnTo>
                  <a:lnTo>
                    <a:pt x="29210" y="38100"/>
                  </a:lnTo>
                  <a:lnTo>
                    <a:pt x="36830" y="33019"/>
                  </a:lnTo>
                  <a:lnTo>
                    <a:pt x="39370" y="203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84699" y="36207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10160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49"/>
                  </a:ln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84699" y="362077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49"/>
                  </a:moveTo>
                  <a:lnTo>
                    <a:pt x="36829" y="1015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10159"/>
                  </a:lnTo>
                  <a:lnTo>
                    <a:pt x="0" y="19049"/>
                  </a:lnTo>
                  <a:lnTo>
                    <a:pt x="2539" y="29209"/>
                  </a:lnTo>
                  <a:lnTo>
                    <a:pt x="10160" y="35559"/>
                  </a:lnTo>
                  <a:lnTo>
                    <a:pt x="19050" y="39369"/>
                  </a:lnTo>
                  <a:lnTo>
                    <a:pt x="29210" y="35559"/>
                  </a:lnTo>
                  <a:lnTo>
                    <a:pt x="36829" y="29209"/>
                  </a:lnTo>
                  <a:lnTo>
                    <a:pt x="39370" y="190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87240" y="39801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19050" y="0"/>
                  </a:move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87240" y="3980180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70">
                  <a:moveTo>
                    <a:pt x="39370" y="19050"/>
                  </a:moveTo>
                  <a:lnTo>
                    <a:pt x="36830" y="10160"/>
                  </a:lnTo>
                  <a:lnTo>
                    <a:pt x="29210" y="2540"/>
                  </a:lnTo>
                  <a:lnTo>
                    <a:pt x="19050" y="0"/>
                  </a:lnTo>
                  <a:lnTo>
                    <a:pt x="8889" y="2540"/>
                  </a:lnTo>
                  <a:lnTo>
                    <a:pt x="2539" y="1016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4290"/>
                  </a:lnTo>
                  <a:lnTo>
                    <a:pt x="19050" y="39370"/>
                  </a:lnTo>
                  <a:lnTo>
                    <a:pt x="29210" y="3429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87240" y="43459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87240" y="434593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30" y="8890"/>
                  </a:lnTo>
                  <a:lnTo>
                    <a:pt x="29210" y="1270"/>
                  </a:lnTo>
                  <a:lnTo>
                    <a:pt x="19050" y="0"/>
                  </a:lnTo>
                  <a:lnTo>
                    <a:pt x="8889" y="1270"/>
                  </a:lnTo>
                  <a:lnTo>
                    <a:pt x="2539" y="8890"/>
                  </a:lnTo>
                  <a:lnTo>
                    <a:pt x="0" y="19050"/>
                  </a:lnTo>
                  <a:lnTo>
                    <a:pt x="2539" y="29210"/>
                  </a:lnTo>
                  <a:lnTo>
                    <a:pt x="8889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30" y="29210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84699" y="47117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19050" y="0"/>
                  </a:move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84699" y="4711700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70" h="38100">
                  <a:moveTo>
                    <a:pt x="39370" y="19050"/>
                  </a:moveTo>
                  <a:lnTo>
                    <a:pt x="36829" y="8889"/>
                  </a:lnTo>
                  <a:lnTo>
                    <a:pt x="29210" y="1269"/>
                  </a:lnTo>
                  <a:lnTo>
                    <a:pt x="19050" y="0"/>
                  </a:lnTo>
                  <a:lnTo>
                    <a:pt x="10160" y="1269"/>
                  </a:lnTo>
                  <a:lnTo>
                    <a:pt x="2539" y="8889"/>
                  </a:lnTo>
                  <a:lnTo>
                    <a:pt x="0" y="19050"/>
                  </a:lnTo>
                  <a:lnTo>
                    <a:pt x="2539" y="27939"/>
                  </a:lnTo>
                  <a:lnTo>
                    <a:pt x="10160" y="35560"/>
                  </a:lnTo>
                  <a:lnTo>
                    <a:pt x="19050" y="38100"/>
                  </a:lnTo>
                  <a:lnTo>
                    <a:pt x="29210" y="35560"/>
                  </a:lnTo>
                  <a:lnTo>
                    <a:pt x="36829" y="27939"/>
                  </a:lnTo>
                  <a:lnTo>
                    <a:pt x="39370" y="190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605280" y="3065780"/>
              <a:ext cx="2725420" cy="2620010"/>
            </a:xfrm>
            <a:custGeom>
              <a:avLst/>
              <a:gdLst/>
              <a:ahLst/>
              <a:cxnLst/>
              <a:rect l="l" t="t" r="r" b="b"/>
              <a:pathLst>
                <a:path w="2725420" h="2620010">
                  <a:moveTo>
                    <a:pt x="0" y="1270"/>
                  </a:moveTo>
                  <a:lnTo>
                    <a:pt x="1198880" y="0"/>
                  </a:lnTo>
                </a:path>
                <a:path w="2725420" h="2620010">
                  <a:moveTo>
                    <a:pt x="0" y="176530"/>
                  </a:moveTo>
                  <a:lnTo>
                    <a:pt x="1112520" y="176530"/>
                  </a:lnTo>
                </a:path>
                <a:path w="2725420" h="2620010">
                  <a:moveTo>
                    <a:pt x="0" y="354330"/>
                  </a:moveTo>
                  <a:lnTo>
                    <a:pt x="1028700" y="354330"/>
                  </a:lnTo>
                </a:path>
                <a:path w="2725420" h="2620010">
                  <a:moveTo>
                    <a:pt x="0" y="529590"/>
                  </a:moveTo>
                  <a:lnTo>
                    <a:pt x="1088389" y="529590"/>
                  </a:lnTo>
                </a:path>
                <a:path w="2725420" h="2620010">
                  <a:moveTo>
                    <a:pt x="0" y="708660"/>
                  </a:moveTo>
                  <a:lnTo>
                    <a:pt x="1052830" y="708660"/>
                  </a:lnTo>
                </a:path>
                <a:path w="2725420" h="2620010">
                  <a:moveTo>
                    <a:pt x="0" y="887730"/>
                  </a:moveTo>
                  <a:lnTo>
                    <a:pt x="1198880" y="887730"/>
                  </a:lnTo>
                </a:path>
                <a:path w="2725420" h="2620010">
                  <a:moveTo>
                    <a:pt x="0" y="1066800"/>
                  </a:moveTo>
                  <a:lnTo>
                    <a:pt x="1018539" y="1068070"/>
                  </a:lnTo>
                </a:path>
                <a:path w="2725420" h="2620010">
                  <a:moveTo>
                    <a:pt x="0" y="1244600"/>
                  </a:moveTo>
                  <a:lnTo>
                    <a:pt x="1052830" y="1244600"/>
                  </a:lnTo>
                </a:path>
                <a:path w="2725420" h="2620010">
                  <a:moveTo>
                    <a:pt x="0" y="1421130"/>
                  </a:moveTo>
                  <a:lnTo>
                    <a:pt x="840739" y="1421130"/>
                  </a:lnTo>
                </a:path>
                <a:path w="2725420" h="2620010">
                  <a:moveTo>
                    <a:pt x="0" y="1598930"/>
                  </a:moveTo>
                  <a:lnTo>
                    <a:pt x="1198880" y="1598930"/>
                  </a:lnTo>
                </a:path>
                <a:path w="2725420" h="2620010">
                  <a:moveTo>
                    <a:pt x="1427480" y="1270"/>
                  </a:moveTo>
                  <a:lnTo>
                    <a:pt x="1731009" y="1270"/>
                  </a:lnTo>
                </a:path>
                <a:path w="2725420" h="2620010">
                  <a:moveTo>
                    <a:pt x="1427480" y="179070"/>
                  </a:moveTo>
                  <a:lnTo>
                    <a:pt x="1673859" y="179070"/>
                  </a:lnTo>
                </a:path>
                <a:path w="2725420" h="2620010">
                  <a:moveTo>
                    <a:pt x="1427480" y="711200"/>
                  </a:moveTo>
                  <a:lnTo>
                    <a:pt x="1701799" y="711200"/>
                  </a:lnTo>
                </a:path>
                <a:path w="2725420" h="2620010">
                  <a:moveTo>
                    <a:pt x="1427480" y="887730"/>
                  </a:moveTo>
                  <a:lnTo>
                    <a:pt x="1695449" y="887730"/>
                  </a:lnTo>
                </a:path>
                <a:path w="2725420" h="2620010">
                  <a:moveTo>
                    <a:pt x="1427480" y="1066800"/>
                  </a:moveTo>
                  <a:lnTo>
                    <a:pt x="1708149" y="1069340"/>
                  </a:lnTo>
                </a:path>
                <a:path w="2725420" h="2620010">
                  <a:moveTo>
                    <a:pt x="1427480" y="1244600"/>
                  </a:moveTo>
                  <a:lnTo>
                    <a:pt x="1687830" y="1244600"/>
                  </a:lnTo>
                </a:path>
                <a:path w="2725420" h="2620010">
                  <a:moveTo>
                    <a:pt x="1427480" y="1421130"/>
                  </a:moveTo>
                  <a:lnTo>
                    <a:pt x="1715770" y="1421130"/>
                  </a:lnTo>
                </a:path>
                <a:path w="2725420" h="2620010">
                  <a:moveTo>
                    <a:pt x="1427480" y="1598930"/>
                  </a:moveTo>
                  <a:lnTo>
                    <a:pt x="1732280" y="1598930"/>
                  </a:lnTo>
                </a:path>
                <a:path w="2725420" h="2620010">
                  <a:moveTo>
                    <a:pt x="1931670" y="1270"/>
                  </a:moveTo>
                  <a:lnTo>
                    <a:pt x="2150110" y="1270"/>
                  </a:lnTo>
                </a:path>
                <a:path w="2725420" h="2620010">
                  <a:moveTo>
                    <a:pt x="1931670" y="175260"/>
                  </a:moveTo>
                  <a:lnTo>
                    <a:pt x="2143760" y="175260"/>
                  </a:lnTo>
                </a:path>
                <a:path w="2725420" h="2620010">
                  <a:moveTo>
                    <a:pt x="1931670" y="706120"/>
                  </a:moveTo>
                  <a:lnTo>
                    <a:pt x="2132330" y="706120"/>
                  </a:lnTo>
                </a:path>
                <a:path w="2725420" h="2620010">
                  <a:moveTo>
                    <a:pt x="1931670" y="882650"/>
                  </a:moveTo>
                  <a:lnTo>
                    <a:pt x="2178049" y="882650"/>
                  </a:lnTo>
                </a:path>
                <a:path w="2725420" h="2620010">
                  <a:moveTo>
                    <a:pt x="1931670" y="1064260"/>
                  </a:moveTo>
                  <a:lnTo>
                    <a:pt x="2136140" y="1065530"/>
                  </a:lnTo>
                </a:path>
                <a:path w="2725420" h="2620010">
                  <a:moveTo>
                    <a:pt x="1931670" y="1242060"/>
                  </a:moveTo>
                  <a:lnTo>
                    <a:pt x="2124710" y="1242060"/>
                  </a:lnTo>
                </a:path>
                <a:path w="2725420" h="2620010">
                  <a:moveTo>
                    <a:pt x="1931670" y="1421130"/>
                  </a:moveTo>
                  <a:lnTo>
                    <a:pt x="2193290" y="1421130"/>
                  </a:lnTo>
                </a:path>
                <a:path w="2725420" h="2620010">
                  <a:moveTo>
                    <a:pt x="1931670" y="1598930"/>
                  </a:moveTo>
                  <a:lnTo>
                    <a:pt x="2156460" y="1598930"/>
                  </a:lnTo>
                </a:path>
                <a:path w="2725420" h="2620010">
                  <a:moveTo>
                    <a:pt x="2420620" y="1270"/>
                  </a:moveTo>
                  <a:lnTo>
                    <a:pt x="2719070" y="1270"/>
                  </a:lnTo>
                </a:path>
                <a:path w="2725420" h="2620010">
                  <a:moveTo>
                    <a:pt x="2420620" y="176530"/>
                  </a:moveTo>
                  <a:lnTo>
                    <a:pt x="2668270" y="176530"/>
                  </a:lnTo>
                </a:path>
                <a:path w="2725420" h="2620010">
                  <a:moveTo>
                    <a:pt x="2420620" y="708660"/>
                  </a:moveTo>
                  <a:lnTo>
                    <a:pt x="2693670" y="708660"/>
                  </a:lnTo>
                </a:path>
                <a:path w="2725420" h="2620010">
                  <a:moveTo>
                    <a:pt x="2420620" y="887730"/>
                  </a:moveTo>
                  <a:lnTo>
                    <a:pt x="2686049" y="887730"/>
                  </a:lnTo>
                </a:path>
                <a:path w="2725420" h="2620010">
                  <a:moveTo>
                    <a:pt x="2420620" y="1068070"/>
                  </a:moveTo>
                  <a:lnTo>
                    <a:pt x="2700020" y="1068070"/>
                  </a:lnTo>
                </a:path>
                <a:path w="2725420" h="2620010">
                  <a:moveTo>
                    <a:pt x="2420620" y="1242060"/>
                  </a:moveTo>
                  <a:lnTo>
                    <a:pt x="2678430" y="1242060"/>
                  </a:lnTo>
                </a:path>
                <a:path w="2725420" h="2620010">
                  <a:moveTo>
                    <a:pt x="2420620" y="1421130"/>
                  </a:moveTo>
                  <a:lnTo>
                    <a:pt x="2705099" y="1421130"/>
                  </a:lnTo>
                </a:path>
                <a:path w="2725420" h="2620010">
                  <a:moveTo>
                    <a:pt x="2420620" y="1598930"/>
                  </a:moveTo>
                  <a:lnTo>
                    <a:pt x="2725420" y="1598930"/>
                  </a:lnTo>
                </a:path>
                <a:path w="2725420" h="2620010">
                  <a:moveTo>
                    <a:pt x="41909" y="1906270"/>
                  </a:moveTo>
                  <a:lnTo>
                    <a:pt x="1093470" y="1906270"/>
                  </a:lnTo>
                </a:path>
                <a:path w="2725420" h="2620010">
                  <a:moveTo>
                    <a:pt x="137159" y="2032000"/>
                  </a:moveTo>
                  <a:lnTo>
                    <a:pt x="1115059" y="2032000"/>
                  </a:lnTo>
                </a:path>
                <a:path w="2725420" h="2620010">
                  <a:moveTo>
                    <a:pt x="276859" y="2174240"/>
                  </a:moveTo>
                  <a:lnTo>
                    <a:pt x="935989" y="2176780"/>
                  </a:lnTo>
                </a:path>
                <a:path w="2725420" h="2620010">
                  <a:moveTo>
                    <a:pt x="267969" y="2418080"/>
                  </a:moveTo>
                  <a:lnTo>
                    <a:pt x="1319530" y="2418080"/>
                  </a:lnTo>
                </a:path>
                <a:path w="2725420" h="2620010">
                  <a:moveTo>
                    <a:pt x="170180" y="2528570"/>
                  </a:moveTo>
                  <a:lnTo>
                    <a:pt x="1219200" y="2528570"/>
                  </a:lnTo>
                </a:path>
                <a:path w="2725420" h="2620010">
                  <a:moveTo>
                    <a:pt x="1475739" y="1908810"/>
                  </a:moveTo>
                  <a:lnTo>
                    <a:pt x="1752599" y="1908810"/>
                  </a:lnTo>
                </a:path>
                <a:path w="2725420" h="2620010">
                  <a:moveTo>
                    <a:pt x="1524000" y="1950720"/>
                  </a:moveTo>
                  <a:lnTo>
                    <a:pt x="1720849" y="1950720"/>
                  </a:lnTo>
                </a:path>
                <a:path w="2725420" h="2620010">
                  <a:moveTo>
                    <a:pt x="2014220" y="1908810"/>
                  </a:moveTo>
                  <a:lnTo>
                    <a:pt x="2260599" y="1908810"/>
                  </a:lnTo>
                </a:path>
                <a:path w="2725420" h="2620010">
                  <a:moveTo>
                    <a:pt x="2057399" y="1950720"/>
                  </a:moveTo>
                  <a:lnTo>
                    <a:pt x="2230120" y="1950720"/>
                  </a:lnTo>
                </a:path>
                <a:path w="2725420" h="2620010">
                  <a:moveTo>
                    <a:pt x="2487930" y="1908810"/>
                  </a:moveTo>
                  <a:lnTo>
                    <a:pt x="2658110" y="1908810"/>
                  </a:lnTo>
                </a:path>
                <a:path w="2725420" h="2620010">
                  <a:moveTo>
                    <a:pt x="2518410" y="1950720"/>
                  </a:moveTo>
                  <a:lnTo>
                    <a:pt x="2637790" y="1950720"/>
                  </a:lnTo>
                </a:path>
                <a:path w="2725420" h="2620010">
                  <a:moveTo>
                    <a:pt x="111759" y="2620010"/>
                  </a:moveTo>
                  <a:lnTo>
                    <a:pt x="1160780" y="2620010"/>
                  </a:lnTo>
                </a:path>
              </a:pathLst>
            </a:custGeom>
            <a:ln w="3175">
              <a:solidFill>
                <a:srgbClr val="0022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233169" y="4902200"/>
              <a:ext cx="3782060" cy="504190"/>
            </a:xfrm>
            <a:custGeom>
              <a:avLst/>
              <a:gdLst/>
              <a:ahLst/>
              <a:cxnLst/>
              <a:rect l="l" t="t" r="r" b="b"/>
              <a:pathLst>
                <a:path w="3782060" h="504189">
                  <a:moveTo>
                    <a:pt x="0" y="0"/>
                  </a:moveTo>
                  <a:lnTo>
                    <a:pt x="3451859" y="0"/>
                  </a:lnTo>
                </a:path>
                <a:path w="3782060" h="504189">
                  <a:moveTo>
                    <a:pt x="3782059" y="504190"/>
                  </a:moveTo>
                  <a:lnTo>
                    <a:pt x="350520" y="50419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595119" y="2705100"/>
              <a:ext cx="102869" cy="1714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743709" y="2752090"/>
              <a:ext cx="93979" cy="1244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887219" y="2713990"/>
              <a:ext cx="11430" cy="153670"/>
            </a:xfrm>
            <a:custGeom>
              <a:avLst/>
              <a:gdLst/>
              <a:ahLst/>
              <a:cxnLst/>
              <a:rect l="l" t="t" r="r" b="b"/>
              <a:pathLst>
                <a:path w="11430" h="153669">
                  <a:moveTo>
                    <a:pt x="0" y="0"/>
                  </a:moveTo>
                  <a:lnTo>
                    <a:pt x="0" y="133350"/>
                  </a:lnTo>
                  <a:lnTo>
                    <a:pt x="11430" y="15367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943100" y="2752090"/>
              <a:ext cx="92709" cy="1244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086609" y="2760980"/>
              <a:ext cx="347980" cy="106680"/>
            </a:xfrm>
            <a:custGeom>
              <a:avLst/>
              <a:gdLst/>
              <a:ahLst/>
              <a:cxnLst/>
              <a:rect l="l" t="t" r="r" b="b"/>
              <a:pathLst>
                <a:path w="347980" h="106680">
                  <a:moveTo>
                    <a:pt x="0" y="106680"/>
                  </a:moveTo>
                  <a:lnTo>
                    <a:pt x="0" y="0"/>
                  </a:lnTo>
                  <a:lnTo>
                    <a:pt x="57150" y="0"/>
                  </a:lnTo>
                  <a:lnTo>
                    <a:pt x="74929" y="26670"/>
                  </a:lnTo>
                  <a:lnTo>
                    <a:pt x="74929" y="106680"/>
                  </a:lnTo>
                </a:path>
                <a:path w="347980" h="106680">
                  <a:moveTo>
                    <a:pt x="212089" y="106680"/>
                  </a:moveTo>
                  <a:lnTo>
                    <a:pt x="138429" y="106680"/>
                  </a:lnTo>
                  <a:lnTo>
                    <a:pt x="138429" y="0"/>
                  </a:lnTo>
                  <a:lnTo>
                    <a:pt x="207009" y="0"/>
                  </a:lnTo>
                </a:path>
                <a:path w="347980" h="106680">
                  <a:moveTo>
                    <a:pt x="270509" y="53340"/>
                  </a:moveTo>
                  <a:lnTo>
                    <a:pt x="347979" y="53340"/>
                  </a:lnTo>
                  <a:lnTo>
                    <a:pt x="347979" y="0"/>
                  </a:lnTo>
                  <a:lnTo>
                    <a:pt x="270509" y="0"/>
                  </a:lnTo>
                  <a:lnTo>
                    <a:pt x="270509" y="106680"/>
                  </a:lnTo>
                  <a:lnTo>
                    <a:pt x="347979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606040" y="2705100"/>
              <a:ext cx="104139" cy="1714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771140" y="2760980"/>
              <a:ext cx="349250" cy="106680"/>
            </a:xfrm>
            <a:custGeom>
              <a:avLst/>
              <a:gdLst/>
              <a:ahLst/>
              <a:cxnLst/>
              <a:rect l="l" t="t" r="r" b="b"/>
              <a:pathLst>
                <a:path w="349250" h="106680">
                  <a:moveTo>
                    <a:pt x="0" y="0"/>
                  </a:moveTo>
                  <a:lnTo>
                    <a:pt x="59690" y="0"/>
                  </a:lnTo>
                  <a:lnTo>
                    <a:pt x="73660" y="21590"/>
                  </a:lnTo>
                  <a:lnTo>
                    <a:pt x="73660" y="106680"/>
                  </a:lnTo>
                </a:path>
                <a:path w="349250" h="106680">
                  <a:moveTo>
                    <a:pt x="132080" y="53340"/>
                  </a:moveTo>
                  <a:lnTo>
                    <a:pt x="208280" y="53340"/>
                  </a:lnTo>
                  <a:lnTo>
                    <a:pt x="208280" y="0"/>
                  </a:lnTo>
                  <a:lnTo>
                    <a:pt x="132080" y="0"/>
                  </a:lnTo>
                  <a:lnTo>
                    <a:pt x="132080" y="106680"/>
                  </a:lnTo>
                  <a:lnTo>
                    <a:pt x="208280" y="106680"/>
                  </a:lnTo>
                </a:path>
                <a:path w="349250" h="106680">
                  <a:moveTo>
                    <a:pt x="271780" y="53340"/>
                  </a:moveTo>
                  <a:lnTo>
                    <a:pt x="349250" y="53340"/>
                  </a:lnTo>
                  <a:lnTo>
                    <a:pt x="349250" y="0"/>
                  </a:lnTo>
                  <a:lnTo>
                    <a:pt x="271780" y="0"/>
                  </a:lnTo>
                  <a:lnTo>
                    <a:pt x="271780" y="106680"/>
                  </a:lnTo>
                  <a:lnTo>
                    <a:pt x="349250" y="106680"/>
                  </a:lnTo>
                </a:path>
              </a:pathLst>
            </a:custGeom>
            <a:ln w="17780">
              <a:solidFill>
                <a:srgbClr val="950B0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897890" y="1936749"/>
              <a:ext cx="2905760" cy="1079500"/>
            </a:xfrm>
            <a:custGeom>
              <a:avLst/>
              <a:gdLst/>
              <a:ahLst/>
              <a:cxnLst/>
              <a:rect l="l" t="t" r="r" b="b"/>
              <a:pathLst>
                <a:path w="2905760" h="1079500">
                  <a:moveTo>
                    <a:pt x="1921510" y="0"/>
                  </a:moveTo>
                  <a:lnTo>
                    <a:pt x="0" y="0"/>
                  </a:lnTo>
                  <a:lnTo>
                    <a:pt x="0" y="393700"/>
                  </a:lnTo>
                  <a:lnTo>
                    <a:pt x="1921510" y="393700"/>
                  </a:lnTo>
                  <a:lnTo>
                    <a:pt x="1921510" y="0"/>
                  </a:lnTo>
                  <a:close/>
                </a:path>
                <a:path w="2905760" h="1079500">
                  <a:moveTo>
                    <a:pt x="2905760" y="685800"/>
                  </a:moveTo>
                  <a:lnTo>
                    <a:pt x="532130" y="685800"/>
                  </a:lnTo>
                  <a:lnTo>
                    <a:pt x="532130" y="1079500"/>
                  </a:lnTo>
                  <a:lnTo>
                    <a:pt x="2905760" y="1079500"/>
                  </a:lnTo>
                  <a:lnTo>
                    <a:pt x="2905760" y="685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975360" y="1968500"/>
            <a:ext cx="2746375" cy="101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Balance Sheet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Arial"/>
              <a:cs typeface="Arial"/>
            </a:endParaRPr>
          </a:p>
          <a:p>
            <a:pPr marL="546100">
              <a:lnSpc>
                <a:spcPct val="100000"/>
              </a:lnSpc>
            </a:pP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Income</a:t>
            </a:r>
            <a:r>
              <a:rPr sz="2000" b="1" spc="-6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D0042"/>
                </a:solidFill>
                <a:latin typeface="Arial"/>
                <a:cs typeface="Arial"/>
              </a:rPr>
              <a:t>Statement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0" name="object 100"/>
          <p:cNvGrpSpPr/>
          <p:nvPr/>
        </p:nvGrpSpPr>
        <p:grpSpPr>
          <a:xfrm>
            <a:off x="1676400" y="2987039"/>
            <a:ext cx="4114800" cy="3542029"/>
            <a:chOff x="1676400" y="2987039"/>
            <a:chExt cx="4114800" cy="3542029"/>
          </a:xfrm>
        </p:grpSpPr>
        <p:sp>
          <p:nvSpPr>
            <p:cNvPr id="101" name="object 101"/>
            <p:cNvSpPr/>
            <p:nvPr/>
          </p:nvSpPr>
          <p:spPr>
            <a:xfrm>
              <a:off x="1676400" y="2987039"/>
              <a:ext cx="4114800" cy="354202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2042159" y="3319779"/>
              <a:ext cx="3058160" cy="377190"/>
            </a:xfrm>
            <a:custGeom>
              <a:avLst/>
              <a:gdLst/>
              <a:ahLst/>
              <a:cxnLst/>
              <a:rect l="l" t="t" r="r" b="b"/>
              <a:pathLst>
                <a:path w="3058160" h="377189">
                  <a:moveTo>
                    <a:pt x="3058160" y="0"/>
                  </a:moveTo>
                  <a:lnTo>
                    <a:pt x="0" y="0"/>
                  </a:lnTo>
                  <a:lnTo>
                    <a:pt x="0" y="377190"/>
                  </a:lnTo>
                  <a:lnTo>
                    <a:pt x="3058160" y="377190"/>
                  </a:lnTo>
                  <a:close/>
                </a:path>
              </a:pathLst>
            </a:custGeom>
            <a:solidFill>
              <a:srgbClr val="FFC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3" name="object 103"/>
          <p:cNvSpPr txBox="1"/>
          <p:nvPr/>
        </p:nvSpPr>
        <p:spPr>
          <a:xfrm>
            <a:off x="2042160" y="3350259"/>
            <a:ext cx="305816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00"/>
              </a:spcBef>
            </a:pP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Sta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tem</a:t>
            </a:r>
            <a:r>
              <a:rPr sz="1900" b="1" spc="-80" dirty="0">
                <a:solidFill>
                  <a:srgbClr val="6D0042"/>
                </a:solidFill>
                <a:latin typeface="Arial"/>
                <a:cs typeface="Arial"/>
              </a:rPr>
              <a:t>e</a:t>
            </a:r>
            <a:r>
              <a:rPr sz="1900" b="1" u="sng" spc="-80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n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t </a:t>
            </a:r>
            <a:r>
              <a:rPr sz="1900" b="1" dirty="0">
                <a:solidFill>
                  <a:srgbClr val="6D0042"/>
                </a:solidFill>
                <a:latin typeface="Arial"/>
                <a:cs typeface="Arial"/>
              </a:rPr>
              <a:t>o</a:t>
            </a:r>
            <a:r>
              <a:rPr sz="1900" b="1" u="sng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f </a:t>
            </a:r>
            <a:r>
              <a:rPr sz="1900" b="1" u="sng" spc="-5" dirty="0">
                <a:solidFill>
                  <a:srgbClr val="6D0042"/>
                </a:solidFill>
                <a:uFill>
                  <a:solidFill>
                    <a:srgbClr val="0022C8"/>
                  </a:solidFill>
                </a:uFill>
                <a:latin typeface="Arial"/>
                <a:cs typeface="Arial"/>
              </a:rPr>
              <a:t>C</a:t>
            </a:r>
            <a:r>
              <a:rPr sz="1900" b="1" spc="-5" dirty="0">
                <a:solidFill>
                  <a:srgbClr val="6D0042"/>
                </a:solidFill>
                <a:latin typeface="Arial"/>
                <a:cs typeface="Arial"/>
              </a:rPr>
              <a:t>ash</a:t>
            </a:r>
            <a:r>
              <a:rPr sz="1900" b="1" spc="20" dirty="0">
                <a:solidFill>
                  <a:srgbClr val="6D0042"/>
                </a:solidFill>
                <a:latin typeface="Arial"/>
                <a:cs typeface="Arial"/>
              </a:rPr>
              <a:t> </a:t>
            </a:r>
            <a:r>
              <a:rPr sz="1900" b="1" spc="5" dirty="0">
                <a:solidFill>
                  <a:srgbClr val="6D0042"/>
                </a:solidFill>
                <a:latin typeface="Arial"/>
                <a:cs typeface="Arial"/>
              </a:rPr>
              <a:t>Flows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4" name="object 10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105" name="object 10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60" y="151190"/>
            <a:ext cx="7696200" cy="1296670"/>
            <a:chOff x="762060" y="151190"/>
            <a:chExt cx="7696200" cy="1296670"/>
          </a:xfrm>
        </p:grpSpPr>
        <p:sp>
          <p:nvSpPr>
            <p:cNvPr id="3" name="object 3"/>
            <p:cNvSpPr/>
            <p:nvPr/>
          </p:nvSpPr>
          <p:spPr>
            <a:xfrm>
              <a:off x="844550" y="234949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7607300" y="0"/>
                  </a:moveTo>
                  <a:lnTo>
                    <a:pt x="0" y="0"/>
                  </a:lnTo>
                  <a:lnTo>
                    <a:pt x="0" y="1130300"/>
                  </a:lnTo>
                  <a:lnTo>
                    <a:pt x="0" y="1206500"/>
                  </a:lnTo>
                  <a:lnTo>
                    <a:pt x="7607300" y="1206500"/>
                  </a:lnTo>
                  <a:lnTo>
                    <a:pt x="7607300" y="1130300"/>
                  </a:lnTo>
                  <a:lnTo>
                    <a:pt x="7607300" y="0"/>
                  </a:lnTo>
                  <a:close/>
                </a:path>
              </a:pathLst>
            </a:custGeom>
            <a:solidFill>
              <a:srgbClr val="E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44549" y="234950"/>
              <a:ext cx="7607300" cy="1206500"/>
            </a:xfrm>
            <a:custGeom>
              <a:avLst/>
              <a:gdLst/>
              <a:ahLst/>
              <a:cxnLst/>
              <a:rect l="l" t="t" r="r" b="b"/>
              <a:pathLst>
                <a:path w="7607300" h="1206500">
                  <a:moveTo>
                    <a:pt x="3803650" y="1206500"/>
                  </a:moveTo>
                  <a:lnTo>
                    <a:pt x="0" y="120650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6500"/>
                  </a:lnTo>
                  <a:lnTo>
                    <a:pt x="3803650" y="120650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7607300" y="0"/>
                  </a:moveTo>
                  <a:lnTo>
                    <a:pt x="0" y="0"/>
                  </a:lnTo>
                  <a:lnTo>
                    <a:pt x="0" y="1207770"/>
                  </a:lnTo>
                  <a:lnTo>
                    <a:pt x="7607300" y="1207770"/>
                  </a:lnTo>
                  <a:close/>
                </a:path>
              </a:pathLst>
            </a:custGeom>
            <a:solidFill>
              <a:srgbClr val="005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8349" y="157479"/>
              <a:ext cx="7607300" cy="1207770"/>
            </a:xfrm>
            <a:custGeom>
              <a:avLst/>
              <a:gdLst/>
              <a:ahLst/>
              <a:cxnLst/>
              <a:rect l="l" t="t" r="r" b="b"/>
              <a:pathLst>
                <a:path w="7607300" h="1207770">
                  <a:moveTo>
                    <a:pt x="3803650" y="1207770"/>
                  </a:moveTo>
                  <a:lnTo>
                    <a:pt x="0" y="1207770"/>
                  </a:lnTo>
                  <a:lnTo>
                    <a:pt x="0" y="0"/>
                  </a:lnTo>
                  <a:lnTo>
                    <a:pt x="7607300" y="0"/>
                  </a:lnTo>
                  <a:lnTo>
                    <a:pt x="7607300" y="1207770"/>
                  </a:lnTo>
                  <a:lnTo>
                    <a:pt x="3803650" y="1207770"/>
                  </a:lnTo>
                  <a:close/>
                </a:path>
              </a:pathLst>
            </a:custGeom>
            <a:ln w="12579">
              <a:solidFill>
                <a:srgbClr val="EE9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/>
          </a:p>
          <a:p>
            <a:pPr marL="193675">
              <a:lnSpc>
                <a:spcPct val="100000"/>
              </a:lnSpc>
            </a:pPr>
            <a:r>
              <a:rPr spc="-5" dirty="0"/>
              <a:t>The </a:t>
            </a:r>
            <a:r>
              <a:rPr dirty="0"/>
              <a:t>Concept of the </a:t>
            </a:r>
            <a:r>
              <a:rPr spc="-5" dirty="0"/>
              <a:t>Business</a:t>
            </a:r>
            <a:r>
              <a:rPr spc="-90" dirty="0"/>
              <a:t> </a:t>
            </a:r>
            <a:r>
              <a:rPr spc="-5" dirty="0"/>
              <a:t>Entity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571500" y="1907539"/>
            <a:ext cx="4076700" cy="3578860"/>
            <a:chOff x="571500" y="1907539"/>
            <a:chExt cx="4076700" cy="3578860"/>
          </a:xfrm>
        </p:grpSpPr>
        <p:sp>
          <p:nvSpPr>
            <p:cNvPr id="9" name="object 9"/>
            <p:cNvSpPr/>
            <p:nvPr/>
          </p:nvSpPr>
          <p:spPr>
            <a:xfrm>
              <a:off x="638810" y="3023869"/>
              <a:ext cx="3930650" cy="2456180"/>
            </a:xfrm>
            <a:custGeom>
              <a:avLst/>
              <a:gdLst/>
              <a:ahLst/>
              <a:cxnLst/>
              <a:rect l="l" t="t" r="r" b="b"/>
              <a:pathLst>
                <a:path w="3930650" h="2456179">
                  <a:moveTo>
                    <a:pt x="3930650" y="0"/>
                  </a:moveTo>
                  <a:lnTo>
                    <a:pt x="0" y="0"/>
                  </a:lnTo>
                  <a:lnTo>
                    <a:pt x="0" y="2405380"/>
                  </a:lnTo>
                  <a:lnTo>
                    <a:pt x="0" y="2433320"/>
                  </a:lnTo>
                  <a:lnTo>
                    <a:pt x="0" y="2456180"/>
                  </a:lnTo>
                  <a:lnTo>
                    <a:pt x="3930650" y="2456180"/>
                  </a:lnTo>
                  <a:lnTo>
                    <a:pt x="3930650" y="2433320"/>
                  </a:lnTo>
                  <a:lnTo>
                    <a:pt x="3930650" y="2405380"/>
                  </a:lnTo>
                  <a:lnTo>
                    <a:pt x="3930650" y="0"/>
                  </a:lnTo>
                  <a:close/>
                </a:path>
              </a:pathLst>
            </a:custGeom>
            <a:solidFill>
              <a:srgbClr val="7F3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8810" y="3023869"/>
              <a:ext cx="3929379" cy="2456180"/>
            </a:xfrm>
            <a:custGeom>
              <a:avLst/>
              <a:gdLst/>
              <a:ahLst/>
              <a:cxnLst/>
              <a:rect l="l" t="t" r="r" b="b"/>
              <a:pathLst>
                <a:path w="3929379" h="2456179">
                  <a:moveTo>
                    <a:pt x="0" y="0"/>
                  </a:moveTo>
                  <a:lnTo>
                    <a:pt x="3929379" y="0"/>
                  </a:lnTo>
                  <a:lnTo>
                    <a:pt x="3929379" y="2456179"/>
                  </a:lnTo>
                  <a:lnTo>
                    <a:pt x="0" y="245617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71830" y="2984500"/>
              <a:ext cx="439420" cy="2472690"/>
            </a:xfrm>
            <a:custGeom>
              <a:avLst/>
              <a:gdLst/>
              <a:ahLst/>
              <a:cxnLst/>
              <a:rect l="l" t="t" r="r" b="b"/>
              <a:pathLst>
                <a:path w="439419" h="2472690">
                  <a:moveTo>
                    <a:pt x="439420" y="0"/>
                  </a:moveTo>
                  <a:lnTo>
                    <a:pt x="0" y="0"/>
                  </a:lnTo>
                  <a:lnTo>
                    <a:pt x="0" y="2472690"/>
                  </a:lnTo>
                  <a:lnTo>
                    <a:pt x="439420" y="2472690"/>
                  </a:lnTo>
                  <a:lnTo>
                    <a:pt x="439420" y="0"/>
                  </a:lnTo>
                  <a:close/>
                </a:path>
              </a:pathLst>
            </a:custGeom>
            <a:solidFill>
              <a:srgbClr val="3F1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30250" y="3397250"/>
              <a:ext cx="311150" cy="927100"/>
            </a:xfrm>
            <a:custGeom>
              <a:avLst/>
              <a:gdLst/>
              <a:ahLst/>
              <a:cxnLst/>
              <a:rect l="l" t="t" r="r" b="b"/>
              <a:pathLst>
                <a:path w="311150" h="927100">
                  <a:moveTo>
                    <a:pt x="311150" y="0"/>
                  </a:moveTo>
                  <a:lnTo>
                    <a:pt x="0" y="0"/>
                  </a:lnTo>
                  <a:lnTo>
                    <a:pt x="0" y="927100"/>
                  </a:lnTo>
                  <a:lnTo>
                    <a:pt x="311150" y="927100"/>
                  </a:lnTo>
                  <a:lnTo>
                    <a:pt x="311150" y="0"/>
                  </a:lnTo>
                  <a:close/>
                </a:path>
              </a:pathLst>
            </a:custGeom>
            <a:solidFill>
              <a:srgbClr val="7F3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30250" y="3397250"/>
              <a:ext cx="312420" cy="927100"/>
            </a:xfrm>
            <a:custGeom>
              <a:avLst/>
              <a:gdLst/>
              <a:ahLst/>
              <a:cxnLst/>
              <a:rect l="l" t="t" r="r" b="b"/>
              <a:pathLst>
                <a:path w="312419" h="927100">
                  <a:moveTo>
                    <a:pt x="0" y="0"/>
                  </a:moveTo>
                  <a:lnTo>
                    <a:pt x="312419" y="0"/>
                  </a:lnTo>
                  <a:lnTo>
                    <a:pt x="312419" y="927100"/>
                  </a:lnTo>
                  <a:lnTo>
                    <a:pt x="0" y="9271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3F1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30250" y="4442460"/>
              <a:ext cx="311150" cy="927100"/>
            </a:xfrm>
            <a:custGeom>
              <a:avLst/>
              <a:gdLst/>
              <a:ahLst/>
              <a:cxnLst/>
              <a:rect l="l" t="t" r="r" b="b"/>
              <a:pathLst>
                <a:path w="311150" h="927100">
                  <a:moveTo>
                    <a:pt x="311150" y="0"/>
                  </a:moveTo>
                  <a:lnTo>
                    <a:pt x="0" y="0"/>
                  </a:lnTo>
                  <a:lnTo>
                    <a:pt x="0" y="927099"/>
                  </a:lnTo>
                  <a:lnTo>
                    <a:pt x="311150" y="927099"/>
                  </a:lnTo>
                  <a:lnTo>
                    <a:pt x="311150" y="0"/>
                  </a:lnTo>
                  <a:close/>
                </a:path>
              </a:pathLst>
            </a:custGeom>
            <a:solidFill>
              <a:srgbClr val="7F3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30250" y="4442460"/>
              <a:ext cx="3116580" cy="927100"/>
            </a:xfrm>
            <a:custGeom>
              <a:avLst/>
              <a:gdLst/>
              <a:ahLst/>
              <a:cxnLst/>
              <a:rect l="l" t="t" r="r" b="b"/>
              <a:pathLst>
                <a:path w="3116579" h="927100">
                  <a:moveTo>
                    <a:pt x="0" y="0"/>
                  </a:moveTo>
                  <a:lnTo>
                    <a:pt x="312419" y="0"/>
                  </a:lnTo>
                  <a:lnTo>
                    <a:pt x="312419" y="927099"/>
                  </a:lnTo>
                  <a:lnTo>
                    <a:pt x="0" y="927099"/>
                  </a:lnTo>
                  <a:lnTo>
                    <a:pt x="0" y="0"/>
                  </a:lnTo>
                  <a:close/>
                </a:path>
                <a:path w="3116579" h="927100">
                  <a:moveTo>
                    <a:pt x="617219" y="551179"/>
                  </a:moveTo>
                  <a:lnTo>
                    <a:pt x="1723389" y="551179"/>
                  </a:lnTo>
                  <a:lnTo>
                    <a:pt x="1723389" y="906779"/>
                  </a:lnTo>
                  <a:lnTo>
                    <a:pt x="617219" y="906779"/>
                  </a:lnTo>
                  <a:lnTo>
                    <a:pt x="617219" y="551179"/>
                  </a:lnTo>
                  <a:close/>
                </a:path>
                <a:path w="3116579" h="927100">
                  <a:moveTo>
                    <a:pt x="2010410" y="541019"/>
                  </a:moveTo>
                  <a:lnTo>
                    <a:pt x="3116579" y="541019"/>
                  </a:lnTo>
                  <a:lnTo>
                    <a:pt x="3116579" y="897889"/>
                  </a:lnTo>
                  <a:lnTo>
                    <a:pt x="2010410" y="897889"/>
                  </a:lnTo>
                  <a:lnTo>
                    <a:pt x="2010410" y="541019"/>
                  </a:lnTo>
                  <a:close/>
                </a:path>
              </a:pathLst>
            </a:custGeom>
            <a:ln w="12700">
              <a:solidFill>
                <a:srgbClr val="3F1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103370" y="2956559"/>
              <a:ext cx="430530" cy="2472690"/>
            </a:xfrm>
            <a:custGeom>
              <a:avLst/>
              <a:gdLst/>
              <a:ahLst/>
              <a:cxnLst/>
              <a:rect l="l" t="t" r="r" b="b"/>
              <a:pathLst>
                <a:path w="430529" h="2472690">
                  <a:moveTo>
                    <a:pt x="430529" y="0"/>
                  </a:moveTo>
                  <a:lnTo>
                    <a:pt x="0" y="0"/>
                  </a:lnTo>
                  <a:lnTo>
                    <a:pt x="0" y="2472690"/>
                  </a:lnTo>
                  <a:lnTo>
                    <a:pt x="430529" y="2472690"/>
                  </a:lnTo>
                  <a:lnTo>
                    <a:pt x="430529" y="0"/>
                  </a:lnTo>
                  <a:close/>
                </a:path>
              </a:pathLst>
            </a:custGeom>
            <a:solidFill>
              <a:srgbClr val="3F1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161790" y="4433569"/>
              <a:ext cx="311150" cy="927100"/>
            </a:xfrm>
            <a:custGeom>
              <a:avLst/>
              <a:gdLst/>
              <a:ahLst/>
              <a:cxnLst/>
              <a:rect l="l" t="t" r="r" b="b"/>
              <a:pathLst>
                <a:path w="311150" h="927100">
                  <a:moveTo>
                    <a:pt x="311150" y="0"/>
                  </a:moveTo>
                  <a:lnTo>
                    <a:pt x="0" y="0"/>
                  </a:lnTo>
                  <a:lnTo>
                    <a:pt x="0" y="927099"/>
                  </a:lnTo>
                  <a:lnTo>
                    <a:pt x="311150" y="927099"/>
                  </a:lnTo>
                  <a:lnTo>
                    <a:pt x="311150" y="0"/>
                  </a:lnTo>
                  <a:close/>
                </a:path>
              </a:pathLst>
            </a:custGeom>
            <a:solidFill>
              <a:srgbClr val="7F3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161790" y="4433569"/>
              <a:ext cx="312420" cy="927100"/>
            </a:xfrm>
            <a:custGeom>
              <a:avLst/>
              <a:gdLst/>
              <a:ahLst/>
              <a:cxnLst/>
              <a:rect l="l" t="t" r="r" b="b"/>
              <a:pathLst>
                <a:path w="312420" h="927100">
                  <a:moveTo>
                    <a:pt x="0" y="0"/>
                  </a:moveTo>
                  <a:lnTo>
                    <a:pt x="312420" y="0"/>
                  </a:lnTo>
                  <a:lnTo>
                    <a:pt x="312420" y="927099"/>
                  </a:lnTo>
                  <a:lnTo>
                    <a:pt x="0" y="92709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3F1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56969" y="3328669"/>
              <a:ext cx="2852420" cy="1558290"/>
            </a:xfrm>
            <a:custGeom>
              <a:avLst/>
              <a:gdLst/>
              <a:ahLst/>
              <a:cxnLst/>
              <a:rect l="l" t="t" r="r" b="b"/>
              <a:pathLst>
                <a:path w="2852420" h="1558289">
                  <a:moveTo>
                    <a:pt x="2852420" y="0"/>
                  </a:moveTo>
                  <a:lnTo>
                    <a:pt x="0" y="0"/>
                  </a:lnTo>
                  <a:lnTo>
                    <a:pt x="0" y="1558289"/>
                  </a:lnTo>
                  <a:lnTo>
                    <a:pt x="2852420" y="1558289"/>
                  </a:lnTo>
                  <a:lnTo>
                    <a:pt x="2852420" y="0"/>
                  </a:lnTo>
                  <a:close/>
                </a:path>
              </a:pathLst>
            </a:custGeom>
            <a:solidFill>
              <a:srgbClr val="3F1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161790" y="3388359"/>
              <a:ext cx="311150" cy="927100"/>
            </a:xfrm>
            <a:custGeom>
              <a:avLst/>
              <a:gdLst/>
              <a:ahLst/>
              <a:cxnLst/>
              <a:rect l="l" t="t" r="r" b="b"/>
              <a:pathLst>
                <a:path w="311150" h="927100">
                  <a:moveTo>
                    <a:pt x="311150" y="0"/>
                  </a:moveTo>
                  <a:lnTo>
                    <a:pt x="0" y="0"/>
                  </a:lnTo>
                  <a:lnTo>
                    <a:pt x="0" y="927100"/>
                  </a:lnTo>
                  <a:lnTo>
                    <a:pt x="311150" y="927100"/>
                  </a:lnTo>
                  <a:lnTo>
                    <a:pt x="311150" y="0"/>
                  </a:lnTo>
                  <a:close/>
                </a:path>
              </a:pathLst>
            </a:custGeom>
            <a:solidFill>
              <a:srgbClr val="7F3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161790" y="3388359"/>
              <a:ext cx="312420" cy="927100"/>
            </a:xfrm>
            <a:custGeom>
              <a:avLst/>
              <a:gdLst/>
              <a:ahLst/>
              <a:cxnLst/>
              <a:rect l="l" t="t" r="r" b="b"/>
              <a:pathLst>
                <a:path w="312420" h="927100">
                  <a:moveTo>
                    <a:pt x="0" y="0"/>
                  </a:moveTo>
                  <a:lnTo>
                    <a:pt x="312420" y="0"/>
                  </a:lnTo>
                  <a:lnTo>
                    <a:pt x="312420" y="927100"/>
                  </a:lnTo>
                  <a:lnTo>
                    <a:pt x="0" y="9271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3F1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287780" y="3422650"/>
              <a:ext cx="2608580" cy="1334770"/>
            </a:xfrm>
            <a:custGeom>
              <a:avLst/>
              <a:gdLst/>
              <a:ahLst/>
              <a:cxnLst/>
              <a:rect l="l" t="t" r="r" b="b"/>
              <a:pathLst>
                <a:path w="2608579" h="1334770">
                  <a:moveTo>
                    <a:pt x="2608580" y="0"/>
                  </a:moveTo>
                  <a:lnTo>
                    <a:pt x="0" y="0"/>
                  </a:lnTo>
                  <a:lnTo>
                    <a:pt x="0" y="1334770"/>
                  </a:lnTo>
                  <a:lnTo>
                    <a:pt x="2608580" y="1334770"/>
                  </a:lnTo>
                  <a:lnTo>
                    <a:pt x="2608580" y="0"/>
                  </a:lnTo>
                  <a:close/>
                </a:path>
              </a:pathLst>
            </a:custGeom>
            <a:solidFill>
              <a:srgbClr val="B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054860" y="3684269"/>
              <a:ext cx="1098550" cy="839469"/>
            </a:xfrm>
            <a:custGeom>
              <a:avLst/>
              <a:gdLst/>
              <a:ahLst/>
              <a:cxnLst/>
              <a:rect l="l" t="t" r="r" b="b"/>
              <a:pathLst>
                <a:path w="1098550" h="839470">
                  <a:moveTo>
                    <a:pt x="636270" y="811530"/>
                  </a:moveTo>
                  <a:lnTo>
                    <a:pt x="177800" y="176530"/>
                  </a:lnTo>
                  <a:lnTo>
                    <a:pt x="0" y="0"/>
                  </a:lnTo>
                  <a:lnTo>
                    <a:pt x="608330" y="839470"/>
                  </a:lnTo>
                  <a:lnTo>
                    <a:pt x="636270" y="811530"/>
                  </a:lnTo>
                  <a:close/>
                </a:path>
                <a:path w="1098550" h="839470">
                  <a:moveTo>
                    <a:pt x="671830" y="675640"/>
                  </a:moveTo>
                  <a:lnTo>
                    <a:pt x="388620" y="284480"/>
                  </a:lnTo>
                  <a:lnTo>
                    <a:pt x="336550" y="284480"/>
                  </a:lnTo>
                  <a:lnTo>
                    <a:pt x="655320" y="693420"/>
                  </a:lnTo>
                  <a:lnTo>
                    <a:pt x="671830" y="675640"/>
                  </a:lnTo>
                  <a:close/>
                </a:path>
                <a:path w="1098550" h="839470">
                  <a:moveTo>
                    <a:pt x="1027430" y="814070"/>
                  </a:moveTo>
                  <a:lnTo>
                    <a:pt x="623570" y="246380"/>
                  </a:lnTo>
                  <a:lnTo>
                    <a:pt x="486410" y="101600"/>
                  </a:lnTo>
                  <a:lnTo>
                    <a:pt x="1003300" y="838200"/>
                  </a:lnTo>
                  <a:lnTo>
                    <a:pt x="1027430" y="814070"/>
                  </a:lnTo>
                  <a:close/>
                </a:path>
                <a:path w="1098550" h="839470">
                  <a:moveTo>
                    <a:pt x="1098550" y="679450"/>
                  </a:moveTo>
                  <a:lnTo>
                    <a:pt x="962660" y="486410"/>
                  </a:lnTo>
                  <a:lnTo>
                    <a:pt x="918210" y="438150"/>
                  </a:lnTo>
                  <a:lnTo>
                    <a:pt x="1090930" y="687070"/>
                  </a:lnTo>
                  <a:lnTo>
                    <a:pt x="1098550" y="679450"/>
                  </a:lnTo>
                  <a:close/>
                </a:path>
              </a:pathLst>
            </a:custGeom>
            <a:solidFill>
              <a:srgbClr val="DFDF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71500" y="1920239"/>
              <a:ext cx="3677920" cy="1360170"/>
            </a:xfrm>
            <a:custGeom>
              <a:avLst/>
              <a:gdLst/>
              <a:ahLst/>
              <a:cxnLst/>
              <a:rect l="l" t="t" r="r" b="b"/>
              <a:pathLst>
                <a:path w="3677920" h="1360170">
                  <a:moveTo>
                    <a:pt x="402590" y="1173480"/>
                  </a:moveTo>
                  <a:lnTo>
                    <a:pt x="397268" y="1130757"/>
                  </a:lnTo>
                  <a:lnTo>
                    <a:pt x="382155" y="1091488"/>
                  </a:lnTo>
                  <a:lnTo>
                    <a:pt x="358495" y="1056817"/>
                  </a:lnTo>
                  <a:lnTo>
                    <a:pt x="327520" y="1027887"/>
                  </a:lnTo>
                  <a:lnTo>
                    <a:pt x="290487" y="1005814"/>
                  </a:lnTo>
                  <a:lnTo>
                    <a:pt x="248627" y="991743"/>
                  </a:lnTo>
                  <a:lnTo>
                    <a:pt x="203200" y="986790"/>
                  </a:lnTo>
                  <a:lnTo>
                    <a:pt x="157822" y="991743"/>
                  </a:lnTo>
                  <a:lnTo>
                    <a:pt x="116154" y="1005814"/>
                  </a:lnTo>
                  <a:lnTo>
                    <a:pt x="79362" y="1027887"/>
                  </a:lnTo>
                  <a:lnTo>
                    <a:pt x="48666" y="1056817"/>
                  </a:lnTo>
                  <a:lnTo>
                    <a:pt x="25247" y="1091488"/>
                  </a:lnTo>
                  <a:lnTo>
                    <a:pt x="10312" y="1130757"/>
                  </a:lnTo>
                  <a:lnTo>
                    <a:pt x="5080" y="1173480"/>
                  </a:lnTo>
                  <a:lnTo>
                    <a:pt x="10312" y="1216621"/>
                  </a:lnTo>
                  <a:lnTo>
                    <a:pt x="25247" y="1256042"/>
                  </a:lnTo>
                  <a:lnTo>
                    <a:pt x="48666" y="1290688"/>
                  </a:lnTo>
                  <a:lnTo>
                    <a:pt x="79362" y="1319491"/>
                  </a:lnTo>
                  <a:lnTo>
                    <a:pt x="116154" y="1341386"/>
                  </a:lnTo>
                  <a:lnTo>
                    <a:pt x="157822" y="1355305"/>
                  </a:lnTo>
                  <a:lnTo>
                    <a:pt x="203200" y="1360170"/>
                  </a:lnTo>
                  <a:lnTo>
                    <a:pt x="248627" y="1355305"/>
                  </a:lnTo>
                  <a:lnTo>
                    <a:pt x="290487" y="1341386"/>
                  </a:lnTo>
                  <a:lnTo>
                    <a:pt x="327520" y="1319491"/>
                  </a:lnTo>
                  <a:lnTo>
                    <a:pt x="358495" y="1290688"/>
                  </a:lnTo>
                  <a:lnTo>
                    <a:pt x="382155" y="1256042"/>
                  </a:lnTo>
                  <a:lnTo>
                    <a:pt x="397268" y="1216621"/>
                  </a:lnTo>
                  <a:lnTo>
                    <a:pt x="402590" y="1173480"/>
                  </a:lnTo>
                  <a:close/>
                </a:path>
                <a:path w="3677920" h="1360170">
                  <a:moveTo>
                    <a:pt x="3677920" y="734060"/>
                  </a:moveTo>
                  <a:lnTo>
                    <a:pt x="3328670" y="0"/>
                  </a:lnTo>
                  <a:lnTo>
                    <a:pt x="436880" y="0"/>
                  </a:lnTo>
                  <a:lnTo>
                    <a:pt x="0" y="734060"/>
                  </a:lnTo>
                  <a:lnTo>
                    <a:pt x="3677920" y="734060"/>
                  </a:lnTo>
                  <a:close/>
                </a:path>
              </a:pathLst>
            </a:custGeom>
            <a:solidFill>
              <a:srgbClr val="FFFF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70280" y="1907539"/>
              <a:ext cx="3677920" cy="749300"/>
            </a:xfrm>
            <a:custGeom>
              <a:avLst/>
              <a:gdLst/>
              <a:ahLst/>
              <a:cxnLst/>
              <a:rect l="l" t="t" r="r" b="b"/>
              <a:pathLst>
                <a:path w="3677920" h="749300">
                  <a:moveTo>
                    <a:pt x="685800" y="0"/>
                  </a:moveTo>
                  <a:lnTo>
                    <a:pt x="323850" y="0"/>
                  </a:lnTo>
                  <a:lnTo>
                    <a:pt x="0" y="746760"/>
                  </a:lnTo>
                  <a:lnTo>
                    <a:pt x="411480" y="746760"/>
                  </a:lnTo>
                  <a:lnTo>
                    <a:pt x="685800" y="0"/>
                  </a:lnTo>
                  <a:close/>
                </a:path>
                <a:path w="3677920" h="749300">
                  <a:moveTo>
                    <a:pt x="1296670" y="12700"/>
                  </a:moveTo>
                  <a:lnTo>
                    <a:pt x="985520" y="12700"/>
                  </a:lnTo>
                  <a:lnTo>
                    <a:pt x="822960" y="746760"/>
                  </a:lnTo>
                  <a:lnTo>
                    <a:pt x="1234440" y="746760"/>
                  </a:lnTo>
                  <a:lnTo>
                    <a:pt x="1296670" y="12700"/>
                  </a:lnTo>
                  <a:close/>
                </a:path>
                <a:path w="3677920" h="749300">
                  <a:moveTo>
                    <a:pt x="2044700" y="746760"/>
                  </a:moveTo>
                  <a:lnTo>
                    <a:pt x="1995170" y="12700"/>
                  </a:lnTo>
                  <a:lnTo>
                    <a:pt x="1658620" y="12700"/>
                  </a:lnTo>
                  <a:lnTo>
                    <a:pt x="1639570" y="742950"/>
                  </a:lnTo>
                  <a:lnTo>
                    <a:pt x="2044700" y="746760"/>
                  </a:lnTo>
                  <a:close/>
                </a:path>
                <a:path w="3677920" h="749300">
                  <a:moveTo>
                    <a:pt x="2867660" y="746760"/>
                  </a:moveTo>
                  <a:lnTo>
                    <a:pt x="2606040" y="12700"/>
                  </a:lnTo>
                  <a:lnTo>
                    <a:pt x="2293620" y="12700"/>
                  </a:lnTo>
                  <a:lnTo>
                    <a:pt x="2477770" y="749300"/>
                  </a:lnTo>
                  <a:lnTo>
                    <a:pt x="2867660" y="746760"/>
                  </a:lnTo>
                  <a:close/>
                </a:path>
                <a:path w="3677920" h="749300">
                  <a:moveTo>
                    <a:pt x="3677920" y="746760"/>
                  </a:moveTo>
                  <a:lnTo>
                    <a:pt x="3279140" y="12700"/>
                  </a:lnTo>
                  <a:lnTo>
                    <a:pt x="2917190" y="12700"/>
                  </a:lnTo>
                  <a:lnTo>
                    <a:pt x="3266440" y="746760"/>
                  </a:lnTo>
                  <a:lnTo>
                    <a:pt x="3677920" y="746760"/>
                  </a:lnTo>
                  <a:close/>
                </a:path>
              </a:pathLst>
            </a:custGeom>
            <a:solidFill>
              <a:srgbClr val="009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71500" y="2684779"/>
              <a:ext cx="1223010" cy="595630"/>
            </a:xfrm>
            <a:custGeom>
              <a:avLst/>
              <a:gdLst/>
              <a:ahLst/>
              <a:cxnLst/>
              <a:rect l="l" t="t" r="r" b="b"/>
              <a:pathLst>
                <a:path w="1223010" h="595629">
                  <a:moveTo>
                    <a:pt x="406400" y="3810"/>
                  </a:moveTo>
                  <a:lnTo>
                    <a:pt x="0" y="3810"/>
                  </a:lnTo>
                  <a:lnTo>
                    <a:pt x="0" y="372110"/>
                  </a:lnTo>
                  <a:lnTo>
                    <a:pt x="1270" y="425450"/>
                  </a:lnTo>
                  <a:lnTo>
                    <a:pt x="392430" y="457200"/>
                  </a:lnTo>
                  <a:lnTo>
                    <a:pt x="406400" y="406400"/>
                  </a:lnTo>
                  <a:lnTo>
                    <a:pt x="406400" y="3810"/>
                  </a:lnTo>
                  <a:close/>
                </a:path>
                <a:path w="1223010" h="595629">
                  <a:moveTo>
                    <a:pt x="1223010" y="0"/>
                  </a:moveTo>
                  <a:lnTo>
                    <a:pt x="810260" y="3810"/>
                  </a:lnTo>
                  <a:lnTo>
                    <a:pt x="810260" y="372110"/>
                  </a:lnTo>
                  <a:lnTo>
                    <a:pt x="811530" y="425450"/>
                  </a:lnTo>
                  <a:lnTo>
                    <a:pt x="817397" y="425932"/>
                  </a:lnTo>
                  <a:lnTo>
                    <a:pt x="820572" y="452081"/>
                  </a:lnTo>
                  <a:lnTo>
                    <a:pt x="835507" y="491502"/>
                  </a:lnTo>
                  <a:lnTo>
                    <a:pt x="858926" y="526148"/>
                  </a:lnTo>
                  <a:lnTo>
                    <a:pt x="889622" y="554951"/>
                  </a:lnTo>
                  <a:lnTo>
                    <a:pt x="926414" y="576846"/>
                  </a:lnTo>
                  <a:lnTo>
                    <a:pt x="968082" y="590765"/>
                  </a:lnTo>
                  <a:lnTo>
                    <a:pt x="1013460" y="595630"/>
                  </a:lnTo>
                  <a:lnTo>
                    <a:pt x="1059294" y="590765"/>
                  </a:lnTo>
                  <a:lnTo>
                    <a:pt x="1101305" y="576846"/>
                  </a:lnTo>
                  <a:lnTo>
                    <a:pt x="1138313" y="554951"/>
                  </a:lnTo>
                  <a:lnTo>
                    <a:pt x="1169162" y="526148"/>
                  </a:lnTo>
                  <a:lnTo>
                    <a:pt x="1192644" y="491502"/>
                  </a:lnTo>
                  <a:lnTo>
                    <a:pt x="1207592" y="452081"/>
                  </a:lnTo>
                  <a:lnTo>
                    <a:pt x="1208582" y="443941"/>
                  </a:lnTo>
                  <a:lnTo>
                    <a:pt x="1223010" y="411480"/>
                  </a:lnTo>
                  <a:lnTo>
                    <a:pt x="1223010" y="0"/>
                  </a:lnTo>
                  <a:close/>
                </a:path>
              </a:pathLst>
            </a:custGeom>
            <a:solidFill>
              <a:srgbClr val="FFFF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77900" y="2688589"/>
              <a:ext cx="406400" cy="591820"/>
            </a:xfrm>
            <a:custGeom>
              <a:avLst/>
              <a:gdLst/>
              <a:ahLst/>
              <a:cxnLst/>
              <a:rect l="l" t="t" r="r" b="b"/>
              <a:pathLst>
                <a:path w="406400" h="591820">
                  <a:moveTo>
                    <a:pt x="406400" y="0"/>
                  </a:moveTo>
                  <a:lnTo>
                    <a:pt x="0" y="0"/>
                  </a:lnTo>
                  <a:lnTo>
                    <a:pt x="0" y="368300"/>
                  </a:lnTo>
                  <a:lnTo>
                    <a:pt x="1270" y="421640"/>
                  </a:lnTo>
                  <a:lnTo>
                    <a:pt x="7137" y="422122"/>
                  </a:lnTo>
                  <a:lnTo>
                    <a:pt x="10312" y="448271"/>
                  </a:lnTo>
                  <a:lnTo>
                    <a:pt x="25247" y="487692"/>
                  </a:lnTo>
                  <a:lnTo>
                    <a:pt x="48666" y="522338"/>
                  </a:lnTo>
                  <a:lnTo>
                    <a:pt x="79362" y="551141"/>
                  </a:lnTo>
                  <a:lnTo>
                    <a:pt x="116154" y="573036"/>
                  </a:lnTo>
                  <a:lnTo>
                    <a:pt x="157822" y="586955"/>
                  </a:lnTo>
                  <a:lnTo>
                    <a:pt x="203200" y="591820"/>
                  </a:lnTo>
                  <a:lnTo>
                    <a:pt x="249034" y="586955"/>
                  </a:lnTo>
                  <a:lnTo>
                    <a:pt x="291045" y="573036"/>
                  </a:lnTo>
                  <a:lnTo>
                    <a:pt x="328053" y="551141"/>
                  </a:lnTo>
                  <a:lnTo>
                    <a:pt x="358902" y="522338"/>
                  </a:lnTo>
                  <a:lnTo>
                    <a:pt x="382384" y="487692"/>
                  </a:lnTo>
                  <a:lnTo>
                    <a:pt x="397332" y="448271"/>
                  </a:lnTo>
                  <a:lnTo>
                    <a:pt x="400113" y="425450"/>
                  </a:lnTo>
                  <a:lnTo>
                    <a:pt x="406400" y="40259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9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199640" y="2688589"/>
              <a:ext cx="417830" cy="591820"/>
            </a:xfrm>
            <a:custGeom>
              <a:avLst/>
              <a:gdLst/>
              <a:ahLst/>
              <a:cxnLst/>
              <a:rect l="l" t="t" r="r" b="b"/>
              <a:pathLst>
                <a:path w="417830" h="591820">
                  <a:moveTo>
                    <a:pt x="417830" y="0"/>
                  </a:moveTo>
                  <a:lnTo>
                    <a:pt x="0" y="0"/>
                  </a:lnTo>
                  <a:lnTo>
                    <a:pt x="0" y="368300"/>
                  </a:lnTo>
                  <a:lnTo>
                    <a:pt x="2540" y="421640"/>
                  </a:lnTo>
                  <a:lnTo>
                    <a:pt x="7124" y="422021"/>
                  </a:lnTo>
                  <a:lnTo>
                    <a:pt x="10312" y="448271"/>
                  </a:lnTo>
                  <a:lnTo>
                    <a:pt x="25247" y="487692"/>
                  </a:lnTo>
                  <a:lnTo>
                    <a:pt x="48666" y="522338"/>
                  </a:lnTo>
                  <a:lnTo>
                    <a:pt x="79362" y="551141"/>
                  </a:lnTo>
                  <a:lnTo>
                    <a:pt x="116154" y="573036"/>
                  </a:lnTo>
                  <a:lnTo>
                    <a:pt x="157822" y="586955"/>
                  </a:lnTo>
                  <a:lnTo>
                    <a:pt x="203200" y="591820"/>
                  </a:lnTo>
                  <a:lnTo>
                    <a:pt x="249034" y="586955"/>
                  </a:lnTo>
                  <a:lnTo>
                    <a:pt x="291045" y="573036"/>
                  </a:lnTo>
                  <a:lnTo>
                    <a:pt x="328053" y="551141"/>
                  </a:lnTo>
                  <a:lnTo>
                    <a:pt x="358902" y="522338"/>
                  </a:lnTo>
                  <a:lnTo>
                    <a:pt x="382384" y="487692"/>
                  </a:lnTo>
                  <a:lnTo>
                    <a:pt x="397332" y="448271"/>
                  </a:lnTo>
                  <a:lnTo>
                    <a:pt x="398526" y="438454"/>
                  </a:lnTo>
                  <a:lnTo>
                    <a:pt x="417830" y="391160"/>
                  </a:lnTo>
                  <a:lnTo>
                    <a:pt x="417830" y="0"/>
                  </a:lnTo>
                  <a:close/>
                </a:path>
              </a:pathLst>
            </a:custGeom>
            <a:solidFill>
              <a:srgbClr val="FFFF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791970" y="2688589"/>
              <a:ext cx="411480" cy="591820"/>
            </a:xfrm>
            <a:custGeom>
              <a:avLst/>
              <a:gdLst/>
              <a:ahLst/>
              <a:cxnLst/>
              <a:rect l="l" t="t" r="r" b="b"/>
              <a:pathLst>
                <a:path w="411480" h="591820">
                  <a:moveTo>
                    <a:pt x="411480" y="0"/>
                  </a:moveTo>
                  <a:lnTo>
                    <a:pt x="0" y="0"/>
                  </a:lnTo>
                  <a:lnTo>
                    <a:pt x="0" y="368300"/>
                  </a:lnTo>
                  <a:lnTo>
                    <a:pt x="1270" y="421640"/>
                  </a:lnTo>
                  <a:lnTo>
                    <a:pt x="5854" y="422021"/>
                  </a:lnTo>
                  <a:lnTo>
                    <a:pt x="9055" y="448271"/>
                  </a:lnTo>
                  <a:lnTo>
                    <a:pt x="24003" y="487692"/>
                  </a:lnTo>
                  <a:lnTo>
                    <a:pt x="47485" y="522338"/>
                  </a:lnTo>
                  <a:lnTo>
                    <a:pt x="78333" y="551141"/>
                  </a:lnTo>
                  <a:lnTo>
                    <a:pt x="115341" y="573036"/>
                  </a:lnTo>
                  <a:lnTo>
                    <a:pt x="157353" y="586955"/>
                  </a:lnTo>
                  <a:lnTo>
                    <a:pt x="203200" y="591820"/>
                  </a:lnTo>
                  <a:lnTo>
                    <a:pt x="248564" y="586955"/>
                  </a:lnTo>
                  <a:lnTo>
                    <a:pt x="290233" y="573036"/>
                  </a:lnTo>
                  <a:lnTo>
                    <a:pt x="327025" y="551141"/>
                  </a:lnTo>
                  <a:lnTo>
                    <a:pt x="357720" y="522338"/>
                  </a:lnTo>
                  <a:lnTo>
                    <a:pt x="381139" y="487692"/>
                  </a:lnTo>
                  <a:lnTo>
                    <a:pt x="396074" y="448271"/>
                  </a:lnTo>
                  <a:lnTo>
                    <a:pt x="396900" y="441464"/>
                  </a:lnTo>
                  <a:lnTo>
                    <a:pt x="411480" y="402590"/>
                  </a:lnTo>
                  <a:lnTo>
                    <a:pt x="411480" y="0"/>
                  </a:lnTo>
                  <a:close/>
                </a:path>
              </a:pathLst>
            </a:custGeom>
            <a:solidFill>
              <a:srgbClr val="009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013710" y="2692399"/>
              <a:ext cx="426720" cy="593090"/>
            </a:xfrm>
            <a:custGeom>
              <a:avLst/>
              <a:gdLst/>
              <a:ahLst/>
              <a:cxnLst/>
              <a:rect l="l" t="t" r="r" b="b"/>
              <a:pathLst>
                <a:path w="426720" h="593089">
                  <a:moveTo>
                    <a:pt x="426720" y="401320"/>
                  </a:moveTo>
                  <a:lnTo>
                    <a:pt x="425450" y="0"/>
                  </a:lnTo>
                  <a:lnTo>
                    <a:pt x="0" y="0"/>
                  </a:lnTo>
                  <a:lnTo>
                    <a:pt x="0" y="369570"/>
                  </a:lnTo>
                  <a:lnTo>
                    <a:pt x="15240" y="421640"/>
                  </a:lnTo>
                  <a:lnTo>
                    <a:pt x="20967" y="422135"/>
                  </a:lnTo>
                  <a:lnTo>
                    <a:pt x="24282" y="449135"/>
                  </a:lnTo>
                  <a:lnTo>
                    <a:pt x="39217" y="488403"/>
                  </a:lnTo>
                  <a:lnTo>
                    <a:pt x="62636" y="523074"/>
                  </a:lnTo>
                  <a:lnTo>
                    <a:pt x="93332" y="552005"/>
                  </a:lnTo>
                  <a:lnTo>
                    <a:pt x="130124" y="574078"/>
                  </a:lnTo>
                  <a:lnTo>
                    <a:pt x="171792" y="588149"/>
                  </a:lnTo>
                  <a:lnTo>
                    <a:pt x="217170" y="593090"/>
                  </a:lnTo>
                  <a:lnTo>
                    <a:pt x="262534" y="588149"/>
                  </a:lnTo>
                  <a:lnTo>
                    <a:pt x="304203" y="574078"/>
                  </a:lnTo>
                  <a:lnTo>
                    <a:pt x="340995" y="552005"/>
                  </a:lnTo>
                  <a:lnTo>
                    <a:pt x="371690" y="523074"/>
                  </a:lnTo>
                  <a:lnTo>
                    <a:pt x="395109" y="488403"/>
                  </a:lnTo>
                  <a:lnTo>
                    <a:pt x="410044" y="449135"/>
                  </a:lnTo>
                  <a:lnTo>
                    <a:pt x="410768" y="443179"/>
                  </a:lnTo>
                  <a:lnTo>
                    <a:pt x="426720" y="401320"/>
                  </a:lnTo>
                  <a:close/>
                </a:path>
              </a:pathLst>
            </a:custGeom>
            <a:solidFill>
              <a:srgbClr val="FFFF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618740" y="2688589"/>
              <a:ext cx="407670" cy="591820"/>
            </a:xfrm>
            <a:custGeom>
              <a:avLst/>
              <a:gdLst/>
              <a:ahLst/>
              <a:cxnLst/>
              <a:rect l="l" t="t" r="r" b="b"/>
              <a:pathLst>
                <a:path w="407669" h="591820">
                  <a:moveTo>
                    <a:pt x="407670" y="0"/>
                  </a:moveTo>
                  <a:lnTo>
                    <a:pt x="0" y="0"/>
                  </a:lnTo>
                  <a:lnTo>
                    <a:pt x="0" y="368300"/>
                  </a:lnTo>
                  <a:lnTo>
                    <a:pt x="2540" y="421640"/>
                  </a:lnTo>
                  <a:lnTo>
                    <a:pt x="7124" y="422021"/>
                  </a:lnTo>
                  <a:lnTo>
                    <a:pt x="10312" y="448271"/>
                  </a:lnTo>
                  <a:lnTo>
                    <a:pt x="25247" y="487692"/>
                  </a:lnTo>
                  <a:lnTo>
                    <a:pt x="48666" y="522338"/>
                  </a:lnTo>
                  <a:lnTo>
                    <a:pt x="79362" y="551141"/>
                  </a:lnTo>
                  <a:lnTo>
                    <a:pt x="116154" y="573036"/>
                  </a:lnTo>
                  <a:lnTo>
                    <a:pt x="157822" y="586955"/>
                  </a:lnTo>
                  <a:lnTo>
                    <a:pt x="203200" y="591820"/>
                  </a:lnTo>
                  <a:lnTo>
                    <a:pt x="249034" y="586955"/>
                  </a:lnTo>
                  <a:lnTo>
                    <a:pt x="291045" y="573036"/>
                  </a:lnTo>
                  <a:lnTo>
                    <a:pt x="328053" y="551141"/>
                  </a:lnTo>
                  <a:lnTo>
                    <a:pt x="358902" y="522338"/>
                  </a:lnTo>
                  <a:lnTo>
                    <a:pt x="382384" y="487692"/>
                  </a:lnTo>
                  <a:lnTo>
                    <a:pt x="397332" y="448271"/>
                  </a:lnTo>
                  <a:lnTo>
                    <a:pt x="399097" y="433755"/>
                  </a:lnTo>
                  <a:lnTo>
                    <a:pt x="407670" y="402590"/>
                  </a:lnTo>
                  <a:lnTo>
                    <a:pt x="407670" y="0"/>
                  </a:lnTo>
                  <a:close/>
                </a:path>
              </a:pathLst>
            </a:custGeom>
            <a:solidFill>
              <a:srgbClr val="009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845560" y="2692399"/>
              <a:ext cx="406400" cy="593090"/>
            </a:xfrm>
            <a:custGeom>
              <a:avLst/>
              <a:gdLst/>
              <a:ahLst/>
              <a:cxnLst/>
              <a:rect l="l" t="t" r="r" b="b"/>
              <a:pathLst>
                <a:path w="406400" h="593089">
                  <a:moveTo>
                    <a:pt x="406400" y="0"/>
                  </a:moveTo>
                  <a:lnTo>
                    <a:pt x="0" y="0"/>
                  </a:lnTo>
                  <a:lnTo>
                    <a:pt x="0" y="369570"/>
                  </a:lnTo>
                  <a:lnTo>
                    <a:pt x="1270" y="421640"/>
                  </a:lnTo>
                  <a:lnTo>
                    <a:pt x="6997" y="422135"/>
                  </a:lnTo>
                  <a:lnTo>
                    <a:pt x="10312" y="449135"/>
                  </a:lnTo>
                  <a:lnTo>
                    <a:pt x="25247" y="488403"/>
                  </a:lnTo>
                  <a:lnTo>
                    <a:pt x="48666" y="523074"/>
                  </a:lnTo>
                  <a:lnTo>
                    <a:pt x="79362" y="552005"/>
                  </a:lnTo>
                  <a:lnTo>
                    <a:pt x="116154" y="574078"/>
                  </a:lnTo>
                  <a:lnTo>
                    <a:pt x="157822" y="588149"/>
                  </a:lnTo>
                  <a:lnTo>
                    <a:pt x="203200" y="593090"/>
                  </a:lnTo>
                  <a:lnTo>
                    <a:pt x="249034" y="588149"/>
                  </a:lnTo>
                  <a:lnTo>
                    <a:pt x="291045" y="574078"/>
                  </a:lnTo>
                  <a:lnTo>
                    <a:pt x="328053" y="552005"/>
                  </a:lnTo>
                  <a:lnTo>
                    <a:pt x="358902" y="523074"/>
                  </a:lnTo>
                  <a:lnTo>
                    <a:pt x="382384" y="488403"/>
                  </a:lnTo>
                  <a:lnTo>
                    <a:pt x="397332" y="449135"/>
                  </a:lnTo>
                  <a:lnTo>
                    <a:pt x="400062" y="426885"/>
                  </a:lnTo>
                  <a:lnTo>
                    <a:pt x="406400" y="40386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FF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441700" y="2692399"/>
              <a:ext cx="1201420" cy="593090"/>
            </a:xfrm>
            <a:custGeom>
              <a:avLst/>
              <a:gdLst/>
              <a:ahLst/>
              <a:cxnLst/>
              <a:rect l="l" t="t" r="r" b="b"/>
              <a:pathLst>
                <a:path w="1201420" h="593089">
                  <a:moveTo>
                    <a:pt x="407670" y="0"/>
                  </a:moveTo>
                  <a:lnTo>
                    <a:pt x="0" y="0"/>
                  </a:lnTo>
                  <a:lnTo>
                    <a:pt x="0" y="369570"/>
                  </a:lnTo>
                  <a:lnTo>
                    <a:pt x="1270" y="421640"/>
                  </a:lnTo>
                  <a:lnTo>
                    <a:pt x="6997" y="422122"/>
                  </a:lnTo>
                  <a:lnTo>
                    <a:pt x="10312" y="449135"/>
                  </a:lnTo>
                  <a:lnTo>
                    <a:pt x="25247" y="488403"/>
                  </a:lnTo>
                  <a:lnTo>
                    <a:pt x="48666" y="523074"/>
                  </a:lnTo>
                  <a:lnTo>
                    <a:pt x="79362" y="552005"/>
                  </a:lnTo>
                  <a:lnTo>
                    <a:pt x="116154" y="574078"/>
                  </a:lnTo>
                  <a:lnTo>
                    <a:pt x="157822" y="588149"/>
                  </a:lnTo>
                  <a:lnTo>
                    <a:pt x="203200" y="593090"/>
                  </a:lnTo>
                  <a:lnTo>
                    <a:pt x="249034" y="588149"/>
                  </a:lnTo>
                  <a:lnTo>
                    <a:pt x="291045" y="574078"/>
                  </a:lnTo>
                  <a:lnTo>
                    <a:pt x="328053" y="552005"/>
                  </a:lnTo>
                  <a:lnTo>
                    <a:pt x="358902" y="523074"/>
                  </a:lnTo>
                  <a:lnTo>
                    <a:pt x="382384" y="488403"/>
                  </a:lnTo>
                  <a:lnTo>
                    <a:pt x="397332" y="449135"/>
                  </a:lnTo>
                  <a:lnTo>
                    <a:pt x="399034" y="435241"/>
                  </a:lnTo>
                  <a:lnTo>
                    <a:pt x="407670" y="403860"/>
                  </a:lnTo>
                  <a:lnTo>
                    <a:pt x="407670" y="0"/>
                  </a:lnTo>
                  <a:close/>
                </a:path>
                <a:path w="1201420" h="593089">
                  <a:moveTo>
                    <a:pt x="1201420" y="0"/>
                  </a:moveTo>
                  <a:lnTo>
                    <a:pt x="795020" y="0"/>
                  </a:lnTo>
                  <a:lnTo>
                    <a:pt x="795020" y="369570"/>
                  </a:lnTo>
                  <a:lnTo>
                    <a:pt x="796290" y="421640"/>
                  </a:lnTo>
                  <a:lnTo>
                    <a:pt x="802017" y="422135"/>
                  </a:lnTo>
                  <a:lnTo>
                    <a:pt x="805332" y="449135"/>
                  </a:lnTo>
                  <a:lnTo>
                    <a:pt x="820267" y="488403"/>
                  </a:lnTo>
                  <a:lnTo>
                    <a:pt x="843686" y="523074"/>
                  </a:lnTo>
                  <a:lnTo>
                    <a:pt x="874382" y="552005"/>
                  </a:lnTo>
                  <a:lnTo>
                    <a:pt x="911174" y="574078"/>
                  </a:lnTo>
                  <a:lnTo>
                    <a:pt x="952842" y="588149"/>
                  </a:lnTo>
                  <a:lnTo>
                    <a:pt x="998220" y="593090"/>
                  </a:lnTo>
                  <a:lnTo>
                    <a:pt x="1044054" y="588149"/>
                  </a:lnTo>
                  <a:lnTo>
                    <a:pt x="1086065" y="574078"/>
                  </a:lnTo>
                  <a:lnTo>
                    <a:pt x="1123073" y="552005"/>
                  </a:lnTo>
                  <a:lnTo>
                    <a:pt x="1153922" y="523074"/>
                  </a:lnTo>
                  <a:lnTo>
                    <a:pt x="1177404" y="488403"/>
                  </a:lnTo>
                  <a:lnTo>
                    <a:pt x="1192352" y="449135"/>
                  </a:lnTo>
                  <a:lnTo>
                    <a:pt x="1195082" y="426885"/>
                  </a:lnTo>
                  <a:lnTo>
                    <a:pt x="1201420" y="403860"/>
                  </a:lnTo>
                  <a:lnTo>
                    <a:pt x="1201420" y="0"/>
                  </a:lnTo>
                  <a:close/>
                </a:path>
              </a:pathLst>
            </a:custGeom>
            <a:solidFill>
              <a:srgbClr val="009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287780" y="3422650"/>
            <a:ext cx="2608580" cy="1334770"/>
          </a:xfrm>
          <a:prstGeom prst="rect">
            <a:avLst/>
          </a:prstGeom>
        </p:spPr>
        <p:txBody>
          <a:bodyPr vert="horz" wrap="square" lIns="0" tIns="133350" rIns="0" bIns="0" rtlCol="0">
            <a:spAutoFit/>
          </a:bodyPr>
          <a:lstStyle/>
          <a:p>
            <a:pPr marL="567690" marR="562610" algn="ctr">
              <a:lnSpc>
                <a:spcPct val="100000"/>
              </a:lnSpc>
              <a:spcBef>
                <a:spcPts val="1050"/>
              </a:spcBef>
            </a:pP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V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ag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a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bo</a:t>
            </a:r>
            <a:r>
              <a:rPr sz="2400" b="1" dirty="0">
                <a:solidFill>
                  <a:srgbClr val="00269E"/>
                </a:solidFill>
                <a:latin typeface="Arial"/>
                <a:cs typeface="Arial"/>
              </a:rPr>
              <a:t>nd  </a:t>
            </a:r>
            <a:r>
              <a:rPr sz="2400" b="1" spc="-10" dirty="0">
                <a:solidFill>
                  <a:srgbClr val="00269E"/>
                </a:solidFill>
                <a:latin typeface="Arial"/>
                <a:cs typeface="Arial"/>
              </a:rPr>
              <a:t>Travel  </a:t>
            </a:r>
            <a:r>
              <a:rPr sz="2400" b="1" spc="-5" dirty="0">
                <a:solidFill>
                  <a:srgbClr val="00269E"/>
                </a:solidFill>
                <a:latin typeface="Arial"/>
                <a:cs typeface="Arial"/>
              </a:rPr>
              <a:t>Agency</a:t>
            </a:r>
            <a:endParaRPr sz="2400">
              <a:latin typeface="Arial"/>
              <a:cs typeface="Arial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© </a:t>
            </a:r>
            <a:r>
              <a:rPr spc="-5" dirty="0"/>
              <a:t>The McGraw-Hill Companies, Inc.,</a:t>
            </a:r>
            <a:r>
              <a:rPr dirty="0"/>
              <a:t> 2002</a:t>
            </a: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75"/>
              </a:lnSpc>
            </a:pPr>
            <a:r>
              <a:rPr spc="-5" dirty="0"/>
              <a:t>McGraw-Hill/Irwin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5447029" y="2166620"/>
            <a:ext cx="3047365" cy="3317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00269E"/>
                </a:solidFill>
                <a:latin typeface="Arial"/>
                <a:cs typeface="Arial"/>
              </a:rPr>
              <a:t>A </a:t>
            </a:r>
            <a:r>
              <a:rPr sz="3600" b="1" spc="-10" dirty="0">
                <a:solidFill>
                  <a:srgbClr val="FB0027"/>
                </a:solidFill>
                <a:latin typeface="Arial"/>
                <a:cs typeface="Arial"/>
              </a:rPr>
              <a:t>business  </a:t>
            </a:r>
            <a:r>
              <a:rPr sz="3600" b="1" spc="-5" dirty="0">
                <a:solidFill>
                  <a:srgbClr val="FB0027"/>
                </a:solidFill>
                <a:latin typeface="Arial"/>
                <a:cs typeface="Arial"/>
              </a:rPr>
              <a:t>entity </a:t>
            </a:r>
            <a:r>
              <a:rPr sz="3600" b="1" spc="-10" dirty="0">
                <a:solidFill>
                  <a:srgbClr val="00269E"/>
                </a:solidFill>
                <a:latin typeface="Arial"/>
                <a:cs typeface="Arial"/>
              </a:rPr>
              <a:t>is  </a:t>
            </a:r>
            <a:r>
              <a:rPr sz="3600" b="1" spc="-5" dirty="0">
                <a:solidFill>
                  <a:srgbClr val="00269E"/>
                </a:solidFill>
                <a:latin typeface="Arial"/>
                <a:cs typeface="Arial"/>
              </a:rPr>
              <a:t>separate</a:t>
            </a:r>
            <a:r>
              <a:rPr sz="3600" b="1" spc="-95" dirty="0">
                <a:solidFill>
                  <a:srgbClr val="00269E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00269E"/>
                </a:solidFill>
                <a:latin typeface="Arial"/>
                <a:cs typeface="Arial"/>
              </a:rPr>
              <a:t>from  the </a:t>
            </a:r>
            <a:r>
              <a:rPr sz="3600" b="1" spc="-10" dirty="0">
                <a:solidFill>
                  <a:srgbClr val="00269E"/>
                </a:solidFill>
                <a:latin typeface="Arial"/>
                <a:cs typeface="Arial"/>
              </a:rPr>
              <a:t>personal  </a:t>
            </a:r>
            <a:r>
              <a:rPr sz="3600" b="1" spc="-5" dirty="0">
                <a:solidFill>
                  <a:srgbClr val="00269E"/>
                </a:solidFill>
                <a:latin typeface="Arial"/>
                <a:cs typeface="Arial"/>
              </a:rPr>
              <a:t>affairs </a:t>
            </a:r>
            <a:r>
              <a:rPr sz="3600" b="1" spc="-10" dirty="0">
                <a:solidFill>
                  <a:srgbClr val="00269E"/>
                </a:solidFill>
                <a:latin typeface="Arial"/>
                <a:cs typeface="Arial"/>
              </a:rPr>
              <a:t>of </a:t>
            </a:r>
            <a:r>
              <a:rPr sz="3600" b="1" spc="-5" dirty="0">
                <a:solidFill>
                  <a:srgbClr val="00269E"/>
                </a:solidFill>
                <a:latin typeface="Arial"/>
                <a:cs typeface="Arial"/>
              </a:rPr>
              <a:t>its  owner.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2220</Words>
  <Application>Microsoft Office PowerPoint</Application>
  <PresentationFormat>On-screen Show (4:3)</PresentationFormat>
  <Paragraphs>847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BASIC FINANCIAL  STATEMENTS</vt:lpstr>
      <vt:lpstr> Introduction to Financial Statements</vt:lpstr>
      <vt:lpstr> Introduction to Financial Statements</vt:lpstr>
      <vt:lpstr> Introduction to Financial Statements</vt:lpstr>
      <vt:lpstr> Introduction to Financial Statements</vt:lpstr>
      <vt:lpstr> Introduction to Financial Statements</vt:lpstr>
      <vt:lpstr> Introduction to Financial Statements</vt:lpstr>
      <vt:lpstr> Introduction to Financial Statements</vt:lpstr>
      <vt:lpstr> The Concept of the Business Entity</vt:lpstr>
      <vt:lpstr>A Starting Point: Statement of  Financial Position</vt:lpstr>
      <vt:lpstr> Assets</vt:lpstr>
      <vt:lpstr> Assets</vt:lpstr>
      <vt:lpstr> Liabilities</vt:lpstr>
      <vt:lpstr> Owners’ Equity</vt:lpstr>
      <vt:lpstr> Owners’ Equity</vt:lpstr>
      <vt:lpstr> The Accounting Equation</vt:lpstr>
      <vt:lpstr>PowerPoint Presentation</vt:lpstr>
      <vt:lpstr>On May 1, 2003, Jill Jones and her family  invested $8,000 in JJ’s Lawn Care Service and  received 800 shares of stock.</vt:lpstr>
      <vt:lpstr>On May 2, JJ’s purchased a riding lawn  mower for $2,500 cash.</vt:lpstr>
      <vt:lpstr>PowerPoint Presentation</vt:lpstr>
      <vt:lpstr>On May 11, JJ’s purchased some repair  parts for $300 on account.</vt:lpstr>
      <vt:lpstr>PowerPoint Presentation</vt:lpstr>
      <vt:lpstr>On May 25, ABC Lawns pays JJ’s $75 as a partial  settlement of its accounts receivable.</vt:lpstr>
      <vt:lpstr>On May 28, JJ’s pays $150 of its accounts  payable.</vt:lpstr>
      <vt:lpstr>On May 29, JJ’s recorded lawn care services  provided during May of $750. All clients paid in  cash.</vt:lpstr>
      <vt:lpstr>On May 31, JJ’s purchased gasoline for  the lawn mower and the truck for $50 cash.</vt:lpstr>
      <vt:lpstr>PowerPoint Presentation</vt:lpstr>
      <vt:lpstr>Let’s prepare the Income Statement and  Statement of Cash Flows for JJ’s Lawn Care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Relationships Among Financial  Statements</vt:lpstr>
      <vt:lpstr> Forms of Business Organizations</vt:lpstr>
      <vt:lpstr>Reporting Ownership Equity in the  Balance Sheet</vt:lpstr>
      <vt:lpstr>The Use of Financial Statements by  Outsiders</vt:lpstr>
      <vt:lpstr> The Need for Adequate Disclosure</vt:lpstr>
      <vt:lpstr> End of Chapter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Susan Coomer Galbreath</dc:creator>
  <cp:lastModifiedBy>dhedhiz enterprises</cp:lastModifiedBy>
  <cp:revision>3</cp:revision>
  <dcterms:created xsi:type="dcterms:W3CDTF">2020-03-26T07:25:36Z</dcterms:created>
  <dcterms:modified xsi:type="dcterms:W3CDTF">2020-03-31T19:00:44Z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2012-08-01T00:00:00Z</vt:filetime>
  </property>
  <property fmtid="{D5CDD505-2E9C-101B-9397-08002B2CF9AE}" pid="3" name="Creator">
    <vt:lpwstr>Impress</vt:lpwstr>
  </property>
  <property fmtid="{D5CDD505-2E9C-101B-9397-08002B2CF9AE}" pid="4" name="LastSaved">
    <vt:filetime>2020-03-26T00:00:00Z</vt:filetime>
  </property>
</Properties>
</file>